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8"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E7CA006-EE8B-4AA0-AF79-9BD288BEE0E2}" type="datetimeFigureOut">
              <a:rPr lang="ar-SA" smtClean="0"/>
              <a:t>14/09/1441</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3A3244E-D70E-4445-824F-7EE6AC537A17}" type="slidenum">
              <a:rPr lang="ar-SA" smtClean="0"/>
              <a:t>‹#›</a:t>
            </a:fld>
            <a:endParaRPr lang="ar-SA"/>
          </a:p>
        </p:txBody>
      </p:sp>
    </p:spTree>
    <p:extLst>
      <p:ext uri="{BB962C8B-B14F-4D97-AF65-F5344CB8AC3E}">
        <p14:creationId xmlns:p14="http://schemas.microsoft.com/office/powerpoint/2010/main" val="4855379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C3A3244E-D70E-4445-824F-7EE6AC537A17}" type="slidenum">
              <a:rPr lang="ar-SA" smtClean="0"/>
              <a:t>1</a:t>
            </a:fld>
            <a:endParaRPr lang="ar-SA"/>
          </a:p>
        </p:txBody>
      </p:sp>
    </p:spTree>
    <p:extLst>
      <p:ext uri="{BB962C8B-B14F-4D97-AF65-F5344CB8AC3E}">
        <p14:creationId xmlns:p14="http://schemas.microsoft.com/office/powerpoint/2010/main" val="212584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CD6F4B3A-16A3-426E-A14C-8B8AFEC68E52}" type="slidenum">
              <a:rPr lang="ar-SA" smtClean="0"/>
              <a:t>2</a:t>
            </a:fld>
            <a:endParaRPr lang="ar-SA"/>
          </a:p>
        </p:txBody>
      </p:sp>
    </p:spTree>
    <p:extLst>
      <p:ext uri="{BB962C8B-B14F-4D97-AF65-F5344CB8AC3E}">
        <p14:creationId xmlns:p14="http://schemas.microsoft.com/office/powerpoint/2010/main" val="3564163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A3FC94D-3C8C-438A-88BB-C3CD4DDF3C6F}"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77222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FC7B099-21D8-4A1D-A885-FD3BFA05C177}"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289831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A67A601-95B0-4516-BB5A-1B6638115A9A}"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90817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0553895-F562-462D-BB54-B9E89FBC5BE1}"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340758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6466D37-E07E-4D02-83A6-3D0B09F3C960}" type="uaqdatetime1">
              <a:rPr lang="ar-SA" smtClean="0"/>
              <a:t>08/04/1440</a:t>
            </a:fld>
            <a:endParaRPr lang="ar-SA"/>
          </a:p>
        </p:txBody>
      </p:sp>
      <p:sp>
        <p:nvSpPr>
          <p:cNvPr id="5" name="عنصر نائب للتذييل 4"/>
          <p:cNvSpPr>
            <a:spLocks noGrp="1"/>
          </p:cNvSpPr>
          <p:nvPr>
            <p:ph type="ftr" sz="quarter" idx="11"/>
          </p:nvPr>
        </p:nvSpPr>
        <p:spPr/>
        <p:txBody>
          <a:body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38023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2B95F8A-6364-43AE-8D09-7372114FFC41}"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14341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54A4361-27F7-4931-B540-602199EB40D0}" type="uaqdatetime1">
              <a:rPr lang="ar-SA" smtClean="0"/>
              <a:t>08/04/1440</a:t>
            </a:fld>
            <a:endParaRPr lang="ar-SA"/>
          </a:p>
        </p:txBody>
      </p:sp>
      <p:sp>
        <p:nvSpPr>
          <p:cNvPr id="8" name="عنصر نائب للتذييل 7"/>
          <p:cNvSpPr>
            <a:spLocks noGrp="1"/>
          </p:cNvSpPr>
          <p:nvPr>
            <p:ph type="ftr" sz="quarter" idx="11"/>
          </p:nvPr>
        </p:nvSpPr>
        <p:spPr/>
        <p:txBody>
          <a:bodyPr/>
          <a:lstStyle/>
          <a:p>
            <a:r>
              <a:rPr lang="ar-SA" smtClean="0"/>
              <a:t>قسم الحاسبات -كلية التربية الاساسية</a:t>
            </a:r>
            <a:endParaRPr lang="ar-SA"/>
          </a:p>
        </p:txBody>
      </p:sp>
      <p:sp>
        <p:nvSpPr>
          <p:cNvPr id="9" name="عنصر نائب لرقم الشريحة 8"/>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52055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726CED4-4692-43E7-B7D2-FE389D5928C9}" type="uaqdatetime1">
              <a:rPr lang="ar-SA" smtClean="0"/>
              <a:t>08/04/1440</a:t>
            </a:fld>
            <a:endParaRPr lang="ar-SA"/>
          </a:p>
        </p:txBody>
      </p:sp>
      <p:sp>
        <p:nvSpPr>
          <p:cNvPr id="4" name="عنصر نائب للتذييل 3"/>
          <p:cNvSpPr>
            <a:spLocks noGrp="1"/>
          </p:cNvSpPr>
          <p:nvPr>
            <p:ph type="ftr" sz="quarter" idx="11"/>
          </p:nvPr>
        </p:nvSpPr>
        <p:spPr/>
        <p:txBody>
          <a:bodyPr/>
          <a:lstStyle/>
          <a:p>
            <a:r>
              <a:rPr lang="ar-SA" smtClean="0"/>
              <a:t>قسم الحاسبات -كلية التربية الاساسية</a:t>
            </a:r>
            <a:endParaRPr lang="ar-SA"/>
          </a:p>
        </p:txBody>
      </p:sp>
      <p:sp>
        <p:nvSpPr>
          <p:cNvPr id="5" name="عنصر نائب لرقم الشريحة 4"/>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876551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E1CD1D-113E-4645-A1DB-82F241EA42CD}" type="uaqdatetime1">
              <a:rPr lang="ar-SA" smtClean="0"/>
              <a:t>08/04/1440</a:t>
            </a:fld>
            <a:endParaRPr lang="ar-SA"/>
          </a:p>
        </p:txBody>
      </p:sp>
      <p:sp>
        <p:nvSpPr>
          <p:cNvPr id="3" name="عنصر نائب للتذييل 2"/>
          <p:cNvSpPr>
            <a:spLocks noGrp="1"/>
          </p:cNvSpPr>
          <p:nvPr>
            <p:ph type="ftr" sz="quarter" idx="11"/>
          </p:nvPr>
        </p:nvSpPr>
        <p:spPr/>
        <p:txBody>
          <a:bodyPr/>
          <a:lstStyle/>
          <a:p>
            <a:r>
              <a:rPr lang="ar-SA" smtClean="0"/>
              <a:t>قسم الحاسبات -كلية التربية الاساسية</a:t>
            </a:r>
            <a:endParaRPr lang="ar-SA"/>
          </a:p>
        </p:txBody>
      </p:sp>
      <p:sp>
        <p:nvSpPr>
          <p:cNvPr id="4" name="عنصر نائب لرقم الشريحة 3"/>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44261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9222BC-1085-4017-B0DB-B98C6BB903D7}"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1052074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90EB9E0-FCB3-4194-ACC3-CFDA8A0AE95E}" type="uaqdatetime1">
              <a:rPr lang="ar-SA" smtClean="0"/>
              <a:t>08/04/1440</a:t>
            </a:fld>
            <a:endParaRPr lang="ar-SA"/>
          </a:p>
        </p:txBody>
      </p:sp>
      <p:sp>
        <p:nvSpPr>
          <p:cNvPr id="6" name="عنصر نائب للتذييل 5"/>
          <p:cNvSpPr>
            <a:spLocks noGrp="1"/>
          </p:cNvSpPr>
          <p:nvPr>
            <p:ph type="ftr" sz="quarter" idx="11"/>
          </p:nvPr>
        </p:nvSpPr>
        <p:spPr/>
        <p:txBody>
          <a:bodyPr/>
          <a:lstStyle/>
          <a:p>
            <a:r>
              <a:rPr lang="ar-SA" smtClean="0"/>
              <a:t>قسم الحاسبات -كلية التربية الاساسية</a:t>
            </a:r>
            <a:endParaRPr lang="ar-SA"/>
          </a:p>
        </p:txBody>
      </p:sp>
      <p:sp>
        <p:nvSpPr>
          <p:cNvPr id="7" name="عنصر نائب لرقم الشريحة 6"/>
          <p:cNvSpPr>
            <a:spLocks noGrp="1"/>
          </p:cNvSpPr>
          <p:nvPr>
            <p:ph type="sldNum" sz="quarter" idx="12"/>
          </p:nvPr>
        </p:nvSpPr>
        <p:spPr/>
        <p:txBody>
          <a:bodyPr/>
          <a:lstStyle/>
          <a:p>
            <a:fld id="{44FE7453-D9EC-489D-B2CF-BDF332EBA72B}" type="slidenum">
              <a:rPr lang="ar-SA" smtClean="0"/>
              <a:t>‹#›</a:t>
            </a:fld>
            <a:endParaRPr lang="ar-SA"/>
          </a:p>
        </p:txBody>
      </p:sp>
    </p:spTree>
    <p:extLst>
      <p:ext uri="{BB962C8B-B14F-4D97-AF65-F5344CB8AC3E}">
        <p14:creationId xmlns:p14="http://schemas.microsoft.com/office/powerpoint/2010/main" val="345903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30C08D0-3AFB-49C4-B560-12ADE20BB7DC}" type="uaqdatetime1">
              <a:rPr lang="ar-SA" smtClean="0"/>
              <a:t>08/04/1440</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قسم الحاسبات -كلية التربية الاساسية</a:t>
            </a:r>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4FE7453-D9EC-489D-B2CF-BDF332EBA72B}" type="slidenum">
              <a:rPr lang="ar-SA" smtClean="0"/>
              <a:t>‹#›</a:t>
            </a:fld>
            <a:endParaRPr lang="ar-SA"/>
          </a:p>
        </p:txBody>
      </p:sp>
    </p:spTree>
    <p:extLst>
      <p:ext uri="{BB962C8B-B14F-4D97-AF65-F5344CB8AC3E}">
        <p14:creationId xmlns:p14="http://schemas.microsoft.com/office/powerpoint/2010/main" val="977845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3592" y="3284984"/>
            <a:ext cx="6048672" cy="784830"/>
          </a:xfrm>
          <a:prstGeom prst="rect">
            <a:avLst/>
          </a:prstGeom>
          <a:noFill/>
        </p:spPr>
        <p:txBody>
          <a:bodyPr wrap="square" rtlCol="1">
            <a:spAutoFit/>
          </a:bodyPr>
          <a:lstStyle/>
          <a:p>
            <a:pPr algn="ctr"/>
            <a:endParaRPr lang="ar-SA" sz="900" dirty="0">
              <a:cs typeface="+mj-cs"/>
            </a:endParaRPr>
          </a:p>
          <a:p>
            <a:pPr algn="ctr"/>
            <a:r>
              <a:rPr lang="ar-SA" sz="3600" b="1" dirty="0">
                <a:solidFill>
                  <a:srgbClr val="993366"/>
                </a:solidFill>
                <a:cs typeface="+mj-cs"/>
              </a:rPr>
              <a:t>الحاسب الآلي ومكوّناته</a:t>
            </a:r>
          </a:p>
        </p:txBody>
      </p:sp>
      <p:sp>
        <p:nvSpPr>
          <p:cNvPr id="3" name="TextBox 2"/>
          <p:cNvSpPr txBox="1"/>
          <p:nvPr/>
        </p:nvSpPr>
        <p:spPr>
          <a:xfrm>
            <a:off x="2423592" y="4633972"/>
            <a:ext cx="5760640" cy="523220"/>
          </a:xfrm>
          <a:prstGeom prst="rect">
            <a:avLst/>
          </a:prstGeom>
          <a:noFill/>
        </p:spPr>
        <p:txBody>
          <a:bodyPr wrap="square" rtlCol="1">
            <a:spAutoFit/>
          </a:bodyPr>
          <a:lstStyle/>
          <a:p>
            <a:pPr algn="ctr"/>
            <a:r>
              <a:rPr lang="ar-SA" sz="2800" dirty="0">
                <a:solidFill>
                  <a:schemeClr val="bg1"/>
                </a:solidFill>
                <a:cs typeface="+mj-cs"/>
              </a:rPr>
              <a:t>تطبيقات الحاسب الآلي</a:t>
            </a:r>
            <a:endParaRPr lang="ar-SA" sz="2800" b="1" dirty="0">
              <a:solidFill>
                <a:schemeClr val="bg1"/>
              </a:solidFill>
              <a:cs typeface="+mj-cs"/>
            </a:endParaRPr>
          </a:p>
        </p:txBody>
      </p:sp>
      <p:sp>
        <p:nvSpPr>
          <p:cNvPr id="4" name="عنصر نائب للتذييل 3"/>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81201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15525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المعالجة المركزية (</a:t>
            </a:r>
            <a:r>
              <a:rPr lang="en-US" sz="2800" b="1" dirty="0">
                <a:solidFill>
                  <a:srgbClr val="993366"/>
                </a:solidFill>
                <a:cs typeface="+mj-cs"/>
              </a:rPr>
              <a:t>CPU</a:t>
            </a:r>
            <a:r>
              <a:rPr lang="ar-SA" sz="2800" b="1" dirty="0">
                <a:solidFill>
                  <a:srgbClr val="993366"/>
                </a:solidFill>
                <a:cs typeface="+mj-cs"/>
              </a:rPr>
              <a:t>):</a:t>
            </a:r>
          </a:p>
          <a:p>
            <a:pPr algn="r"/>
            <a:r>
              <a:rPr lang="ar-SA" sz="2800" dirty="0"/>
              <a:t> 	</a:t>
            </a:r>
            <a:r>
              <a:rPr lang="ar-SA" sz="2400" dirty="0"/>
              <a:t>وهي الوحدة المسؤولة عن كافة العمليات الحسابية والمنطقية وإدارة 	عمليات 	البيانات والوحدات الملحقة في الجهاز.</a:t>
            </a:r>
          </a:p>
          <a:p>
            <a:pPr algn="r"/>
            <a:endParaRPr lang="ar-SA" sz="1600" dirty="0"/>
          </a:p>
          <a:p>
            <a:pPr algn="r"/>
            <a:r>
              <a:rPr lang="ar-SA" sz="2800" dirty="0">
                <a:solidFill>
                  <a:srgbClr val="993366"/>
                </a:solidFill>
              </a:rPr>
              <a:t>	</a:t>
            </a:r>
            <a:r>
              <a:rPr lang="ar-SA" sz="2800" u="sng" dirty="0">
                <a:solidFill>
                  <a:srgbClr val="993366"/>
                </a:solidFill>
              </a:rPr>
              <a:t>وظائفها :</a:t>
            </a:r>
            <a:endParaRPr lang="ar-SA" sz="2800" dirty="0"/>
          </a:p>
          <a:p>
            <a:pPr marL="1200150" lvl="2" indent="-285750">
              <a:buFont typeface="Arial" pitchFamily="34" charset="0"/>
              <a:buChar char="•"/>
            </a:pPr>
            <a:r>
              <a:rPr lang="ar-SA" sz="2400" dirty="0">
                <a:cs typeface="+mj-cs"/>
              </a:rPr>
              <a:t>استقبال الأوامر من وحدات الإدخال ومعالجتها ومن ثم إخراجها لوحدات الإخراج أو تخزينها.</a:t>
            </a:r>
          </a:p>
          <a:p>
            <a:pPr marL="1200150" lvl="2" indent="-285750">
              <a:buFont typeface="Arial" pitchFamily="34" charset="0"/>
              <a:buChar char="•"/>
            </a:pPr>
            <a:r>
              <a:rPr lang="ar-SA" sz="2400" dirty="0">
                <a:cs typeface="+mj-cs"/>
              </a:rPr>
              <a:t>إجراء العمليات الحسابية والمنطقية بسرعة ودقة فائقتين.</a:t>
            </a:r>
          </a:p>
          <a:p>
            <a:pPr marL="1200150" lvl="2" indent="-285750">
              <a:buFont typeface="Arial" pitchFamily="34" charset="0"/>
              <a:buChar char="•"/>
            </a:pPr>
            <a:r>
              <a:rPr lang="ar-SA" sz="2400" dirty="0">
                <a:cs typeface="+mj-cs"/>
              </a:rPr>
              <a:t>التعرف على الوحدات الموصولة في جهاز الحاسب عند بدء التشغيل.</a:t>
            </a:r>
          </a:p>
          <a:p>
            <a:pPr marL="1200150" lvl="2" indent="-285750">
              <a:buFont typeface="Arial" pitchFamily="34" charset="0"/>
              <a:buChar char="•"/>
            </a:pPr>
            <a:r>
              <a:rPr lang="ar-SA" sz="2400" dirty="0">
                <a:cs typeface="+mj-cs"/>
              </a:rPr>
              <a:t>التأكد من سلامة أجزاء الحاسب كافة.</a:t>
            </a:r>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68010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207749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المعالجة المركزية (</a:t>
            </a:r>
            <a:r>
              <a:rPr lang="en-US" sz="2800" b="1" dirty="0">
                <a:solidFill>
                  <a:srgbClr val="993366"/>
                </a:solidFill>
                <a:cs typeface="+mj-cs"/>
              </a:rPr>
              <a:t>CPU</a:t>
            </a:r>
            <a:r>
              <a:rPr lang="ar-SA" sz="2800" b="1" dirty="0">
                <a:solidFill>
                  <a:srgbClr val="993366"/>
                </a:solidFill>
                <a:cs typeface="+mj-cs"/>
              </a:rPr>
              <a:t>):</a:t>
            </a:r>
          </a:p>
          <a:p>
            <a:pPr algn="r"/>
            <a:r>
              <a:rPr lang="ar-SA" sz="2800" dirty="0"/>
              <a:t> 	</a:t>
            </a:r>
            <a:endParaRPr lang="ar-SA" sz="1200" dirty="0"/>
          </a:p>
          <a:p>
            <a:endParaRPr lang="ar-SA" sz="1200" dirty="0"/>
          </a:p>
        </p:txBody>
      </p:sp>
      <p:grpSp>
        <p:nvGrpSpPr>
          <p:cNvPr id="18" name="Group 17"/>
          <p:cNvGrpSpPr/>
          <p:nvPr/>
        </p:nvGrpSpPr>
        <p:grpSpPr>
          <a:xfrm>
            <a:off x="4151784" y="2204864"/>
            <a:ext cx="3960440" cy="3600400"/>
            <a:chOff x="2627784" y="2204864"/>
            <a:chExt cx="3960440" cy="3600400"/>
          </a:xfrm>
        </p:grpSpPr>
        <p:sp>
          <p:nvSpPr>
            <p:cNvPr id="3" name="Rectangle 2"/>
            <p:cNvSpPr/>
            <p:nvPr/>
          </p:nvSpPr>
          <p:spPr>
            <a:xfrm>
              <a:off x="2627784" y="2204864"/>
              <a:ext cx="3960440" cy="3600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Rectangle 3"/>
            <p:cNvSpPr/>
            <p:nvPr/>
          </p:nvSpPr>
          <p:spPr>
            <a:xfrm>
              <a:off x="4851715" y="2420888"/>
              <a:ext cx="1584176" cy="14401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Rectangle 7"/>
            <p:cNvSpPr/>
            <p:nvPr/>
          </p:nvSpPr>
          <p:spPr>
            <a:xfrm>
              <a:off x="2771800" y="2420888"/>
              <a:ext cx="1592493" cy="144016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Rectangle 5"/>
            <p:cNvSpPr/>
            <p:nvPr/>
          </p:nvSpPr>
          <p:spPr>
            <a:xfrm>
              <a:off x="2771800" y="4581128"/>
              <a:ext cx="3672408"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cxnSp>
          <p:nvCxnSpPr>
            <p:cNvPr id="10" name="Straight Connector 9"/>
            <p:cNvCxnSpPr/>
            <p:nvPr/>
          </p:nvCxnSpPr>
          <p:spPr>
            <a:xfrm>
              <a:off x="5643803" y="3861048"/>
              <a:ext cx="0" cy="72008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68046" y="3861048"/>
              <a:ext cx="0" cy="72008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1"/>
              <a:endCxn id="8" idx="3"/>
            </p:cNvCxnSpPr>
            <p:nvPr/>
          </p:nvCxnSpPr>
          <p:spPr>
            <a:xfrm flipH="1">
              <a:off x="4364293" y="3140968"/>
              <a:ext cx="487422" cy="0"/>
            </a:xfrm>
            <a:prstGeom prst="line">
              <a:avLst/>
            </a:prstGeom>
            <a:ln w="76200">
              <a:solidFill>
                <a:srgbClr val="FF0066"/>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71800" y="2857002"/>
              <a:ext cx="1592493" cy="523220"/>
            </a:xfrm>
            <a:prstGeom prst="rect">
              <a:avLst/>
            </a:prstGeom>
            <a:noFill/>
          </p:spPr>
          <p:txBody>
            <a:bodyPr wrap="square" rtlCol="1">
              <a:spAutoFit/>
            </a:bodyPr>
            <a:lstStyle/>
            <a:p>
              <a:pPr algn="ctr"/>
              <a:r>
                <a:rPr lang="ar-SA" sz="1400" b="1" dirty="0">
                  <a:solidFill>
                    <a:srgbClr val="00B050"/>
                  </a:solidFill>
                  <a:cs typeface="+mj-cs"/>
                </a:rPr>
                <a:t>وحدة الحساب والمنطق</a:t>
              </a:r>
            </a:p>
            <a:p>
              <a:pPr algn="ctr"/>
              <a:r>
                <a:rPr lang="en-US" sz="1400" b="1" dirty="0">
                  <a:solidFill>
                    <a:srgbClr val="00B050"/>
                  </a:solidFill>
                  <a:cs typeface="+mj-cs"/>
                </a:rPr>
                <a:t>ALU</a:t>
              </a:r>
              <a:endParaRPr lang="ar-SA" sz="1400" b="1" dirty="0">
                <a:solidFill>
                  <a:srgbClr val="00B050"/>
                </a:solidFill>
                <a:cs typeface="+mj-cs"/>
              </a:endParaRPr>
            </a:p>
          </p:txBody>
        </p:sp>
        <p:sp>
          <p:nvSpPr>
            <p:cNvPr id="16" name="TextBox 15"/>
            <p:cNvSpPr txBox="1"/>
            <p:nvPr/>
          </p:nvSpPr>
          <p:spPr>
            <a:xfrm>
              <a:off x="4851715" y="2857002"/>
              <a:ext cx="1592493" cy="523220"/>
            </a:xfrm>
            <a:prstGeom prst="rect">
              <a:avLst/>
            </a:prstGeom>
            <a:noFill/>
          </p:spPr>
          <p:txBody>
            <a:bodyPr wrap="square" rtlCol="1">
              <a:spAutoFit/>
            </a:bodyPr>
            <a:lstStyle/>
            <a:p>
              <a:pPr algn="ctr"/>
              <a:r>
                <a:rPr lang="ar-SA" sz="1400" b="1" dirty="0">
                  <a:solidFill>
                    <a:srgbClr val="00B050"/>
                  </a:solidFill>
                  <a:cs typeface="+mj-cs"/>
                </a:rPr>
                <a:t>وحدة التحكم</a:t>
              </a:r>
            </a:p>
            <a:p>
              <a:pPr algn="ctr"/>
              <a:r>
                <a:rPr lang="en-US" sz="1400" b="1" dirty="0">
                  <a:solidFill>
                    <a:srgbClr val="00B050"/>
                  </a:solidFill>
                  <a:cs typeface="+mj-cs"/>
                </a:rPr>
                <a:t>CU</a:t>
              </a:r>
              <a:endParaRPr lang="ar-SA" sz="1400" b="1" dirty="0">
                <a:solidFill>
                  <a:srgbClr val="00B050"/>
                </a:solidFill>
                <a:cs typeface="+mj-cs"/>
              </a:endParaRPr>
            </a:p>
          </p:txBody>
        </p:sp>
        <p:sp>
          <p:nvSpPr>
            <p:cNvPr id="17" name="TextBox 16"/>
            <p:cNvSpPr txBox="1"/>
            <p:nvPr/>
          </p:nvSpPr>
          <p:spPr>
            <a:xfrm>
              <a:off x="3811757" y="4823574"/>
              <a:ext cx="1592493" cy="523220"/>
            </a:xfrm>
            <a:prstGeom prst="rect">
              <a:avLst/>
            </a:prstGeom>
            <a:noFill/>
          </p:spPr>
          <p:txBody>
            <a:bodyPr wrap="square" rtlCol="1">
              <a:spAutoFit/>
            </a:bodyPr>
            <a:lstStyle/>
            <a:p>
              <a:pPr algn="ctr"/>
              <a:r>
                <a:rPr lang="ar-SA" sz="1400" b="1" dirty="0">
                  <a:solidFill>
                    <a:srgbClr val="00B050"/>
                  </a:solidFill>
                  <a:cs typeface="+mj-cs"/>
                </a:rPr>
                <a:t>المُسجّلات</a:t>
              </a:r>
            </a:p>
            <a:p>
              <a:pPr algn="ctr"/>
              <a:r>
                <a:rPr lang="en-US" sz="1400" b="1" dirty="0" err="1">
                  <a:solidFill>
                    <a:srgbClr val="00B050"/>
                  </a:solidFill>
                  <a:cs typeface="+mj-cs"/>
                </a:rPr>
                <a:t>Rgisters</a:t>
              </a:r>
              <a:endParaRPr lang="ar-SA" sz="1400" b="1" dirty="0">
                <a:solidFill>
                  <a:srgbClr val="00B050"/>
                </a:solidFill>
                <a:cs typeface="+mj-cs"/>
              </a:endParaRPr>
            </a:p>
          </p:txBody>
        </p:sp>
      </p:grpSp>
      <p:sp>
        <p:nvSpPr>
          <p:cNvPr id="19" name="TextBox 18"/>
          <p:cNvSpPr txBox="1"/>
          <p:nvPr/>
        </p:nvSpPr>
        <p:spPr>
          <a:xfrm>
            <a:off x="3791744" y="5805264"/>
            <a:ext cx="4536504" cy="369332"/>
          </a:xfrm>
          <a:prstGeom prst="rect">
            <a:avLst/>
          </a:prstGeom>
          <a:noFill/>
        </p:spPr>
        <p:txBody>
          <a:bodyPr wrap="square" rtlCol="1">
            <a:spAutoFit/>
          </a:bodyPr>
          <a:lstStyle/>
          <a:p>
            <a:pPr algn="ctr"/>
            <a:r>
              <a:rPr lang="ar-SA" dirty="0">
                <a:solidFill>
                  <a:srgbClr val="993366"/>
                </a:solidFill>
                <a:cs typeface="+mj-cs"/>
              </a:rPr>
              <a:t>مكوّنات وحدة المعالجة المركزيّة (</a:t>
            </a:r>
            <a:r>
              <a:rPr lang="en-US" dirty="0">
                <a:solidFill>
                  <a:srgbClr val="993366"/>
                </a:solidFill>
                <a:cs typeface="+mj-cs"/>
              </a:rPr>
              <a:t>CPU</a:t>
            </a:r>
            <a:r>
              <a:rPr lang="ar-SA" dirty="0">
                <a:solidFill>
                  <a:srgbClr val="993366"/>
                </a:solidFill>
                <a:cs typeface="+mj-cs"/>
              </a:rPr>
              <a:t>)</a:t>
            </a:r>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592687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4231928"/>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وحدة الذاكرة:</a:t>
            </a:r>
          </a:p>
          <a:p>
            <a:pPr algn="just"/>
            <a:r>
              <a:rPr lang="ar-SA" sz="2800" dirty="0"/>
              <a:t> 	</a:t>
            </a:r>
            <a:r>
              <a:rPr lang="ar-SA" sz="2400" dirty="0"/>
              <a:t>تتكون الذاكرة من مجموعة من الدوائر الالكترونية التي تقوم بالاحتفاظ 	بالبيانات والأوامر التي يحتاجها المعالج عند إجراء العمليات المختلفة 	وإرسالها عند الطلب.</a:t>
            </a:r>
            <a:endParaRPr lang="ar-SA" sz="1600" dirty="0"/>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وتنقسم ذاكرة الجهاز إلى جزأين أساسييّن :</a:t>
            </a:r>
            <a:endParaRPr lang="ar-SA" sz="2800" dirty="0"/>
          </a:p>
          <a:p>
            <a:pPr marL="1200150" lvl="2" indent="-285750">
              <a:buFont typeface="Arial" pitchFamily="34" charset="0"/>
              <a:buChar char="•"/>
            </a:pPr>
            <a:r>
              <a:rPr lang="ar-SA" sz="2400" dirty="0">
                <a:cs typeface="+mj-cs"/>
              </a:rPr>
              <a:t>ذاكرة الوصول العشوائي (</a:t>
            </a:r>
            <a:r>
              <a:rPr lang="en-US" sz="2400" dirty="0">
                <a:cs typeface="+mj-cs"/>
              </a:rPr>
              <a:t>RAM</a:t>
            </a:r>
            <a:r>
              <a:rPr lang="ar-SA" sz="2400" dirty="0">
                <a:cs typeface="+mj-cs"/>
              </a:rPr>
              <a:t>).</a:t>
            </a:r>
          </a:p>
          <a:p>
            <a:pPr marL="1200150" lvl="2" indent="-285750">
              <a:buFont typeface="Arial" pitchFamily="34" charset="0"/>
              <a:buChar char="•"/>
            </a:pPr>
            <a:r>
              <a:rPr lang="ar-SA" sz="2400" dirty="0">
                <a:cs typeface="+mj-cs"/>
              </a:rPr>
              <a:t>ذاكرة القراءة فقط (</a:t>
            </a:r>
            <a:r>
              <a:rPr lang="en-US" sz="2400" dirty="0">
                <a:cs typeface="+mj-cs"/>
              </a:rPr>
              <a:t>ROM</a:t>
            </a:r>
            <a:r>
              <a:rPr lang="ar-SA" sz="2400" dirty="0">
                <a:cs typeface="+mj-cs"/>
              </a:rPr>
              <a:t>).</a:t>
            </a:r>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283420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421653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FF3399"/>
              </a:solidFill>
            </a:endParaRPr>
          </a:p>
          <a:p>
            <a:pPr lvl="1"/>
            <a:r>
              <a:rPr lang="ar-SA" sz="2800" b="1" dirty="0">
                <a:solidFill>
                  <a:srgbClr val="993366"/>
                </a:solidFill>
                <a:cs typeface="+mj-cs"/>
              </a:rPr>
              <a:t>وحدة الذاكرة:</a:t>
            </a:r>
          </a:p>
          <a:p>
            <a:pPr lvl="2"/>
            <a:r>
              <a:rPr lang="ar-SA" sz="2800" u="sng" dirty="0">
                <a:solidFill>
                  <a:srgbClr val="993366"/>
                </a:solidFill>
                <a:cs typeface="+mj-cs"/>
              </a:rPr>
              <a:t>ذاكرة الوصول العشوائي (</a:t>
            </a:r>
            <a:r>
              <a:rPr lang="en-US" sz="2800" u="sng" dirty="0">
                <a:solidFill>
                  <a:srgbClr val="993366"/>
                </a:solidFill>
                <a:cs typeface="+mj-cs"/>
              </a:rPr>
              <a:t>RAM</a:t>
            </a:r>
            <a:r>
              <a:rPr lang="ar-SA" sz="2800" u="sng" dirty="0">
                <a:solidFill>
                  <a:srgbClr val="993366"/>
                </a:solidFill>
                <a:cs typeface="+mj-cs"/>
              </a:rPr>
              <a:t>):</a:t>
            </a:r>
          </a:p>
          <a:p>
            <a:pPr algn="just"/>
            <a:r>
              <a:rPr lang="ar-SA" sz="2800" dirty="0"/>
              <a:t> 	</a:t>
            </a:r>
            <a:r>
              <a:rPr lang="ar-SA" sz="2400" dirty="0"/>
              <a:t>وهي تستخدم للاحتفاظ بالبيانات والأوامر الخاصة بعمليات تنفيذ البرمجيات 	أو أوامر نظام التشغيل الإضافية ، وتتغير البيانات الموجودة في هذه الذاكرة 	بناءً على حاجة البرمجيات المنفذة. وتفقد هذه الذاكرة بياناتها بمجرّد قطع 	التيّار الكهربائي عن الجهاز، ولذلك يتم تخزين البيانات على وحدات 	التخزين الخارجية قبل الخروج من النظام وإغلاق الجهاز.</a:t>
            </a:r>
            <a:endParaRPr lang="ar-SA" sz="1600" dirty="0"/>
          </a:p>
          <a:p>
            <a:pPr algn="r"/>
            <a:endParaRPr lang="ar-SA" sz="1600" dirty="0">
              <a:solidFill>
                <a:srgbClr val="993366"/>
              </a:solidFill>
            </a:endParaRPr>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102836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3493264"/>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Times New Roman"/>
              </a:rPr>
              <a:t>وحدة الذاكرة:</a:t>
            </a:r>
          </a:p>
          <a:p>
            <a:pPr algn="r"/>
            <a:r>
              <a:rPr lang="ar-SA" sz="2800" dirty="0">
                <a:solidFill>
                  <a:srgbClr val="993366"/>
                </a:solidFill>
              </a:rPr>
              <a:t>	</a:t>
            </a:r>
            <a:r>
              <a:rPr lang="ar-SA" sz="2800" u="sng" dirty="0">
                <a:solidFill>
                  <a:srgbClr val="993366"/>
                </a:solidFill>
              </a:rPr>
              <a:t>ذاكرة القراءة فقط (</a:t>
            </a:r>
            <a:r>
              <a:rPr lang="en-US" sz="2800" u="sng" dirty="0">
                <a:solidFill>
                  <a:srgbClr val="993366"/>
                </a:solidFill>
              </a:rPr>
              <a:t>ROM</a:t>
            </a:r>
            <a:r>
              <a:rPr lang="ar-SA" sz="2800" u="sng" dirty="0">
                <a:solidFill>
                  <a:srgbClr val="993366"/>
                </a:solidFill>
              </a:rPr>
              <a:t>):</a:t>
            </a:r>
          </a:p>
          <a:p>
            <a:pPr algn="just"/>
            <a:r>
              <a:rPr lang="ar-SA" sz="2800" dirty="0"/>
              <a:t> 	</a:t>
            </a:r>
            <a:r>
              <a:rPr lang="ar-SA" sz="2400" dirty="0"/>
              <a:t>وهي تستخدم للاحتفاظ بالبيانات والأوامر الأساسية الخاصة بعمليات بدء 	التشغيل مثل معلومات وحدات الإدخال والإخراج ومعلومات الشركة ، ولا 	تفقد هذه الذاكرة بياناتها بقطع التيّار الكهربائي عن الجهاز.</a:t>
            </a:r>
            <a:endParaRPr lang="ar-SA" sz="1600" dirty="0"/>
          </a:p>
          <a:p>
            <a:pPr algn="r"/>
            <a:endParaRPr lang="ar-SA" sz="1600" dirty="0">
              <a:solidFill>
                <a:srgbClr val="993366"/>
              </a:solidFill>
            </a:endParaRPr>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95927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404726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التخزين:</a:t>
            </a:r>
          </a:p>
          <a:p>
            <a:pPr algn="just"/>
            <a:r>
              <a:rPr lang="ar-SA" sz="2800" dirty="0"/>
              <a:t> 	</a:t>
            </a:r>
            <a:r>
              <a:rPr lang="ar-SA" sz="2400" dirty="0"/>
              <a:t>تستخدم وحدات التخزين لحفظ البيانات بصورة دائمة وذلك بناءً على طلب 	المستخدم لنقل البيانات من الذاكرة العشوائية لوحدة التخزين المعنية ولا يتم 	حذفها إلا بناءً على طلبه كذلك ، وتمكّن المستخدم من استرجاعها والعمل 	عليها في أي وقت وعلى أي جهاز حاسب آخر يمكنه قراءة وجود هذه 	الوحدة ، ولا تتأثر بيانات هذه الوحدات بانقطاع التيار الكهربائي عنها.</a:t>
            </a:r>
            <a:endParaRPr lang="ar-SA" sz="1600" dirty="0"/>
          </a:p>
          <a:p>
            <a:pPr algn="r"/>
            <a:endParaRPr lang="ar-SA" sz="1600" dirty="0">
              <a:solidFill>
                <a:srgbClr val="993366"/>
              </a:solidFill>
            </a:endParaRPr>
          </a:p>
          <a:p>
            <a:pPr algn="r"/>
            <a:r>
              <a:rPr lang="ar-SA" sz="2800" dirty="0">
                <a:solidFill>
                  <a:srgbClr val="993366"/>
                </a:solidFill>
              </a:rPr>
              <a:t>	</a:t>
            </a: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63986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03214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التخزين:</a:t>
            </a:r>
            <a:endParaRPr lang="ar-SA" sz="1600" dirty="0">
              <a:solidFill>
                <a:srgbClr val="993366"/>
              </a:solidFill>
            </a:endParaRPr>
          </a:p>
          <a:p>
            <a:pPr marL="914400" lvl="1" indent="-457200">
              <a:buFont typeface="Arial" panose="020B0604020202020204" pitchFamily="34" charset="0"/>
              <a:buChar char="•"/>
            </a:pPr>
            <a:r>
              <a:rPr lang="ar-SA" sz="2400" dirty="0">
                <a:cs typeface="+mj-cs"/>
              </a:rPr>
              <a:t>الأقراص الصلبة (</a:t>
            </a:r>
            <a:r>
              <a:rPr lang="en-US" sz="2400" dirty="0">
                <a:solidFill>
                  <a:schemeClr val="bg2">
                    <a:lumMod val="50000"/>
                  </a:schemeClr>
                </a:solidFill>
                <a:cs typeface="+mj-cs"/>
              </a:rPr>
              <a:t>Hard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المرنة (</a:t>
            </a:r>
            <a:r>
              <a:rPr lang="en-US" sz="2400" dirty="0">
                <a:solidFill>
                  <a:schemeClr val="bg2">
                    <a:lumMod val="50000"/>
                  </a:schemeClr>
                </a:solidFill>
                <a:cs typeface="+mj-cs"/>
              </a:rPr>
              <a:t>Floppy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الضوئية (</a:t>
            </a:r>
            <a:r>
              <a:rPr lang="en-US" sz="2400" dirty="0">
                <a:solidFill>
                  <a:schemeClr val="bg2">
                    <a:lumMod val="50000"/>
                  </a:schemeClr>
                </a:solidFill>
                <a:cs typeface="+mj-cs"/>
              </a:rPr>
              <a:t>Optical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القرص الضاغط (</a:t>
            </a:r>
            <a:r>
              <a:rPr lang="en-US" sz="2400" dirty="0">
                <a:solidFill>
                  <a:schemeClr val="bg2">
                    <a:lumMod val="50000"/>
                  </a:schemeClr>
                </a:solidFill>
                <a:cs typeface="+mj-cs"/>
              </a:rPr>
              <a:t>Zip Disk</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الذاكرة الضوئية (</a:t>
            </a:r>
            <a:r>
              <a:rPr lang="en-US" sz="2400" dirty="0">
                <a:solidFill>
                  <a:schemeClr val="bg2">
                    <a:lumMod val="50000"/>
                  </a:schemeClr>
                </a:solidFill>
                <a:cs typeface="+mj-cs"/>
              </a:rPr>
              <a:t>Flash Memory</a:t>
            </a:r>
            <a:r>
              <a:rPr lang="ar-SA" sz="2400" dirty="0">
                <a:cs typeface="+mj-cs"/>
              </a:rPr>
              <a:t>).</a:t>
            </a:r>
          </a:p>
          <a:p>
            <a:pPr marL="914400" lvl="1" indent="-457200">
              <a:buFont typeface="Arial" panose="020B0604020202020204" pitchFamily="34" charset="0"/>
              <a:buChar char="•"/>
            </a:pPr>
            <a:endParaRPr lang="ar-SA" sz="1600" dirty="0">
              <a:cs typeface="+mj-cs"/>
            </a:endParaRPr>
          </a:p>
          <a:p>
            <a:pPr marL="914400" lvl="1" indent="-457200">
              <a:buFont typeface="Arial" panose="020B0604020202020204" pitchFamily="34" charset="0"/>
              <a:buChar char="•"/>
            </a:pPr>
            <a:r>
              <a:rPr lang="ar-SA" sz="2400" dirty="0">
                <a:cs typeface="+mj-cs"/>
              </a:rPr>
              <a:t>الأقراص الصلبة الخارجية.</a:t>
            </a:r>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516139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TextBox 7"/>
          <p:cNvSpPr txBox="1"/>
          <p:nvPr/>
        </p:nvSpPr>
        <p:spPr>
          <a:xfrm>
            <a:off x="2063552" y="661913"/>
            <a:ext cx="8064896" cy="5493812"/>
          </a:xfrm>
          <a:prstGeom prst="rect">
            <a:avLst/>
          </a:prstGeom>
          <a:solidFill>
            <a:schemeClr val="bg1"/>
          </a:solidFill>
          <a:ln w="38100">
            <a:noFill/>
          </a:ln>
          <a:effectLst/>
        </p:spPr>
        <p:txBody>
          <a:bodyPr wrap="square" rtlCol="1">
            <a:spAutoFit/>
          </a:bodyPr>
          <a:lstStyle>
            <a:defPPr>
              <a:defRPr lang="ar-SA"/>
            </a:defPPr>
            <a:lvl1pPr algn="ctr">
              <a:defRPr>
                <a:cs typeface="+mj-cs"/>
              </a:defRPr>
            </a:lvl1pPr>
          </a:lstStyle>
          <a:p>
            <a:pPr algn="just"/>
            <a:endParaRPr lang="ar-SA" sz="1100" b="1" dirty="0">
              <a:solidFill>
                <a:srgbClr val="993366"/>
              </a:solidFill>
            </a:endParaRPr>
          </a:p>
          <a:p>
            <a:pPr algn="just"/>
            <a:r>
              <a:rPr lang="ar-SA" sz="3600" b="1" dirty="0">
                <a:solidFill>
                  <a:srgbClr val="993366"/>
                </a:solidFill>
              </a:rPr>
              <a:t>مُقدّمة:</a:t>
            </a:r>
          </a:p>
          <a:p>
            <a:pPr algn="just"/>
            <a:r>
              <a:rPr lang="ar-SA" sz="2800" dirty="0"/>
              <a:t>يشهد عصرنا الحالي تطوّرًا هائلًا في مجال الحاسب الآلي ، والذي يأتي بعد سنوات طويلة من العمل والتطوير في سبيل الوصول إلى أفضل النتائج...</a:t>
            </a:r>
          </a:p>
          <a:p>
            <a:pPr algn="just"/>
            <a:endParaRPr lang="ar-SA" sz="2800" dirty="0"/>
          </a:p>
          <a:p>
            <a:pPr algn="just"/>
            <a:r>
              <a:rPr lang="ar-SA" sz="2800" dirty="0"/>
              <a:t>مرّ الحاسب الآلي بمراحل عديدة ومعقّدة حتى وصل إلى ما هو عليه الآن من سهولة الاستخدام وصغر الحجم وتوفّره لكافة شرائح المجتمع...</a:t>
            </a:r>
          </a:p>
          <a:p>
            <a:pPr algn="just"/>
            <a:endParaRPr lang="ar-SA" sz="2800" dirty="0"/>
          </a:p>
          <a:p>
            <a:pPr algn="just"/>
            <a:r>
              <a:rPr lang="ar-SA" sz="2800" dirty="0"/>
              <a:t>اُستخدِم الحاسب في المجالات الحسابية والبرمجيّة ، وله استخدامات أيضًا في المجالات الطبيّة والعسكريّة والتجاريّة وغيرها...</a:t>
            </a:r>
          </a:p>
          <a:p>
            <a:pPr algn="just"/>
            <a:endParaRPr lang="ar-SA" sz="2800" dirty="0"/>
          </a:p>
          <a:p>
            <a:pPr algn="just"/>
            <a:endParaRPr lang="ar-SA" sz="1200" dirty="0"/>
          </a:p>
          <a:p>
            <a:pPr algn="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929576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816977"/>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تعريف الحاسب الآلي:</a:t>
            </a:r>
          </a:p>
          <a:p>
            <a:pPr algn="r"/>
            <a:endParaRPr lang="ar-SA" dirty="0"/>
          </a:p>
          <a:p>
            <a:pPr algn="just"/>
            <a:r>
              <a:rPr lang="ar-SA" sz="2800" dirty="0"/>
              <a:t>الحاسب هو أي آلة الكترونية تقوم بمعالجة البيانات وتخزينها واسترجاعها وإجراء العمليات الحسابية والمنطقية بناءً على طلب المستخدم ...</a:t>
            </a:r>
          </a:p>
          <a:p>
            <a:endParaRPr lang="ar-SA" dirty="0"/>
          </a:p>
          <a:p>
            <a:pPr algn="r"/>
            <a:r>
              <a:rPr lang="ar-SA" sz="2800" b="1" dirty="0">
                <a:solidFill>
                  <a:srgbClr val="993366"/>
                </a:solidFill>
              </a:rPr>
              <a:t>ويمتاز الحاسب الآلي بـ :</a:t>
            </a:r>
            <a:endParaRPr lang="ar-SA" sz="2800" dirty="0"/>
          </a:p>
          <a:p>
            <a:pPr marL="457200" indent="-457200" algn="just">
              <a:buFont typeface="Arial" pitchFamily="34" charset="0"/>
              <a:buChar char="•"/>
            </a:pPr>
            <a:r>
              <a:rPr lang="ar-SA" sz="2800" dirty="0"/>
              <a:t>القدرة على تخزين المعلومات واسترجاعها في أي وقت تُطلَب فيه.</a:t>
            </a:r>
          </a:p>
          <a:p>
            <a:pPr marL="457200" indent="-457200" algn="just">
              <a:buFont typeface="Arial" pitchFamily="34" charset="0"/>
              <a:buChar char="•"/>
            </a:pPr>
            <a:r>
              <a:rPr lang="ar-SA" sz="2800" dirty="0"/>
              <a:t>إمكانية تنسيق النصوص والخطابات وإجراء العمليات الحسابية والمنطقية.</a:t>
            </a:r>
          </a:p>
          <a:p>
            <a:pPr marL="457200" indent="-457200" algn="just">
              <a:buFont typeface="Arial" pitchFamily="34" charset="0"/>
              <a:buChar char="•"/>
            </a:pPr>
            <a:r>
              <a:rPr lang="ar-SA" sz="2800" dirty="0"/>
              <a:t>إمكانية تكوين برمجيات خاصة بالمستخدم من خلال لغات البرمجة.</a:t>
            </a:r>
          </a:p>
          <a:p>
            <a:pPr algn="r"/>
            <a:endParaRPr lang="ar-SA" sz="2800" dirty="0"/>
          </a:p>
          <a:p>
            <a:pPr algn="r"/>
            <a:endParaRPr lang="ar-SA" sz="1000" dirty="0"/>
          </a:p>
          <a:p>
            <a:pPr algn="r"/>
            <a:endParaRPr lang="ar-SA" sz="1200" dirty="0"/>
          </a:p>
          <a:p>
            <a:pPr algn="r"/>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502527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1231106"/>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تعريف الحاسب الآلي:</a:t>
            </a:r>
            <a:endParaRPr lang="ar-SA" sz="1000" dirty="0"/>
          </a:p>
          <a:p>
            <a:pPr algn="r"/>
            <a:endParaRPr lang="ar-SA" sz="1200" dirty="0"/>
          </a:p>
          <a:p>
            <a:pPr algn="r"/>
            <a:endParaRPr lang="ar-SA" sz="1200" dirty="0"/>
          </a:p>
        </p:txBody>
      </p:sp>
      <p:grpSp>
        <p:nvGrpSpPr>
          <p:cNvPr id="22" name="Group 21"/>
          <p:cNvGrpSpPr/>
          <p:nvPr/>
        </p:nvGrpSpPr>
        <p:grpSpPr>
          <a:xfrm>
            <a:off x="2855640" y="2420888"/>
            <a:ext cx="6696744" cy="1800200"/>
            <a:chOff x="1331640" y="2420888"/>
            <a:chExt cx="6696744" cy="1800200"/>
          </a:xfrm>
        </p:grpSpPr>
        <p:grpSp>
          <p:nvGrpSpPr>
            <p:cNvPr id="20" name="Group 19"/>
            <p:cNvGrpSpPr/>
            <p:nvPr/>
          </p:nvGrpSpPr>
          <p:grpSpPr>
            <a:xfrm>
              <a:off x="1475656" y="2787318"/>
              <a:ext cx="6408712" cy="1391379"/>
              <a:chOff x="1475656" y="2787318"/>
              <a:chExt cx="6408712" cy="1391379"/>
            </a:xfrm>
          </p:grpSpPr>
          <p:sp>
            <p:nvSpPr>
              <p:cNvPr id="3" name="Rectangle 2"/>
              <p:cNvSpPr/>
              <p:nvPr/>
            </p:nvSpPr>
            <p:spPr>
              <a:xfrm>
                <a:off x="3563888" y="2787318"/>
                <a:ext cx="2232248" cy="92971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4" name="TextBox 3"/>
              <p:cNvSpPr txBox="1"/>
              <p:nvPr/>
            </p:nvSpPr>
            <p:spPr>
              <a:xfrm>
                <a:off x="3779912" y="2924944"/>
                <a:ext cx="1872208" cy="646331"/>
              </a:xfrm>
              <a:prstGeom prst="rect">
                <a:avLst/>
              </a:prstGeom>
              <a:noFill/>
            </p:spPr>
            <p:txBody>
              <a:bodyPr wrap="square" rtlCol="1">
                <a:spAutoFit/>
              </a:bodyPr>
              <a:lstStyle/>
              <a:p>
                <a:pPr algn="ctr"/>
                <a:r>
                  <a:rPr lang="ar-SA" sz="3600" b="1" dirty="0">
                    <a:cs typeface="+mj-cs"/>
                  </a:rPr>
                  <a:t>مُعالجة</a:t>
                </a:r>
              </a:p>
            </p:txBody>
          </p:sp>
          <p:cxnSp>
            <p:nvCxnSpPr>
              <p:cNvPr id="8" name="Straight Arrow Connector 7"/>
              <p:cNvCxnSpPr>
                <a:endCxn id="3" idx="3"/>
              </p:cNvCxnSpPr>
              <p:nvPr/>
            </p:nvCxnSpPr>
            <p:spPr>
              <a:xfrm flipH="1">
                <a:off x="5796136" y="3252175"/>
                <a:ext cx="72008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843808" y="3251999"/>
                <a:ext cx="695987"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00192" y="2996952"/>
                <a:ext cx="1584176" cy="461665"/>
              </a:xfrm>
              <a:prstGeom prst="rect">
                <a:avLst/>
              </a:prstGeom>
              <a:noFill/>
            </p:spPr>
            <p:txBody>
              <a:bodyPr wrap="square" rtlCol="1">
                <a:spAutoFit/>
              </a:bodyPr>
              <a:lstStyle/>
              <a:p>
                <a:pPr algn="ctr"/>
                <a:r>
                  <a:rPr lang="ar-SA" sz="2400" dirty="0">
                    <a:cs typeface="+mj-cs"/>
                  </a:rPr>
                  <a:t>مُدخلات</a:t>
                </a:r>
              </a:p>
            </p:txBody>
          </p:sp>
          <p:sp>
            <p:nvSpPr>
              <p:cNvPr id="12" name="TextBox 11"/>
              <p:cNvSpPr txBox="1"/>
              <p:nvPr/>
            </p:nvSpPr>
            <p:spPr>
              <a:xfrm>
                <a:off x="1475656" y="2996952"/>
                <a:ext cx="1584176" cy="461665"/>
              </a:xfrm>
              <a:prstGeom prst="rect">
                <a:avLst/>
              </a:prstGeom>
              <a:noFill/>
            </p:spPr>
            <p:txBody>
              <a:bodyPr wrap="square" rtlCol="1">
                <a:spAutoFit/>
              </a:bodyPr>
              <a:lstStyle/>
              <a:p>
                <a:pPr algn="ctr"/>
                <a:r>
                  <a:rPr lang="ar-SA" sz="2400" dirty="0">
                    <a:cs typeface="+mj-cs"/>
                  </a:rPr>
                  <a:t>مُخرجات</a:t>
                </a:r>
              </a:p>
            </p:txBody>
          </p:sp>
          <p:sp>
            <p:nvSpPr>
              <p:cNvPr id="19" name="TextBox 18"/>
              <p:cNvSpPr txBox="1"/>
              <p:nvPr/>
            </p:nvSpPr>
            <p:spPr>
              <a:xfrm>
                <a:off x="3563888" y="3717032"/>
                <a:ext cx="2232248" cy="461665"/>
              </a:xfrm>
              <a:prstGeom prst="rect">
                <a:avLst/>
              </a:prstGeom>
              <a:noFill/>
            </p:spPr>
            <p:txBody>
              <a:bodyPr wrap="square" rtlCol="1">
                <a:spAutoFit/>
              </a:bodyPr>
              <a:lstStyle/>
              <a:p>
                <a:pPr algn="ctr"/>
                <a:r>
                  <a:rPr lang="ar-SA" sz="2400" dirty="0">
                    <a:solidFill>
                      <a:schemeClr val="bg1">
                        <a:lumMod val="50000"/>
                      </a:schemeClr>
                    </a:solidFill>
                    <a:cs typeface="+mj-cs"/>
                  </a:rPr>
                  <a:t>حاسب آلي</a:t>
                </a:r>
              </a:p>
            </p:txBody>
          </p:sp>
        </p:grpSp>
        <p:sp>
          <p:nvSpPr>
            <p:cNvPr id="21" name="Rectangle 20"/>
            <p:cNvSpPr/>
            <p:nvPr/>
          </p:nvSpPr>
          <p:spPr>
            <a:xfrm>
              <a:off x="1331640" y="2420888"/>
              <a:ext cx="6696744" cy="180020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2970308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0"/>
            <a:ext cx="8208912" cy="5801588"/>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الأساسية:</a:t>
            </a:r>
          </a:p>
          <a:p>
            <a:pPr algn="r"/>
            <a:endParaRPr lang="ar-SA" sz="1100" b="1" dirty="0">
              <a:solidFill>
                <a:srgbClr val="0066FF"/>
              </a:solidFill>
            </a:endParaRPr>
          </a:p>
          <a:p>
            <a:pPr marL="914400" lvl="1" indent="-457200">
              <a:buFont typeface="Arial" pitchFamily="34" charset="0"/>
              <a:buChar char="•"/>
            </a:pPr>
            <a:r>
              <a:rPr lang="ar-SA" sz="2800" b="1" dirty="0">
                <a:solidFill>
                  <a:srgbClr val="993366"/>
                </a:solidFill>
                <a:cs typeface="+mj-cs"/>
              </a:rPr>
              <a:t>مكوّنات ماديّة:</a:t>
            </a:r>
          </a:p>
          <a:p>
            <a:pPr algn="r"/>
            <a:r>
              <a:rPr lang="ar-SA" sz="2800" dirty="0"/>
              <a:t> 	وهي عبارة عن القطع والملحقات الملموسة التي يتكون منها 	جهاز الحاسب.</a:t>
            </a:r>
          </a:p>
          <a:p>
            <a:pPr marL="457200" indent="-457200" algn="r">
              <a:buFont typeface="Arial" pitchFamily="34" charset="0"/>
              <a:buChar char="•"/>
            </a:pPr>
            <a:endParaRPr lang="ar-SA" sz="2800" b="1" dirty="0">
              <a:solidFill>
                <a:srgbClr val="993366"/>
              </a:solidFill>
            </a:endParaRPr>
          </a:p>
          <a:p>
            <a:pPr marL="914400" lvl="1" indent="-457200">
              <a:buFont typeface="Arial" pitchFamily="34" charset="0"/>
              <a:buChar char="•"/>
            </a:pPr>
            <a:r>
              <a:rPr lang="ar-SA" sz="2800" b="1" dirty="0">
                <a:solidFill>
                  <a:srgbClr val="993366"/>
                </a:solidFill>
                <a:cs typeface="+mj-cs"/>
              </a:rPr>
              <a:t>مكوّنات برمجيّة:</a:t>
            </a:r>
          </a:p>
          <a:p>
            <a:pPr algn="r"/>
            <a:r>
              <a:rPr lang="ar-SA" sz="2800" dirty="0"/>
              <a:t>	وهي المكوّنات البرمجيّة غير الملموسة في جهاز الحاسب وهي 	نظم التشغيل والبرمجيّات.</a:t>
            </a:r>
          </a:p>
          <a:p>
            <a:endParaRPr lang="ar-SA" dirty="0"/>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133964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TextBox 6"/>
          <p:cNvSpPr txBox="1"/>
          <p:nvPr/>
        </p:nvSpPr>
        <p:spPr>
          <a:xfrm>
            <a:off x="1991544" y="548680"/>
            <a:ext cx="8208912" cy="5093702"/>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marL="914400" lvl="1" indent="-457200">
              <a:buFont typeface="Arial" pitchFamily="34" charset="0"/>
              <a:buChar char="•"/>
            </a:pPr>
            <a:r>
              <a:rPr lang="ar-SA" sz="2800" dirty="0">
                <a:cs typeface="+mj-cs"/>
              </a:rPr>
              <a:t>وحدات الإدخال.</a:t>
            </a:r>
          </a:p>
          <a:p>
            <a:pPr marL="914400" lvl="1" indent="-457200">
              <a:buFont typeface="Arial" pitchFamily="34" charset="0"/>
              <a:buChar char="•"/>
            </a:pPr>
            <a:r>
              <a:rPr lang="ar-SA" sz="2800" dirty="0">
                <a:cs typeface="+mj-cs"/>
              </a:rPr>
              <a:t>وحدات الإخراج.</a:t>
            </a:r>
          </a:p>
          <a:p>
            <a:pPr marL="914400" lvl="1" indent="-457200">
              <a:buFont typeface="Arial" pitchFamily="34" charset="0"/>
              <a:buChar char="•"/>
            </a:pPr>
            <a:r>
              <a:rPr lang="ar-SA" sz="2800" dirty="0">
                <a:cs typeface="+mj-cs"/>
              </a:rPr>
              <a:t>وحدات إدخال وإخراج ثنائية العمل.</a:t>
            </a:r>
          </a:p>
          <a:p>
            <a:pPr marL="914400" lvl="1" indent="-457200">
              <a:buFont typeface="Arial" pitchFamily="34" charset="0"/>
              <a:buChar char="•"/>
            </a:pPr>
            <a:r>
              <a:rPr lang="ar-SA" sz="2800" dirty="0">
                <a:cs typeface="+mj-cs"/>
              </a:rPr>
              <a:t>وحدة المعالجة المركزية.</a:t>
            </a:r>
          </a:p>
          <a:p>
            <a:pPr marL="914400" lvl="1" indent="-457200">
              <a:buFont typeface="Arial" pitchFamily="34" charset="0"/>
              <a:buChar char="•"/>
            </a:pPr>
            <a:r>
              <a:rPr lang="ar-SA" sz="2800" dirty="0">
                <a:cs typeface="+mj-cs"/>
              </a:rPr>
              <a:t>وحدة الذاكرة.</a:t>
            </a:r>
          </a:p>
          <a:p>
            <a:pPr marL="914400" lvl="1" indent="-457200">
              <a:buFont typeface="Arial" pitchFamily="34" charset="0"/>
              <a:buChar char="•"/>
            </a:pPr>
            <a:r>
              <a:rPr lang="ar-SA" sz="2800" dirty="0">
                <a:cs typeface="+mj-cs"/>
              </a:rPr>
              <a:t>وحدات التخزين.</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845003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52458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الإدخال :</a:t>
            </a:r>
          </a:p>
          <a:p>
            <a:pPr algn="just"/>
            <a:r>
              <a:rPr lang="ar-SA" sz="2800" dirty="0"/>
              <a:t> 	</a:t>
            </a:r>
            <a:r>
              <a:rPr lang="ar-SA" sz="2400" dirty="0"/>
              <a:t>تقوم هذه الوحدات بإدخال أو إيصال البيانات أو المعلومات 	المطلوب معالجتها إلى وحدة المعالجة بالحاسب.</a:t>
            </a:r>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ومنها :</a:t>
            </a:r>
          </a:p>
          <a:p>
            <a:pPr marL="1200150" lvl="2" indent="-285750">
              <a:buFont typeface="Arial" pitchFamily="34" charset="0"/>
              <a:buChar char="•"/>
            </a:pPr>
            <a:r>
              <a:rPr lang="ar-SA" sz="2400" dirty="0">
                <a:cs typeface="+mj-cs"/>
              </a:rPr>
              <a:t>لوحة المفاتيح.</a:t>
            </a:r>
          </a:p>
          <a:p>
            <a:pPr marL="1200150" lvl="2" indent="-285750">
              <a:buFont typeface="Arial" pitchFamily="34" charset="0"/>
              <a:buChar char="•"/>
            </a:pPr>
            <a:r>
              <a:rPr lang="ar-SA" sz="2400" dirty="0">
                <a:cs typeface="+mj-cs"/>
              </a:rPr>
              <a:t>الفأرة.</a:t>
            </a:r>
          </a:p>
          <a:p>
            <a:pPr marL="1200150" lvl="2" indent="-285750">
              <a:buFont typeface="Arial" pitchFamily="34" charset="0"/>
              <a:buChar char="•"/>
            </a:pPr>
            <a:r>
              <a:rPr lang="ar-SA" sz="2400" dirty="0">
                <a:cs typeface="+mj-cs"/>
              </a:rPr>
              <a:t>الماسح الضوئي.</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3112680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5709255"/>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الإخراج :</a:t>
            </a:r>
          </a:p>
          <a:p>
            <a:pPr algn="just"/>
            <a:r>
              <a:rPr lang="ar-SA" sz="2800" dirty="0"/>
              <a:t> 	</a:t>
            </a:r>
            <a:r>
              <a:rPr lang="ar-SA" sz="2400" dirty="0"/>
              <a:t>تقوم هذه الوحدات بالسماح للبيانات بالظهور من خلالها حسب طريقة 	الظهور التي صممت لأجلها.</a:t>
            </a:r>
          </a:p>
          <a:p>
            <a:pPr algn="r"/>
            <a:endParaRPr lang="ar-SA" sz="1600" dirty="0"/>
          </a:p>
          <a:p>
            <a:pPr algn="r"/>
            <a:r>
              <a:rPr lang="ar-SA" sz="2800" dirty="0">
                <a:solidFill>
                  <a:srgbClr val="993366"/>
                </a:solidFill>
              </a:rPr>
              <a:t>	</a:t>
            </a:r>
            <a:r>
              <a:rPr lang="ar-SA" sz="2800" u="sng" dirty="0">
                <a:solidFill>
                  <a:srgbClr val="993366"/>
                </a:solidFill>
              </a:rPr>
              <a:t>ومنها :</a:t>
            </a:r>
            <a:endParaRPr lang="ar-SA" sz="2800" dirty="0"/>
          </a:p>
          <a:p>
            <a:pPr marL="1200150" lvl="2" indent="-285750">
              <a:buFont typeface="Arial" pitchFamily="34" charset="0"/>
              <a:buChar char="•"/>
            </a:pPr>
            <a:r>
              <a:rPr lang="ar-SA" sz="2400" dirty="0">
                <a:cs typeface="+mj-cs"/>
              </a:rPr>
              <a:t>الشاشة.</a:t>
            </a:r>
          </a:p>
          <a:p>
            <a:pPr marL="1200150" lvl="2" indent="-285750">
              <a:buFont typeface="Arial" pitchFamily="34" charset="0"/>
              <a:buChar char="•"/>
            </a:pPr>
            <a:r>
              <a:rPr lang="ar-SA" sz="2400" dirty="0">
                <a:cs typeface="+mj-cs"/>
              </a:rPr>
              <a:t>الطابعة.</a:t>
            </a:r>
          </a:p>
          <a:p>
            <a:pPr marL="1200150" lvl="2" indent="-285750">
              <a:buFont typeface="Arial" pitchFamily="34" charset="0"/>
              <a:buChar char="•"/>
            </a:pPr>
            <a:r>
              <a:rPr lang="ar-SA" sz="2400" dirty="0">
                <a:cs typeface="+mj-cs"/>
              </a:rPr>
              <a:t>السمّاعات.</a:t>
            </a:r>
          </a:p>
          <a:p>
            <a:endParaRPr lang="ar-SA" dirty="0"/>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663970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91544" y="533573"/>
            <a:ext cx="8208912" cy="5693866"/>
          </a:xfrm>
          <a:prstGeom prst="rect">
            <a:avLst/>
          </a:prstGeom>
          <a:solidFill>
            <a:schemeClr val="bg1"/>
          </a:solidFill>
          <a:ln w="762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TextBox 4"/>
          <p:cNvSpPr txBox="1"/>
          <p:nvPr/>
        </p:nvSpPr>
        <p:spPr>
          <a:xfrm>
            <a:off x="1991544" y="548681"/>
            <a:ext cx="8208912" cy="4878259"/>
          </a:xfrm>
          <a:prstGeom prst="rect">
            <a:avLst/>
          </a:prstGeom>
          <a:noFill/>
          <a:ln w="38100">
            <a:noFill/>
          </a:ln>
          <a:effectLst/>
        </p:spPr>
        <p:txBody>
          <a:bodyPr wrap="square" rtlCol="1">
            <a:spAutoFit/>
          </a:bodyPr>
          <a:lstStyle>
            <a:defPPr>
              <a:defRPr lang="ar-SA"/>
            </a:defPPr>
            <a:lvl1pPr algn="ctr">
              <a:defRPr>
                <a:cs typeface="+mj-cs"/>
              </a:defRPr>
            </a:lvl1pPr>
          </a:lstStyle>
          <a:p>
            <a:endParaRPr lang="ar-SA" dirty="0"/>
          </a:p>
          <a:p>
            <a:pPr algn="r"/>
            <a:r>
              <a:rPr lang="ar-SA" sz="3200" b="1" dirty="0">
                <a:solidFill>
                  <a:srgbClr val="FF3399"/>
                </a:solidFill>
              </a:rPr>
              <a:t>مكوّنات الحاسب الماديّة:</a:t>
            </a:r>
          </a:p>
          <a:p>
            <a:pPr algn="r"/>
            <a:endParaRPr lang="ar-SA" sz="1100" b="1" dirty="0">
              <a:solidFill>
                <a:srgbClr val="0066FF"/>
              </a:solidFill>
            </a:endParaRPr>
          </a:p>
          <a:p>
            <a:pPr lvl="1"/>
            <a:r>
              <a:rPr lang="ar-SA" sz="2800" b="1" dirty="0">
                <a:solidFill>
                  <a:srgbClr val="993366"/>
                </a:solidFill>
                <a:cs typeface="+mj-cs"/>
              </a:rPr>
              <a:t>وحدات إدخال وإخراج ثنائية العمل :</a:t>
            </a:r>
          </a:p>
          <a:p>
            <a:pPr algn="just"/>
            <a:r>
              <a:rPr lang="ar-SA" sz="2800" dirty="0"/>
              <a:t> 	</a:t>
            </a:r>
            <a:r>
              <a:rPr lang="ar-SA" sz="2400" dirty="0"/>
              <a:t>وهي أجهزة تملك إمكانية العمل على شكل وحدات إدخال وإخراج بيانات 	بنفس الوقت.</a:t>
            </a:r>
          </a:p>
          <a:p>
            <a:pPr algn="r"/>
            <a:endParaRPr lang="ar-SA" sz="1600" dirty="0">
              <a:solidFill>
                <a:srgbClr val="993366"/>
              </a:solidFill>
            </a:endParaRPr>
          </a:p>
          <a:p>
            <a:pPr algn="r"/>
            <a:r>
              <a:rPr lang="ar-SA" sz="2800" dirty="0">
                <a:solidFill>
                  <a:srgbClr val="993366"/>
                </a:solidFill>
              </a:rPr>
              <a:t>	</a:t>
            </a:r>
            <a:r>
              <a:rPr lang="ar-SA" sz="2800" u="sng" dirty="0">
                <a:solidFill>
                  <a:srgbClr val="993366"/>
                </a:solidFill>
              </a:rPr>
              <a:t>ومنها :</a:t>
            </a:r>
            <a:endParaRPr lang="ar-SA" sz="2800" dirty="0"/>
          </a:p>
          <a:p>
            <a:pPr marL="1200150" lvl="2" indent="-285750">
              <a:buFont typeface="Arial" pitchFamily="34" charset="0"/>
              <a:buChar char="•"/>
            </a:pPr>
            <a:r>
              <a:rPr lang="ar-SA" sz="2400" dirty="0">
                <a:cs typeface="+mj-cs"/>
              </a:rPr>
              <a:t>شاشة اللمس.</a:t>
            </a:r>
          </a:p>
          <a:p>
            <a:pPr marL="1200150" lvl="2" indent="-285750">
              <a:buFont typeface="Arial" pitchFamily="34" charset="0"/>
              <a:buChar char="•"/>
            </a:pPr>
            <a:r>
              <a:rPr lang="ar-SA" sz="2400" dirty="0">
                <a:cs typeface="+mj-cs"/>
              </a:rPr>
              <a:t>أجهزة الأشعة فوق الحمراء ، وأجهزة البلوتوث.</a:t>
            </a:r>
          </a:p>
          <a:p>
            <a:endParaRPr lang="ar-SA" dirty="0"/>
          </a:p>
          <a:p>
            <a:endParaRPr lang="ar-SA" dirty="0"/>
          </a:p>
          <a:p>
            <a:endParaRPr lang="ar-SA" dirty="0"/>
          </a:p>
          <a:p>
            <a:endParaRPr lang="ar-SA" sz="1200" dirty="0"/>
          </a:p>
          <a:p>
            <a:endParaRPr lang="ar-SA" sz="1200" dirty="0"/>
          </a:p>
        </p:txBody>
      </p:sp>
      <p:sp>
        <p:nvSpPr>
          <p:cNvPr id="2" name="عنصر نائب للتذييل 1"/>
          <p:cNvSpPr>
            <a:spLocks noGrp="1"/>
          </p:cNvSpPr>
          <p:nvPr>
            <p:ph type="ftr" sz="quarter" idx="11"/>
          </p:nvPr>
        </p:nvSpPr>
        <p:spPr/>
        <p:txBody>
          <a:bodyPr/>
          <a:lstStyle/>
          <a:p>
            <a:r>
              <a:rPr lang="ar-SA" smtClean="0"/>
              <a:t>قسم الحاسبات -كلية التربية الاساسية</a:t>
            </a:r>
            <a:endParaRPr lang="ar-SA"/>
          </a:p>
        </p:txBody>
      </p:sp>
    </p:spTree>
    <p:extLst>
      <p:ext uri="{BB962C8B-B14F-4D97-AF65-F5344CB8AC3E}">
        <p14:creationId xmlns:p14="http://schemas.microsoft.com/office/powerpoint/2010/main" val="120185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415</Words>
  <Application>Microsoft Office PowerPoint</Application>
  <PresentationFormat>Custom</PresentationFormat>
  <Paragraphs>178</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cp:lastModifiedBy>
  <cp:revision>2</cp:revision>
  <dcterms:created xsi:type="dcterms:W3CDTF">2018-12-15T19:42:42Z</dcterms:created>
  <dcterms:modified xsi:type="dcterms:W3CDTF">2020-05-06T00:33:28Z</dcterms:modified>
</cp:coreProperties>
</file>