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713" r:id="rId2"/>
  </p:sldMasterIdLst>
  <p:sldIdLst>
    <p:sldId id="265" r:id="rId3"/>
    <p:sldId id="266" r:id="rId4"/>
    <p:sldId id="267" r:id="rId5"/>
    <p:sldId id="257" r:id="rId6"/>
    <p:sldId id="258" r:id="rId7"/>
    <p:sldId id="259" r:id="rId8"/>
    <p:sldId id="268" r:id="rId9"/>
    <p:sldId id="260" r:id="rId10"/>
    <p:sldId id="261" r:id="rId11"/>
    <p:sldId id="262" r:id="rId12"/>
    <p:sldId id="269" r:id="rId13"/>
    <p:sldId id="270" r:id="rId14"/>
    <p:sldId id="263" r:id="rId15"/>
    <p:sldId id="264"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43432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1175272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21213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2034795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0CD9B2-183B-4C7B-8356-0A0CC78D4A8A}"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1456881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0CD9B2-183B-4C7B-8356-0A0CC78D4A8A}"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2776679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0CD9B2-183B-4C7B-8356-0A0CC78D4A8A}"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3152625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0CD9B2-183B-4C7B-8356-0A0CC78D4A8A}"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1116456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0CD9B2-183B-4C7B-8356-0A0CC78D4A8A}" type="datetimeFigureOut">
              <a:rPr lang="en-US" smtClean="0"/>
              <a:t>5/11/2020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3108476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0CD9B2-183B-4C7B-8356-0A0CC78D4A8A}" type="datetimeFigureOut">
              <a:rPr lang="en-US" smtClean="0"/>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24522558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0CD9B2-183B-4C7B-8356-0A0CC78D4A8A}" type="datetimeFigureOut">
              <a:rPr lang="en-US" smtClean="0"/>
              <a:t>5/11/2020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120858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23529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0CD9B2-183B-4C7B-8356-0A0CC78D4A8A}"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32460716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0CD9B2-183B-4C7B-8356-0A0CC78D4A8A}"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17199964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0CD9B2-183B-4C7B-8356-0A0CC78D4A8A}"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37942253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0CD9B2-183B-4C7B-8356-0A0CC78D4A8A}"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29042942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0CD9B2-183B-4C7B-8356-0A0CC78D4A8A}"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9D7AE-1D2A-4059-99F0-E22140F349DE}" type="slidenum">
              <a:rPr lang="en-US" smtClean="0"/>
              <a:t>‹#›</a:t>
            </a:fld>
            <a:endParaRPr lang="en-US"/>
          </a:p>
        </p:txBody>
      </p:sp>
    </p:spTree>
    <p:extLst>
      <p:ext uri="{BB962C8B-B14F-4D97-AF65-F5344CB8AC3E}">
        <p14:creationId xmlns:p14="http://schemas.microsoft.com/office/powerpoint/2010/main" val="2988111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3527490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56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8" name="Footer Placeholder 7"/>
          <p:cNvSpPr>
            <a:spLocks noGrp="1"/>
          </p:cNvSpPr>
          <p:nvPr>
            <p:ph type="ftr" sz="quarter" idx="11"/>
          </p:nvPr>
        </p:nvSpPr>
        <p:spPr/>
        <p:txBody>
          <a:bodyPr/>
          <a:lstStyle/>
          <a:p>
            <a:endParaRPr lang="en-US">
              <a:solidFill>
                <a:srgbClr val="073E87"/>
              </a:solidFill>
            </a:endParaRPr>
          </a:p>
        </p:txBody>
      </p:sp>
      <p:sp>
        <p:nvSpPr>
          <p:cNvPr id="9" name="Slide Number Placeholder 8"/>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2001118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4" name="Footer Placeholder 3"/>
          <p:cNvSpPr>
            <a:spLocks noGrp="1"/>
          </p:cNvSpPr>
          <p:nvPr>
            <p:ph type="ftr" sz="quarter" idx="11"/>
          </p:nvPr>
        </p:nvSpPr>
        <p:spPr/>
        <p:txBody>
          <a:bodyPr/>
          <a:lstStyle/>
          <a:p>
            <a:endParaRPr lang="en-US">
              <a:solidFill>
                <a:srgbClr val="073E87"/>
              </a:solidFill>
            </a:endParaRPr>
          </a:p>
        </p:txBody>
      </p:sp>
      <p:sp>
        <p:nvSpPr>
          <p:cNvPr id="5" name="Slide Number Placeholder 4"/>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4007997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3" name="Footer Placeholder 2"/>
          <p:cNvSpPr>
            <a:spLocks noGrp="1"/>
          </p:cNvSpPr>
          <p:nvPr>
            <p:ph type="ftr" sz="quarter" idx="11"/>
          </p:nvPr>
        </p:nvSpPr>
        <p:spPr/>
        <p:txBody>
          <a:bodyPr/>
          <a:lstStyle/>
          <a:p>
            <a:endParaRPr lang="en-US">
              <a:solidFill>
                <a:srgbClr val="073E87"/>
              </a:solidFill>
            </a:endParaRPr>
          </a:p>
        </p:txBody>
      </p:sp>
      <p:sp>
        <p:nvSpPr>
          <p:cNvPr id="4" name="Slide Number Placeholder 3"/>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577679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2530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C6C220A3-6DD5-4F3B-9CAE-12720CE07A16}" type="slidenum">
              <a:rPr lang="en-US" smtClean="0">
                <a:solidFill>
                  <a:srgbClr val="073E87"/>
                </a:solidFill>
              </a:rPr>
              <a:pPr/>
              <a:t>‹#›</a:t>
            </a:fld>
            <a:endParaRPr lang="en-US">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239033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6C220A3-6DD5-4F3B-9CAE-12720CE07A16}" type="slidenum">
              <a:rPr lang="en-US" smtClean="0">
                <a:solidFill>
                  <a:srgbClr val="073E87"/>
                </a:solidFill>
              </a:rPr>
              <a:pPr/>
              <a:t>‹#›</a:t>
            </a:fld>
            <a:endParaRPr lang="en-US">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0962963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6542B0-0BA4-4A83-B12D-A852507B9875}" type="datetimeFigureOut">
              <a:rPr lang="en-US" smtClean="0">
                <a:solidFill>
                  <a:srgbClr val="073E87"/>
                </a:solidFill>
              </a:rPr>
              <a:pPr/>
              <a:t>5/11/2020</a:t>
            </a:fld>
            <a:endParaRPr lang="en-US">
              <a:solidFill>
                <a:srgbClr val="073E87"/>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073E87"/>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220A3-6DD5-4F3B-9CAE-12720CE07A16}"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369576454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590800"/>
            <a:ext cx="7239000" cy="2743200"/>
          </a:xfrm>
          <a:prstGeom prst="rect">
            <a:avLst/>
          </a:prstGeom>
          <a:ln>
            <a:solidFill>
              <a:schemeClr val="tx2">
                <a:lumMod val="60000"/>
                <a:lumOff val="40000"/>
              </a:schemeClr>
            </a:solidFill>
          </a:ln>
          <a:effectLst>
            <a:softEdge rad="112500"/>
          </a:effectLst>
        </p:spPr>
      </p:pic>
      <p:sp>
        <p:nvSpPr>
          <p:cNvPr id="2" name="Title 1"/>
          <p:cNvSpPr>
            <a:spLocks noGrp="1"/>
          </p:cNvSpPr>
          <p:nvPr>
            <p:ph type="ctrTitle"/>
          </p:nvPr>
        </p:nvSpPr>
        <p:spPr>
          <a:xfrm>
            <a:off x="685800" y="381000"/>
            <a:ext cx="7772400" cy="2084908"/>
          </a:xfrm>
        </p:spPr>
        <p:txBody>
          <a:bodyPr>
            <a:normAutofit fontScale="90000"/>
          </a:bodyPr>
          <a:lstStyle/>
          <a:p>
            <a:pPr rtl="1"/>
            <a:r>
              <a:rPr lang="ar-IQ" sz="4800" dirty="0" smtClean="0">
                <a:ln w="18415" cmpd="sng">
                  <a:solidFill>
                    <a:srgbClr val="FFFFFF"/>
                  </a:solidFill>
                  <a:prstDash val="solid"/>
                </a:ln>
                <a:effectLst>
                  <a:outerShdw blurRad="63500" dir="3600000" algn="tl" rotWithShape="0">
                    <a:srgbClr val="000000">
                      <a:alpha val="70000"/>
                    </a:srgbClr>
                  </a:outerShdw>
                </a:effectLst>
              </a:rPr>
              <a:t>قسم الحاسبات / المرحلة الثانية </a:t>
            </a:r>
            <a:br>
              <a:rPr lang="ar-IQ" sz="4800" dirty="0" smtClean="0">
                <a:ln w="18415" cmpd="sng">
                  <a:solidFill>
                    <a:srgbClr val="FFFFFF"/>
                  </a:solidFill>
                  <a:prstDash val="solid"/>
                </a:ln>
                <a:effectLst>
                  <a:outerShdw blurRad="63500" dir="3600000" algn="tl" rotWithShape="0">
                    <a:srgbClr val="000000">
                      <a:alpha val="70000"/>
                    </a:srgbClr>
                  </a:outerShdw>
                </a:effectLst>
              </a:rPr>
            </a:br>
            <a:r>
              <a:rPr lang="ar-IQ" sz="4800" dirty="0" smtClean="0">
                <a:ln w="18415" cmpd="sng">
                  <a:solidFill>
                    <a:srgbClr val="FFFFFF"/>
                  </a:solidFill>
                  <a:prstDash val="solid"/>
                </a:ln>
                <a:effectLst>
                  <a:outerShdw blurRad="63500" dir="3600000" algn="tl" rotWithShape="0">
                    <a:srgbClr val="000000">
                      <a:alpha val="70000"/>
                    </a:srgbClr>
                  </a:outerShdw>
                </a:effectLst>
              </a:rPr>
              <a:t>التربية الصحية </a:t>
            </a:r>
            <a:br>
              <a:rPr lang="ar-IQ" sz="4800" dirty="0" smtClean="0">
                <a:ln w="18415" cmpd="sng">
                  <a:solidFill>
                    <a:srgbClr val="FFFFFF"/>
                  </a:solidFill>
                  <a:prstDash val="solid"/>
                </a:ln>
                <a:effectLst>
                  <a:outerShdw blurRad="63500" dir="3600000" algn="tl" rotWithShape="0">
                    <a:srgbClr val="000000">
                      <a:alpha val="70000"/>
                    </a:srgbClr>
                  </a:outerShdw>
                </a:effectLst>
              </a:rPr>
            </a:br>
            <a:r>
              <a:rPr lang="ar-IQ" sz="4800" dirty="0" smtClean="0">
                <a:ln w="18415" cmpd="sng">
                  <a:solidFill>
                    <a:srgbClr val="FFFFFF"/>
                  </a:solidFill>
                  <a:prstDash val="solid"/>
                </a:ln>
                <a:effectLst>
                  <a:outerShdw blurRad="63500" dir="3600000" algn="tl" rotWithShape="0">
                    <a:srgbClr val="000000">
                      <a:alpha val="70000"/>
                    </a:srgbClr>
                  </a:outerShdw>
                </a:effectLst>
              </a:rPr>
              <a:t>المحاضرة </a:t>
            </a:r>
            <a:r>
              <a:rPr lang="ar-IQ" sz="4800" dirty="0" smtClean="0">
                <a:ln w="18415" cmpd="sng">
                  <a:solidFill>
                    <a:srgbClr val="FFFFFF"/>
                  </a:solidFill>
                  <a:prstDash val="solid"/>
                </a:ln>
                <a:effectLst>
                  <a:outerShdw blurRad="63500" dir="3600000" algn="tl" rotWithShape="0">
                    <a:srgbClr val="000000">
                      <a:alpha val="70000"/>
                    </a:srgbClr>
                  </a:outerShdw>
                </a:effectLst>
              </a:rPr>
              <a:t>الثانية</a:t>
            </a:r>
            <a:endParaRPr lang="en-US" sz="4800" dirty="0">
              <a:ln w="18415" cmpd="sng">
                <a:solidFill>
                  <a:srgbClr val="FFFFFF"/>
                </a:solidFill>
                <a:prstDash val="solid"/>
              </a:ln>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2288188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b="1" i="0" u="none" strike="noStrike" baseline="0" dirty="0" smtClean="0">
                <a:solidFill>
                  <a:srgbClr val="365F91"/>
                </a:solidFill>
                <a:latin typeface="Times New Roman"/>
              </a:rPr>
              <a:t>4-</a:t>
            </a:r>
            <a:r>
              <a:rPr lang="ar-IQ" b="1" i="0" u="none" strike="noStrike" baseline="0" dirty="0" smtClean="0">
                <a:solidFill>
                  <a:srgbClr val="365F91"/>
                </a:solidFill>
                <a:latin typeface="Times New Roman"/>
                <a:cs typeface="Times New Roman"/>
              </a:rPr>
              <a:t> الصفائح الدموية </a:t>
            </a:r>
            <a:r>
              <a:rPr lang="en-US" b="1" i="0" u="none" strike="noStrike" baseline="0" dirty="0" smtClean="0">
                <a:solidFill>
                  <a:srgbClr val="365F91"/>
                </a:solidFill>
                <a:latin typeface="Cambria"/>
                <a:cs typeface="Times New Roman"/>
              </a:rPr>
              <a:t> ( Blood Platelets )</a:t>
            </a:r>
            <a:endParaRPr lang="ar-IQ" b="1" i="0" u="none" strike="noStrike" baseline="0" dirty="0" smtClean="0">
              <a:solidFill>
                <a:srgbClr val="365F91"/>
              </a:solidFill>
              <a:latin typeface="Times New Roman"/>
              <a:cs typeface="Times New Roman"/>
            </a:endParaRPr>
          </a:p>
        </p:txBody>
      </p:sp>
      <p:sp>
        <p:nvSpPr>
          <p:cNvPr id="3" name="Text Placeholder 2"/>
          <p:cNvSpPr>
            <a:spLocks noGrp="1"/>
          </p:cNvSpPr>
          <p:nvPr>
            <p:ph type="body" idx="1"/>
          </p:nvPr>
        </p:nvSpPr>
        <p:spPr/>
        <p:txBody>
          <a:bodyPr>
            <a:normAutofit fontScale="85000" lnSpcReduction="20000"/>
          </a:bodyPr>
          <a:lstStyle/>
          <a:p>
            <a:pPr marR="0" lvl="0" algn="r" rtl="1"/>
            <a:r>
              <a:rPr lang="ar-IQ" b="1" i="0" u="none" strike="noStrike" baseline="0" dirty="0" smtClean="0">
                <a:solidFill>
                  <a:srgbClr val="4F81BD"/>
                </a:solidFill>
                <a:latin typeface="Times New Roman"/>
                <a:cs typeface="Times New Roman"/>
              </a:rPr>
              <a:t>هي أجزاء من سيتوبلازم الخلية الموجودة داخل النخاع العظمي ويطلق عليها أيضاً بالخلايا </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       </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المتجلطة</a:t>
            </a:r>
            <a:r>
              <a:rPr lang="en-US" b="1" i="0" u="none" strike="noStrike" baseline="0" dirty="0" smtClean="0">
                <a:solidFill>
                  <a:srgbClr val="4F81BD"/>
                </a:solidFill>
                <a:latin typeface="Times New Roman"/>
                <a:cs typeface="Times New Roman"/>
              </a:rPr>
              <a:t>.</a:t>
            </a:r>
          </a:p>
          <a:p>
            <a:pPr marR="0" lvl="0" algn="r" rtl="1"/>
            <a:endParaRPr lang="ar-IQ" b="1" i="0" u="none" strike="noStrike" baseline="0" dirty="0" smtClean="0">
              <a:solidFill>
                <a:srgbClr val="4F81BD"/>
              </a:solidFill>
              <a:latin typeface="Times New Roman"/>
            </a:endParaRPr>
          </a:p>
          <a:p>
            <a:pPr marR="0" lvl="0" algn="r" rtl="1"/>
            <a:r>
              <a:rPr lang="ar-IQ" b="1" i="0" u="none" strike="noStrike" baseline="0" dirty="0" smtClean="0">
                <a:solidFill>
                  <a:srgbClr val="4F81BD"/>
                </a:solidFill>
                <a:latin typeface="Times New Roman"/>
                <a:cs typeface="Times New Roman"/>
              </a:rPr>
              <a:t>وظيفة الصفائح الدموية</a:t>
            </a:r>
            <a:r>
              <a:rPr lang="en-US" b="1" i="0" u="none" strike="noStrike" baseline="0" dirty="0" smtClean="0">
                <a:solidFill>
                  <a:srgbClr val="4F81BD"/>
                </a:solidFill>
                <a:latin typeface="Cambria"/>
                <a:cs typeface="Times New Roman"/>
              </a:rPr>
              <a:t> :</a:t>
            </a:r>
          </a:p>
          <a:p>
            <a:pPr marR="0" lvl="0" algn="r" rtl="1"/>
            <a:r>
              <a:rPr lang="ar-IQ" b="1" i="0" u="none" strike="noStrike" baseline="0" dirty="0" smtClean="0">
                <a:solidFill>
                  <a:srgbClr val="4F81BD"/>
                </a:solidFill>
                <a:latin typeface="Times New Roman"/>
                <a:cs typeface="Times New Roman"/>
              </a:rPr>
              <a:t>وقف النزيف حيث تعمل كحاجز أو شبك تلتصق بفتحة الجرح و تمنع النزيف</a:t>
            </a:r>
            <a:r>
              <a:rPr lang="en-US" b="1" i="0" u="none" strike="noStrike" baseline="0" dirty="0" smtClean="0">
                <a:solidFill>
                  <a:srgbClr val="4F81BD"/>
                </a:solidFill>
                <a:latin typeface="Times New Roman"/>
                <a:cs typeface="Times New Roman"/>
              </a:rPr>
              <a:t>.</a:t>
            </a:r>
          </a:p>
          <a:p>
            <a:pPr marR="0" lvl="0" algn="r" rtl="1"/>
            <a:r>
              <a:rPr lang="ar-IQ" b="1" i="0" u="none" strike="noStrike" baseline="0" dirty="0" smtClean="0">
                <a:solidFill>
                  <a:srgbClr val="4F81BD"/>
                </a:solidFill>
                <a:latin typeface="Times New Roman"/>
                <a:cs typeface="Times New Roman"/>
              </a:rPr>
              <a:t>إفراز بعض المواد الهامة مثل السيروتونين</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والأدرينالين</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والهستامين</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والتي لها دور في انقباضات الأوعية الدموية</a:t>
            </a:r>
            <a:r>
              <a:rPr lang="en-US" b="1" i="0" u="none" strike="noStrike" baseline="0" dirty="0" smtClean="0">
                <a:solidFill>
                  <a:srgbClr val="4F81BD"/>
                </a:solidFill>
                <a:latin typeface="Times New Roman"/>
                <a:cs typeface="Times New Roman"/>
              </a:rPr>
              <a:t>.</a:t>
            </a:r>
          </a:p>
          <a:p>
            <a:pPr marR="0" lvl="0" algn="r" rtl="1"/>
            <a:r>
              <a:rPr lang="ar-IQ" b="1" i="0" u="none" strike="noStrike" baseline="0" dirty="0" smtClean="0">
                <a:solidFill>
                  <a:srgbClr val="4F81BD"/>
                </a:solidFill>
                <a:latin typeface="Times New Roman"/>
                <a:cs typeface="Times New Roman"/>
              </a:rPr>
              <a:t>إفراز عوامل معينة عوامل التجلط</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المساعدة في تكوين الجلطة</a:t>
            </a:r>
            <a:r>
              <a:rPr lang="en-US" b="1" i="0" u="none" strike="noStrike" baseline="0" dirty="0" smtClean="0">
                <a:solidFill>
                  <a:srgbClr val="4F81BD"/>
                </a:solidFill>
                <a:latin typeface="Times New Roman"/>
                <a:cs typeface="Times New Roman"/>
              </a:rPr>
              <a:t>.</a:t>
            </a:r>
          </a:p>
          <a:p>
            <a:pPr marR="0" lvl="0" algn="r" rtl="1"/>
            <a:r>
              <a:rPr lang="ar-IQ" b="1" i="0" u="none" strike="noStrike" baseline="0" dirty="0" smtClean="0">
                <a:solidFill>
                  <a:srgbClr val="4F81BD"/>
                </a:solidFill>
                <a:latin typeface="Times New Roman"/>
                <a:cs typeface="Times New Roman"/>
              </a:rPr>
              <a:t>تساعد في عملية البلعمة حيث ترتبط بالميكروبات وبالتالي يتم التهامها بواسطة الخلايا البلعمية.</a:t>
            </a:r>
          </a:p>
          <a:p>
            <a:pPr marR="0" lvl="0" algn="r" rtl="1"/>
            <a:endParaRPr lang="ar-IQ" b="1" i="0" u="none" strike="noStrike" baseline="0" dirty="0" smtClean="0">
              <a:solidFill>
                <a:srgbClr val="4F81BD"/>
              </a:solidFill>
              <a:latin typeface="Times New Roman"/>
            </a:endParaRPr>
          </a:p>
        </p:txBody>
      </p:sp>
    </p:spTree>
    <p:extLst>
      <p:ext uri="{BB962C8B-B14F-4D97-AF65-F5344CB8AC3E}">
        <p14:creationId xmlns:p14="http://schemas.microsoft.com/office/powerpoint/2010/main" val="2047354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304800"/>
            <a:ext cx="8229600" cy="5821363"/>
          </a:xfrm>
        </p:spPr>
        <p:txBody>
          <a:bodyPr>
            <a:normAutofit/>
          </a:bodyPr>
          <a:lstStyle/>
          <a:p>
            <a:pPr algn="r" rtl="1"/>
            <a:r>
              <a:rPr lang="ar-IQ" dirty="0" smtClean="0">
                <a:solidFill>
                  <a:srgbClr val="0070C0"/>
                </a:solidFill>
              </a:rPr>
              <a:t>رابعا :أهداب القصبة الهوائية : حيث تحتوي القصبة الهوائية على أهداب في حالة حركة دائمة من                 أسفل إلى إعلى مما يساعد على طرد أي أجسام غريبة أو جراثيم قد تتسلل إلى الداخل.</a:t>
            </a:r>
          </a:p>
          <a:p>
            <a:pPr algn="r" rtl="1"/>
            <a:r>
              <a:rPr lang="ar-IQ" dirty="0" smtClean="0">
                <a:solidFill>
                  <a:srgbClr val="0070C0"/>
                </a:solidFill>
              </a:rPr>
              <a:t>      خامسا :- شمع الاذن : حيث أن الافرازات الشمعية الطبيعية في الاذن والتي تسمى الصملاخ تمنع دخول         الميكروبات إلى الداخل عن طريق الالتصاق بها والقضاء عليها.</a:t>
            </a:r>
            <a:br>
              <a:rPr lang="ar-IQ" dirty="0" smtClean="0">
                <a:solidFill>
                  <a:srgbClr val="0070C0"/>
                </a:solidFill>
              </a:rPr>
            </a:br>
            <a:r>
              <a:rPr lang="ar-IQ" dirty="0" smtClean="0">
                <a:solidFill>
                  <a:srgbClr val="0070C0"/>
                </a:solidFill>
              </a:rPr>
              <a:t/>
            </a:r>
            <a:br>
              <a:rPr lang="ar-IQ" dirty="0" smtClean="0">
                <a:solidFill>
                  <a:srgbClr val="0070C0"/>
                </a:solidFill>
              </a:rPr>
            </a:br>
            <a:endParaRPr lang="en-US" dirty="0">
              <a:solidFill>
                <a:srgbClr val="0070C0"/>
              </a:solidFill>
            </a:endParaRPr>
          </a:p>
        </p:txBody>
      </p:sp>
    </p:spTree>
    <p:extLst>
      <p:ext uri="{BB962C8B-B14F-4D97-AF65-F5344CB8AC3E}">
        <p14:creationId xmlns:p14="http://schemas.microsoft.com/office/powerpoint/2010/main" val="492051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82598"/>
            <a:ext cx="8382000" cy="5694402"/>
          </a:xfrm>
        </p:spPr>
        <p:txBody>
          <a:bodyPr>
            <a:normAutofit fontScale="40000" lnSpcReduction="20000"/>
          </a:bodyPr>
          <a:lstStyle/>
          <a:p>
            <a:pPr algn="r" rtl="1"/>
            <a:r>
              <a:rPr lang="ar-IQ" sz="4900" dirty="0" smtClean="0">
                <a:solidFill>
                  <a:srgbClr val="0070C0"/>
                </a:solidFill>
              </a:rPr>
              <a:t>درجة الحموضية : يوجد على طول الجهاز الهضمي أنواع متعددة من الموانع الكيميائية التي لها تأثير كبير على مقاومة الجسم للأمراض ومن أهمها : </a:t>
            </a:r>
          </a:p>
          <a:p>
            <a:pPr algn="r" rtl="1"/>
            <a:r>
              <a:rPr lang="ar-IQ" sz="4900" dirty="0" smtClean="0">
                <a:solidFill>
                  <a:srgbClr val="0070C0"/>
                </a:solidFill>
              </a:rPr>
              <a:t>اللعاب : الذي يعمل على حماية الجسم بسبب ارتفاع قلويته.</a:t>
            </a:r>
          </a:p>
          <a:p>
            <a:pPr algn="r" rtl="1"/>
            <a:r>
              <a:rPr lang="ar-IQ" sz="4900" dirty="0" smtClean="0">
                <a:solidFill>
                  <a:srgbClr val="0070C0"/>
                </a:solidFill>
              </a:rPr>
              <a:t>عصارة المعدة : نتيجة لأرتفاع حموضية المعدة بسبب وجود حامض الهيدروكلوريك والمعروف بتأثيره المميت لكل انواع الميكروبات.</a:t>
            </a:r>
          </a:p>
          <a:p>
            <a:pPr algn="r" rtl="1"/>
            <a:r>
              <a:rPr lang="ar-IQ" sz="4900" dirty="0" smtClean="0">
                <a:solidFill>
                  <a:srgbClr val="0070C0"/>
                </a:solidFill>
              </a:rPr>
              <a:t>الافرازات العرقية : تقوم الغدد الدرقية في الجلد بأفراز العرق الذي يحتوي على مواد قاتلة للجراثيم كما تقوم الغدد الدهنية في الجلد بأفراز احماض دهنية قاتلة للبكتريا والفطريات. </a:t>
            </a:r>
          </a:p>
          <a:p>
            <a:pPr algn="r" rtl="1"/>
            <a:r>
              <a:rPr lang="ar-IQ" sz="4900" dirty="0" smtClean="0">
                <a:solidFill>
                  <a:srgbClr val="0070C0"/>
                </a:solidFill>
              </a:rPr>
              <a:t> الأنزيمات الحالة : وهي مادة بروتينية ذات وزن جزيئي منخفض تعمل كأنزيم حالة تعمل على تكسير السكريات الموجودة في جدار الجراثيم مما يؤدي الى تحللها، وتصنع هذه الأنزيمات الحالّة في الغدة النكفية وأغشية الجهاز التنفسي والهضمي والطحال والعقد اللمفاوية والخلايا البيضاء وحيدة النواة.</a:t>
            </a:r>
          </a:p>
          <a:p>
            <a:pPr algn="r" rtl="1"/>
            <a:r>
              <a:rPr lang="ar-IQ" sz="4900" dirty="0" smtClean="0">
                <a:solidFill>
                  <a:srgbClr val="0070C0"/>
                </a:solidFill>
              </a:rPr>
              <a:t>   وتتواجد هذه الانزيمات في الدم واللعاب ومعظم سوائل الجسم أستثناء وسائل النخاع الشوكي والبول والعرق.</a:t>
            </a:r>
          </a:p>
          <a:p>
            <a:pPr algn="r" rtl="1"/>
            <a:endParaRPr lang="ar-IQ" sz="4900" dirty="0" smtClean="0">
              <a:solidFill>
                <a:srgbClr val="0070C0"/>
              </a:solidFill>
            </a:endParaRPr>
          </a:p>
          <a:p>
            <a:pPr algn="r" rtl="1"/>
            <a:r>
              <a:rPr lang="ar-IQ" sz="4900" dirty="0" smtClean="0">
                <a:solidFill>
                  <a:srgbClr val="0070C0"/>
                </a:solidFill>
              </a:rPr>
              <a:t> عديدات البيتيد القاعدي : وتشمل هذه المجموعة على السبيرمين والسبيرميدين الذي له القابلية على التخلص من عصيات السل وقسم من بكتريا المكورات العنقودية.  </a:t>
            </a:r>
          </a:p>
          <a:p>
            <a:pPr algn="r" rtl="1"/>
            <a:r>
              <a:rPr lang="ar-IQ" sz="4900" dirty="0" smtClean="0">
                <a:solidFill>
                  <a:srgbClr val="0070C0"/>
                </a:solidFill>
              </a:rPr>
              <a:t> الانترفيرون : وهي مادة بروتينية تفرزها الخلايا المصابة بالفايروسات وتعمل على حماية الخلايا غير المصابة من العدوى الفيروسية فهي تتكون نتيجة رد فعل الخلية للفيروس.</a:t>
            </a:r>
          </a:p>
          <a:p>
            <a:pPr algn="r" rtl="1"/>
            <a:r>
              <a:rPr lang="ar-IQ" sz="4900" dirty="0" smtClean="0">
                <a:solidFill>
                  <a:srgbClr val="0070C0"/>
                </a:solidFill>
              </a:rPr>
              <a:t> الابسونين (الهاضمة) : وهي مادة نوعية بروتينية تقوم بدور هام بالنسبة لعملية البلعمة حيث تحيط بالبكتريا وتجعلها سهلة الهضم وقابلة للبلعمة حيث تؤثر على البكتريا وتشل حركتها في الدم.</a:t>
            </a:r>
          </a:p>
          <a:p>
            <a:pPr algn="r" rtl="1"/>
            <a:endParaRPr lang="en-US" dirty="0"/>
          </a:p>
        </p:txBody>
      </p:sp>
      <p:sp>
        <p:nvSpPr>
          <p:cNvPr id="4" name="TextBox 3"/>
          <p:cNvSpPr txBox="1"/>
          <p:nvPr/>
        </p:nvSpPr>
        <p:spPr>
          <a:xfrm>
            <a:off x="2438400" y="228600"/>
            <a:ext cx="5257800" cy="553998"/>
          </a:xfrm>
          <a:prstGeom prst="rect">
            <a:avLst/>
          </a:prstGeom>
          <a:noFill/>
        </p:spPr>
        <p:txBody>
          <a:bodyPr wrap="square" rtlCol="0">
            <a:spAutoFit/>
          </a:bodyPr>
          <a:lstStyle/>
          <a:p>
            <a:pPr algn="r" rtl="1"/>
            <a:r>
              <a:rPr lang="ar-IQ" dirty="0" smtClean="0"/>
              <a:t>- </a:t>
            </a:r>
            <a:r>
              <a:rPr lang="ar-IQ" sz="3000" b="1" dirty="0">
                <a:solidFill>
                  <a:srgbClr val="4F81BD"/>
                </a:solidFill>
                <a:latin typeface="Times New Roman"/>
                <a:cs typeface="Times New Roman"/>
              </a:rPr>
              <a:t>العوامل الكيميائية </a:t>
            </a:r>
            <a:r>
              <a:rPr lang="ar-IQ" dirty="0" smtClean="0"/>
              <a:t>:</a:t>
            </a:r>
            <a:endParaRPr lang="ar-IQ" dirty="0"/>
          </a:p>
        </p:txBody>
      </p:sp>
    </p:spTree>
    <p:extLst>
      <p:ext uri="{BB962C8B-B14F-4D97-AF65-F5344CB8AC3E}">
        <p14:creationId xmlns:p14="http://schemas.microsoft.com/office/powerpoint/2010/main" val="3058964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533400"/>
            <a:ext cx="8229600" cy="5592763"/>
          </a:xfrm>
        </p:spPr>
        <p:txBody>
          <a:bodyPr>
            <a:normAutofit lnSpcReduction="10000"/>
          </a:bodyPr>
          <a:lstStyle/>
          <a:p>
            <a:pPr marR="0" lvl="0" algn="r" rtl="1"/>
            <a:r>
              <a:rPr lang="ar-IQ" b="1" i="0" u="none" strike="noStrike" baseline="0" dirty="0" smtClean="0">
                <a:solidFill>
                  <a:srgbClr val="4F81BD"/>
                </a:solidFill>
                <a:latin typeface="Times New Roman"/>
                <a:cs typeface="Times New Roman"/>
              </a:rPr>
              <a:t>الساكن الطبيعي : وهي عبارة عن مجموعة من الميكروبات تستوطن الاسطح الخارجية والداخلية للإنسان السليم. وأهم وظائف الساكن الطبيعي في الجسم هو </a:t>
            </a:r>
          </a:p>
          <a:p>
            <a:pPr marR="0" lvl="0" algn="r" rtl="1"/>
            <a:r>
              <a:rPr lang="ar-IQ" b="1" i="0" u="none" strike="noStrike" baseline="0" dirty="0" smtClean="0">
                <a:solidFill>
                  <a:srgbClr val="4F81BD"/>
                </a:solidFill>
                <a:latin typeface="Times New Roman"/>
                <a:cs typeface="Times New Roman"/>
              </a:rPr>
              <a:t>منع الميكروبات الممرضة من الاستيطان.</a:t>
            </a:r>
          </a:p>
          <a:p>
            <a:pPr marR="0" lvl="0" algn="r" rtl="1"/>
            <a:r>
              <a:rPr lang="ar-IQ" b="1" i="0" u="none" strike="noStrike" baseline="0" dirty="0" smtClean="0">
                <a:solidFill>
                  <a:srgbClr val="4F81BD"/>
                </a:solidFill>
                <a:latin typeface="Times New Roman"/>
                <a:cs typeface="Times New Roman"/>
              </a:rPr>
              <a:t>تزويد الجسم ببعض الفيتامينات.</a:t>
            </a:r>
          </a:p>
          <a:p>
            <a:pPr marR="0" lvl="0" algn="r" rtl="1"/>
            <a:r>
              <a:rPr lang="ar-IQ" b="1" i="0" u="none" strike="noStrike" baseline="0" dirty="0" smtClean="0">
                <a:solidFill>
                  <a:srgbClr val="4F81BD"/>
                </a:solidFill>
                <a:latin typeface="Times New Roman"/>
                <a:cs typeface="Times New Roman"/>
              </a:rPr>
              <a:t>تحويل بعض المركبات الضارة الى مشتقات غير ضارة.</a:t>
            </a:r>
          </a:p>
          <a:p>
            <a:pPr marR="0" lvl="0" algn="r" rtl="1"/>
            <a:r>
              <a:rPr lang="ar-IQ" b="1" i="0" u="none" strike="noStrike" baseline="0" dirty="0" smtClean="0">
                <a:solidFill>
                  <a:srgbClr val="4F81BD"/>
                </a:solidFill>
                <a:latin typeface="Times New Roman"/>
                <a:cs typeface="Times New Roman"/>
              </a:rPr>
              <a:t>البلعمة : هي عملية تقوم بها كريات الدم البيضاء مع بعض الخلايا الباطنية بهضم والتهام كل الاجزاء والأجسام الغريبة الداخلة للجسم ومنها الجراثيم، وتعتبر عملية البلعمة وظيفة لبعض خلايا الجسم وهي التي تعرف بأسم الخلايا البلعمية بعد  تنبيهها بواسطة غزو الجرائيم المرضية.</a:t>
            </a:r>
          </a:p>
          <a:p>
            <a:pPr marR="0" lvl="0" algn="r" rtl="1"/>
            <a:endParaRPr lang="en-US" b="1" i="0" u="none" strike="noStrike" baseline="0" dirty="0" smtClean="0">
              <a:solidFill>
                <a:srgbClr val="4F81BD"/>
              </a:solidFill>
              <a:latin typeface="Times New Roman"/>
            </a:endParaRPr>
          </a:p>
        </p:txBody>
      </p:sp>
    </p:spTree>
    <p:extLst>
      <p:ext uri="{BB962C8B-B14F-4D97-AF65-F5344CB8AC3E}">
        <p14:creationId xmlns:p14="http://schemas.microsoft.com/office/powerpoint/2010/main" val="2653081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marR="0" rtl="1"/>
            <a:r>
              <a:rPr lang="ar-IQ" b="1" i="0" u="none" strike="noStrike" baseline="0" dirty="0" smtClean="0">
                <a:solidFill>
                  <a:srgbClr val="365F91"/>
                </a:solidFill>
                <a:latin typeface="Times New Roman"/>
                <a:cs typeface="Times New Roman"/>
              </a:rPr>
              <a:t>ب</a:t>
            </a:r>
            <a:r>
              <a:rPr lang="en-US" b="1" i="0" u="none" strike="noStrike" baseline="0" dirty="0" smtClean="0">
                <a:solidFill>
                  <a:srgbClr val="365F91"/>
                </a:solidFill>
                <a:latin typeface="Cambria"/>
                <a:cs typeface="Times New Roman"/>
              </a:rPr>
              <a:t>- </a:t>
            </a:r>
            <a:r>
              <a:rPr lang="ar-IQ" b="1" i="0" u="none" strike="noStrike" baseline="0" dirty="0" smtClean="0">
                <a:solidFill>
                  <a:srgbClr val="365F91"/>
                </a:solidFill>
                <a:latin typeface="Times New Roman"/>
                <a:cs typeface="Times New Roman"/>
              </a:rPr>
              <a:t> المقاومة النوعية :</a:t>
            </a:r>
            <a:endParaRPr lang="en-US" b="1" i="0" u="none" strike="noStrike" baseline="0" dirty="0" smtClean="0">
              <a:solidFill>
                <a:srgbClr val="365F91"/>
              </a:solidFill>
              <a:latin typeface="Times New Roman"/>
              <a:cs typeface="Times New Roman"/>
            </a:endParaRPr>
          </a:p>
        </p:txBody>
      </p:sp>
      <p:sp>
        <p:nvSpPr>
          <p:cNvPr id="3" name="Text Placeholder 2"/>
          <p:cNvSpPr>
            <a:spLocks noGrp="1"/>
          </p:cNvSpPr>
          <p:nvPr>
            <p:ph type="body" idx="1"/>
          </p:nvPr>
        </p:nvSpPr>
        <p:spPr>
          <a:xfrm>
            <a:off x="457200" y="914400"/>
            <a:ext cx="8458200" cy="5562600"/>
          </a:xfrm>
        </p:spPr>
        <p:txBody>
          <a:bodyPr>
            <a:normAutofit fontScale="62500" lnSpcReduction="20000"/>
          </a:bodyPr>
          <a:lstStyle/>
          <a:p>
            <a:pPr marR="0" lvl="0" algn="r" rtl="1"/>
            <a:r>
              <a:rPr lang="ar-IQ" b="1" i="0" u="none" strike="noStrike" baseline="0" dirty="0" smtClean="0">
                <a:solidFill>
                  <a:srgbClr val="4F81BD"/>
                </a:solidFill>
                <a:latin typeface="Times New Roman"/>
                <a:cs typeface="Times New Roman"/>
              </a:rPr>
              <a:t>مفهوم المناعة :</a:t>
            </a:r>
            <a:br>
              <a:rPr lang="ar-IQ" b="1" i="0" u="none" strike="noStrike" baseline="0" dirty="0" smtClean="0">
                <a:solidFill>
                  <a:srgbClr val="4F81BD"/>
                </a:solidFill>
                <a:latin typeface="Times New Roman"/>
                <a:cs typeface="Times New Roman"/>
              </a:rPr>
            </a:br>
            <a:r>
              <a:rPr lang="ar-IQ" b="1" i="0" u="none" strike="noStrike" baseline="0" dirty="0" smtClean="0">
                <a:solidFill>
                  <a:srgbClr val="4F81BD"/>
                </a:solidFill>
                <a:latin typeface="Times New Roman"/>
                <a:cs typeface="Times New Roman"/>
              </a:rPr>
              <a:t>يتعرض جسم الإنسان لدخول الكثير من الأجسام الغريبة اليه، والتي يشكل بعضها مصدر خطر عليه مما يستوجب وجود نظام دفاع ضد هذه الإجسام ويتمثل هذا النظام بالجلد والأغشية المخاطية وخلايا الدم البيضاء والبروتينات الوقائية إضافة إلى جهاز المناعة.</a:t>
            </a:r>
            <a:br>
              <a:rPr lang="ar-IQ" b="1" i="0" u="none" strike="noStrike" baseline="0" dirty="0" smtClean="0">
                <a:solidFill>
                  <a:srgbClr val="4F81BD"/>
                </a:solidFill>
                <a:latin typeface="Times New Roman"/>
                <a:cs typeface="Times New Roman"/>
              </a:rPr>
            </a:br>
            <a:r>
              <a:rPr lang="ar-IQ" b="1" i="0" u="none" strike="noStrike" baseline="0" dirty="0" smtClean="0">
                <a:solidFill>
                  <a:srgbClr val="4F81BD"/>
                </a:solidFill>
                <a:latin typeface="Times New Roman"/>
                <a:cs typeface="Times New Roman"/>
              </a:rPr>
              <a:t>والمناعة: عبارة عن مقاومة الجسم للامراض التي يتعرض لها الإنسان أو نواتجها السمية، وذلك عن طريق التعرف على هذه الأجسام الغريبة وانتاج الأجسام المضادة لها وتحطيمها.</a:t>
            </a:r>
          </a:p>
          <a:p>
            <a:pPr marR="0" lvl="0" algn="r" rtl="1"/>
            <a:r>
              <a:rPr lang="ar-IQ" b="1" i="0" u="none" strike="noStrike" baseline="0" dirty="0" smtClean="0">
                <a:solidFill>
                  <a:srgbClr val="4F81BD"/>
                </a:solidFill>
                <a:latin typeface="Times New Roman"/>
              </a:rPr>
              <a:t/>
            </a:r>
            <a:br>
              <a:rPr lang="ar-IQ" b="1" i="0" u="none" strike="noStrike" baseline="0" dirty="0" smtClean="0">
                <a:solidFill>
                  <a:srgbClr val="4F81BD"/>
                </a:solidFill>
                <a:latin typeface="Times New Roman"/>
              </a:rPr>
            </a:br>
            <a:r>
              <a:rPr lang="ar-IQ" b="1" i="0" u="none" strike="noStrike" baseline="0" dirty="0" smtClean="0">
                <a:solidFill>
                  <a:srgbClr val="4F81BD"/>
                </a:solidFill>
                <a:latin typeface="Times New Roman"/>
              </a:rPr>
              <a:t>1. </a:t>
            </a:r>
            <a:r>
              <a:rPr lang="ar-IQ" b="1" i="0" u="none" strike="noStrike" baseline="0" dirty="0" smtClean="0">
                <a:solidFill>
                  <a:srgbClr val="4F81BD"/>
                </a:solidFill>
                <a:latin typeface="Times New Roman"/>
                <a:cs typeface="Times New Roman"/>
              </a:rPr>
              <a:t>مناعة طبيعية :</a:t>
            </a:r>
          </a:p>
          <a:p>
            <a:pPr marR="0" lvl="0" algn="r" rtl="1"/>
            <a:r>
              <a:rPr lang="ar-IQ" b="1" i="0" u="none" strike="noStrike" baseline="0" dirty="0" smtClean="0">
                <a:solidFill>
                  <a:srgbClr val="4F81BD"/>
                </a:solidFill>
                <a:latin typeface="Times New Roman"/>
                <a:cs typeface="Times New Roman"/>
              </a:rPr>
              <a:t>وهي مناعة طبيعية غير متخصصة تعمل على حماية الجسم من الجرائيم من خلال الأنسجة والسوائل الموجودة في الجسم، وهي مميزة ومتوارثة لكل نوع أو عرق معين من نفس النوع ويبدأ عمل هذه المناعة منذ الولادة</a:t>
            </a:r>
          </a:p>
          <a:p>
            <a:pPr marR="0" lvl="0" algn="r" rtl="1"/>
            <a:r>
              <a:rPr lang="ar-IQ" b="1" i="0" u="none" strike="noStrike" baseline="0" dirty="0" smtClean="0">
                <a:solidFill>
                  <a:srgbClr val="4F81BD"/>
                </a:solidFill>
                <a:latin typeface="Times New Roman"/>
              </a:rPr>
              <a:t>2. </a:t>
            </a:r>
            <a:r>
              <a:rPr lang="ar-IQ" b="1" i="0" u="none" strike="noStrike" baseline="0" dirty="0" smtClean="0">
                <a:solidFill>
                  <a:srgbClr val="4F81BD"/>
                </a:solidFill>
                <a:latin typeface="Times New Roman"/>
                <a:cs typeface="Times New Roman"/>
              </a:rPr>
              <a:t>مناعة مكتسبة </a:t>
            </a:r>
          </a:p>
          <a:p>
            <a:pPr marR="0" lvl="0" algn="r" rtl="1"/>
            <a:r>
              <a:rPr lang="ar-IQ" b="1" i="0" u="none" strike="noStrike" baseline="0" dirty="0" smtClean="0">
                <a:solidFill>
                  <a:srgbClr val="4F81BD"/>
                </a:solidFill>
                <a:latin typeface="Times New Roman"/>
              </a:rPr>
              <a:t>- </a:t>
            </a:r>
            <a:r>
              <a:rPr lang="ar-IQ" b="1" i="0" u="none" strike="noStrike" baseline="0" dirty="0" smtClean="0">
                <a:solidFill>
                  <a:srgbClr val="4F81BD"/>
                </a:solidFill>
                <a:latin typeface="Times New Roman"/>
                <a:cs typeface="Times New Roman"/>
              </a:rPr>
              <a:t>مناعة مكتسبة طبيعية : اما سلبية منفعلة : مثل حصول الطفل الوليد على المناعة من الام اذا كانت مصابة بمرض سابقا. </a:t>
            </a:r>
          </a:p>
          <a:p>
            <a:pPr marR="0" lvl="0" algn="r" rtl="1"/>
            <a:r>
              <a:rPr lang="ar-IQ" b="1" i="0" u="none" strike="noStrike" baseline="0" dirty="0" smtClean="0">
                <a:solidFill>
                  <a:srgbClr val="4F81BD"/>
                </a:solidFill>
                <a:latin typeface="Times New Roman"/>
                <a:cs typeface="Times New Roman"/>
              </a:rPr>
              <a:t>  او مناعة مكتسبة طبيعية فعالية ايجابية : وذلك عن تعرض الطفل للعدوى وتفاعله معه وحصوله على المناعة .</a:t>
            </a:r>
          </a:p>
          <a:p>
            <a:pPr marR="0" lvl="0" algn="r" rtl="1"/>
            <a:r>
              <a:rPr lang="ar-IQ" b="1" i="0" u="none" strike="noStrike" baseline="0" dirty="0" smtClean="0">
                <a:solidFill>
                  <a:srgbClr val="4F81BD"/>
                </a:solidFill>
                <a:latin typeface="Times New Roman"/>
                <a:cs typeface="Times New Roman"/>
              </a:rPr>
              <a:t>مناعة المكتسبة اصطناعية : وتكون سلبية : مثل الامصال التي تحتوي على الكاما كلوبين والتي تحقن جاهزة .</a:t>
            </a:r>
          </a:p>
          <a:p>
            <a:pPr marR="0" lvl="0" algn="r" rtl="1"/>
            <a:r>
              <a:rPr lang="ar-IQ" b="1" i="0" u="none" strike="noStrike" baseline="0" dirty="0" smtClean="0">
                <a:solidFill>
                  <a:srgbClr val="4F81BD"/>
                </a:solidFill>
                <a:latin typeface="Times New Roman"/>
                <a:cs typeface="Times New Roman"/>
              </a:rPr>
              <a:t>اوايجابية : عن طريق حقن الفاتوكسينات (سموم مقتولة او مروضة )(اللقاح) حيث يتفاعل اللقاح مع الجسم مكونا اجسام مضادة . </a:t>
            </a:r>
          </a:p>
          <a:p>
            <a:pPr marR="0" lvl="0" algn="r" rtl="1"/>
            <a:endParaRPr lang="en-US" b="1" i="0" u="none" strike="noStrike" baseline="0" dirty="0" smtClean="0">
              <a:solidFill>
                <a:srgbClr val="4F81BD"/>
              </a:solidFill>
              <a:latin typeface="Times New Roman"/>
            </a:endParaRPr>
          </a:p>
          <a:p>
            <a:pPr marR="0" lvl="0" algn="r" rtl="1"/>
            <a:endParaRPr lang="en-US" b="1" i="0" u="none" strike="noStrike" baseline="0" dirty="0" smtClean="0">
              <a:solidFill>
                <a:srgbClr val="4F81BD"/>
              </a:solidFill>
              <a:latin typeface="Times New Roman"/>
            </a:endParaRPr>
          </a:p>
          <a:p>
            <a:pPr marR="0" lvl="0" algn="r" rtl="1"/>
            <a:endParaRPr lang="en-US" b="1" i="0" u="none" strike="noStrike" baseline="0" dirty="0" smtClean="0">
              <a:solidFill>
                <a:srgbClr val="4F81BD"/>
              </a:solidFill>
              <a:latin typeface="Times New Roman"/>
            </a:endParaRPr>
          </a:p>
        </p:txBody>
      </p:sp>
    </p:spTree>
    <p:extLst>
      <p:ext uri="{BB962C8B-B14F-4D97-AF65-F5344CB8AC3E}">
        <p14:creationId xmlns:p14="http://schemas.microsoft.com/office/powerpoint/2010/main" val="2867950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457200"/>
            <a:ext cx="8229600" cy="5668963"/>
          </a:xfrm>
        </p:spPr>
        <p:txBody>
          <a:bodyPr>
            <a:normAutofit fontScale="85000" lnSpcReduction="20000"/>
          </a:bodyPr>
          <a:lstStyle/>
          <a:p>
            <a:pPr algn="r" rtl="1"/>
            <a:r>
              <a:rPr lang="ar-IQ" dirty="0" smtClean="0">
                <a:solidFill>
                  <a:srgbClr val="0070C0"/>
                </a:solidFill>
              </a:rPr>
              <a:t>ج- العوامل الوراثية : قد تنتقل الامراض الوراثية من الاجداد والاباء الى الابناء عن طريق الجينات مثلا البول السكري ، الحساسية ..الخ.</a:t>
            </a:r>
          </a:p>
          <a:p>
            <a:pPr algn="r" rtl="1"/>
            <a:r>
              <a:rPr lang="ar-IQ" dirty="0" smtClean="0">
                <a:solidFill>
                  <a:srgbClr val="0070C0"/>
                </a:solidFill>
              </a:rPr>
              <a:t/>
            </a:r>
            <a:br>
              <a:rPr lang="ar-IQ" dirty="0" smtClean="0">
                <a:solidFill>
                  <a:srgbClr val="0070C0"/>
                </a:solidFill>
              </a:rPr>
            </a:br>
            <a:r>
              <a:rPr lang="ar-IQ" dirty="0" smtClean="0">
                <a:solidFill>
                  <a:srgbClr val="0070C0"/>
                </a:solidFill>
              </a:rPr>
              <a:t>د- عوامل العجز : هناك امراض تنتشر في الاطفال اكثر من الكبار كالاصابة بمرض الحصبة او العكس تكون مصاحبة للكبار اكثر كتصلب الشرايين .</a:t>
            </a:r>
          </a:p>
          <a:p>
            <a:pPr algn="r" rtl="1"/>
            <a:r>
              <a:rPr lang="ar-IQ" dirty="0" smtClean="0">
                <a:solidFill>
                  <a:srgbClr val="0070C0"/>
                </a:solidFill>
              </a:rPr>
              <a:t/>
            </a:r>
            <a:br>
              <a:rPr lang="ar-IQ" dirty="0" smtClean="0">
                <a:solidFill>
                  <a:srgbClr val="0070C0"/>
                </a:solidFill>
              </a:rPr>
            </a:br>
            <a:r>
              <a:rPr lang="ar-IQ" dirty="0" smtClean="0">
                <a:solidFill>
                  <a:srgbClr val="0070C0"/>
                </a:solidFill>
              </a:rPr>
              <a:t>ه- الجنس : تكون الاصابة ببعض الامراض اكثر في احد الجنسين من الاخر فمثلا من الامراض التي تحدث في الاناث اكثر من الذكور مرض الخناق وشلل الاطفال .</a:t>
            </a:r>
          </a:p>
          <a:p>
            <a:pPr algn="r" rtl="1"/>
            <a:r>
              <a:rPr lang="ar-IQ" dirty="0" smtClean="0">
                <a:solidFill>
                  <a:srgbClr val="0070C0"/>
                </a:solidFill>
              </a:rPr>
              <a:t/>
            </a:r>
            <a:br>
              <a:rPr lang="ar-IQ" dirty="0" smtClean="0">
                <a:solidFill>
                  <a:srgbClr val="0070C0"/>
                </a:solidFill>
              </a:rPr>
            </a:br>
            <a:r>
              <a:rPr lang="ar-IQ" dirty="0" smtClean="0">
                <a:solidFill>
                  <a:srgbClr val="0070C0"/>
                </a:solidFill>
              </a:rPr>
              <a:t>و- العنصر : توجد امراض تنتشر في اجناس معينة من غيرها فمثلا عدم اصابة الجنس الاسود من البشر بالملاريا وخاصة عند اصابتهم بفقر الدم المنجلي .</a:t>
            </a:r>
            <a:br>
              <a:rPr lang="ar-IQ" dirty="0" smtClean="0">
                <a:solidFill>
                  <a:srgbClr val="0070C0"/>
                </a:solidFill>
              </a:rPr>
            </a:br>
            <a:endParaRPr lang="ar-IQ" dirty="0" smtClean="0">
              <a:solidFill>
                <a:srgbClr val="0070C0"/>
              </a:solidFill>
            </a:endParaRPr>
          </a:p>
          <a:p>
            <a:pPr algn="r" rtl="1"/>
            <a:endParaRPr lang="en-US" dirty="0">
              <a:solidFill>
                <a:srgbClr val="0070C0"/>
              </a:solidFill>
            </a:endParaRPr>
          </a:p>
        </p:txBody>
      </p:sp>
    </p:spTree>
    <p:extLst>
      <p:ext uri="{BB962C8B-B14F-4D97-AF65-F5344CB8AC3E}">
        <p14:creationId xmlns:p14="http://schemas.microsoft.com/office/powerpoint/2010/main" val="3988108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381000"/>
            <a:ext cx="8458200" cy="6096000"/>
          </a:xfrm>
        </p:spPr>
        <p:txBody>
          <a:bodyPr>
            <a:normAutofit fontScale="62500" lnSpcReduction="20000"/>
          </a:bodyPr>
          <a:lstStyle/>
          <a:p>
            <a:pPr algn="r" rtl="1"/>
            <a:r>
              <a:rPr lang="ar-IQ" dirty="0" smtClean="0">
                <a:solidFill>
                  <a:srgbClr val="0070C0"/>
                </a:solidFill>
              </a:rPr>
              <a:t>ي- العادات الاجتماعية :</a:t>
            </a:r>
          </a:p>
          <a:p>
            <a:pPr algn="r" rtl="1"/>
            <a:r>
              <a:rPr lang="ar-IQ" dirty="0" smtClean="0">
                <a:solidFill>
                  <a:srgbClr val="0070C0"/>
                </a:solidFill>
              </a:rPr>
              <a:t>- عادات المجتمع في اعداد الطعام مثلا اكل اللحم غير المطبوح جيدا .</a:t>
            </a:r>
            <a:br>
              <a:rPr lang="ar-IQ" dirty="0" smtClean="0">
                <a:solidFill>
                  <a:srgbClr val="0070C0"/>
                </a:solidFill>
              </a:rPr>
            </a:br>
            <a:r>
              <a:rPr lang="ar-IQ" dirty="0" smtClean="0">
                <a:solidFill>
                  <a:srgbClr val="0070C0"/>
                </a:solidFill>
              </a:rPr>
              <a:t>- العادات المتعلقة بالصحة الشخصية للفرد من نظافة وغيرها .</a:t>
            </a:r>
            <a:br>
              <a:rPr lang="ar-IQ" dirty="0" smtClean="0">
                <a:solidFill>
                  <a:srgbClr val="0070C0"/>
                </a:solidFill>
              </a:rPr>
            </a:br>
            <a:r>
              <a:rPr lang="ar-IQ" dirty="0" smtClean="0">
                <a:solidFill>
                  <a:srgbClr val="0070C0"/>
                </a:solidFill>
              </a:rPr>
              <a:t>-  الشعائر الدينية من حج وصلاة </a:t>
            </a:r>
            <a:br>
              <a:rPr lang="ar-IQ" dirty="0" smtClean="0">
                <a:solidFill>
                  <a:srgbClr val="0070C0"/>
                </a:solidFill>
              </a:rPr>
            </a:br>
            <a:endParaRPr lang="ar-IQ" dirty="0" smtClean="0">
              <a:solidFill>
                <a:srgbClr val="0070C0"/>
              </a:solidFill>
            </a:endParaRPr>
          </a:p>
          <a:p>
            <a:pPr algn="r" rtl="1"/>
            <a:r>
              <a:rPr lang="ar-IQ" dirty="0" smtClean="0">
                <a:solidFill>
                  <a:srgbClr val="0070C0"/>
                </a:solidFill>
              </a:rPr>
              <a:t>ثالثا :العوامل التي تتعلق بالبيئة :</a:t>
            </a:r>
            <a:br>
              <a:rPr lang="ar-IQ" dirty="0" smtClean="0">
                <a:solidFill>
                  <a:srgbClr val="0070C0"/>
                </a:solidFill>
              </a:rPr>
            </a:br>
            <a:r>
              <a:rPr lang="ar-IQ" dirty="0" smtClean="0">
                <a:solidFill>
                  <a:srgbClr val="0070C0"/>
                </a:solidFill>
              </a:rPr>
              <a:t>ان للبيئة تأثير كبير على الانسان او على المسببات المرضية فأما تكون في صالح الانسان او في صالح المسببات المرضية ، يكون تأثير البيئة في عدة مجالات .</a:t>
            </a:r>
            <a:br>
              <a:rPr lang="ar-IQ" dirty="0" smtClean="0">
                <a:solidFill>
                  <a:srgbClr val="0070C0"/>
                </a:solidFill>
              </a:rPr>
            </a:br>
            <a:r>
              <a:rPr lang="ar-IQ" dirty="0" smtClean="0">
                <a:solidFill>
                  <a:srgbClr val="0070C0"/>
                </a:solidFill>
              </a:rPr>
              <a:t>1. البيئة الطبيعية : </a:t>
            </a:r>
          </a:p>
          <a:p>
            <a:pPr algn="r" rtl="1"/>
            <a:r>
              <a:rPr lang="ar-IQ" dirty="0" smtClean="0">
                <a:solidFill>
                  <a:srgbClr val="0070C0"/>
                </a:solidFill>
              </a:rPr>
              <a:t> تتكون من المواد غير الحية كالهواء والتربة والماء والمعادن والحرارة الرطوبة ويكون تأثير عوامل الجو مثل الحرارة والرطوبة مباشرة على الانسان ويكون تأثيرها على ر احة الشخص او قد يؤدي الى تغير عادات الانسان وحياته الاجتماعية والاقتصادية وتؤدي الى موسمية الامراض .</a:t>
            </a:r>
            <a:br>
              <a:rPr lang="ar-IQ" dirty="0" smtClean="0">
                <a:solidFill>
                  <a:srgbClr val="0070C0"/>
                </a:solidFill>
              </a:rPr>
            </a:br>
            <a:r>
              <a:rPr lang="ar-IQ" dirty="0" smtClean="0">
                <a:solidFill>
                  <a:srgbClr val="0070C0"/>
                </a:solidFill>
              </a:rPr>
              <a:t>2. البيئة البايولوجية :</a:t>
            </a:r>
            <a:br>
              <a:rPr lang="ar-IQ" dirty="0" smtClean="0">
                <a:solidFill>
                  <a:srgbClr val="0070C0"/>
                </a:solidFill>
              </a:rPr>
            </a:br>
            <a:r>
              <a:rPr lang="ar-IQ" dirty="0" smtClean="0">
                <a:solidFill>
                  <a:srgbClr val="0070C0"/>
                </a:solidFill>
              </a:rPr>
              <a:t> تشمل كل ماهو حي في الطبيعة مثلا الحيوانات والنباتات والحشرات قد ثؤثر هذه العناصر في الامداد بالمواد الغذائية للانسان وقد تكون من العوامل الوسطية في نقل الامراض ولكن قد يسير الانسان الامور حسب منفعته فيقبل على الزراعة لتحصيل طعامه منها او يربي الحيوانات المفيدة له وقد يجعل البيئة غير صالحة لنمو وتكاثر الحشرات مثلا التخلص من المياه الراكدة وغيره من الوسائل التي تمنع تكاثر البعوض او طفيلي البلهارزيا .</a:t>
            </a:r>
            <a:br>
              <a:rPr lang="ar-IQ" dirty="0" smtClean="0">
                <a:solidFill>
                  <a:srgbClr val="0070C0"/>
                </a:solidFill>
              </a:rPr>
            </a:br>
            <a:r>
              <a:rPr lang="ar-IQ" dirty="0" smtClean="0">
                <a:solidFill>
                  <a:srgbClr val="0070C0"/>
                </a:solidFill>
              </a:rPr>
              <a:t>3. البيئة الاجتماعية : </a:t>
            </a:r>
          </a:p>
          <a:p>
            <a:pPr algn="r" rtl="1"/>
            <a:r>
              <a:rPr lang="ar-IQ" dirty="0" smtClean="0">
                <a:solidFill>
                  <a:srgbClr val="0070C0"/>
                </a:solidFill>
              </a:rPr>
              <a:t>تمثل البيئة الاجتماعية حالة الفرد في المجتمع وكذلك عائلته والقرية او المدينة التي يسكن فيها الحالة الثقافية للمجتمع ، اراء ومعتقدات هذا المجتمع، الحالة التعليمية، وجود وسائل النقل والمواصلات، الرعاية الاجتماعية ومن ضمنها الرعاية الصحية .</a:t>
            </a:r>
          </a:p>
          <a:p>
            <a:pPr algn="r" rtl="1"/>
            <a:endParaRPr lang="en-US" dirty="0">
              <a:solidFill>
                <a:srgbClr val="0070C0"/>
              </a:solidFill>
            </a:endParaRPr>
          </a:p>
        </p:txBody>
      </p:sp>
    </p:spTree>
    <p:extLst>
      <p:ext uri="{BB962C8B-B14F-4D97-AF65-F5344CB8AC3E}">
        <p14:creationId xmlns:p14="http://schemas.microsoft.com/office/powerpoint/2010/main" val="2083534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ar-SA" sz="4000" b="1" dirty="0">
                <a:solidFill>
                  <a:srgbClr val="365F91"/>
                </a:solidFill>
                <a:latin typeface="Times New Roman"/>
                <a:cs typeface="Times New Roman"/>
              </a:rPr>
              <a:t>العوامل التي تقرر مستوى الصحة :</a:t>
            </a:r>
            <a:endParaRPr lang="en-US" dirty="0"/>
          </a:p>
        </p:txBody>
      </p:sp>
      <p:sp>
        <p:nvSpPr>
          <p:cNvPr id="4" name="Text Placeholder 3"/>
          <p:cNvSpPr>
            <a:spLocks noGrp="1"/>
          </p:cNvSpPr>
          <p:nvPr>
            <p:ph type="body" idx="1"/>
          </p:nvPr>
        </p:nvSpPr>
        <p:spPr/>
        <p:txBody>
          <a:bodyPr/>
          <a:lstStyle/>
          <a:p>
            <a:pPr algn="r" rtl="1"/>
            <a:r>
              <a:rPr lang="ar-IQ" dirty="0"/>
              <a:t>ان المفهوم العام لحدوث المرض هو تعرض الشخص السليم الى ميكروب معين ينتج عن هذا التعرض حدوث المرض ولكن هناك عوامل تتعلق بالانسان ( العامل المضيف ) كالمقاومة واختلافها من شخص الى اخر وكذلك وجود مسببات مرضية التي تؤدي الى حدوث المرض .</a:t>
            </a:r>
            <a:br>
              <a:rPr lang="ar-IQ" dirty="0"/>
            </a:br>
            <a:r>
              <a:rPr lang="ar-IQ" dirty="0"/>
              <a:t>يمكن تقسيم العوامل التي تقرر مستويات الصحة الى :</a:t>
            </a:r>
            <a:br>
              <a:rPr lang="ar-IQ" dirty="0"/>
            </a:br>
            <a:r>
              <a:rPr lang="ar-IQ" dirty="0"/>
              <a:t>اولا- العوامل التي تتعلق بالمسببات النوعية للامراض </a:t>
            </a:r>
            <a:br>
              <a:rPr lang="ar-IQ" dirty="0"/>
            </a:br>
            <a:r>
              <a:rPr lang="ar-IQ" dirty="0"/>
              <a:t>ثانيا- العوامل التي تتعلق بالانسان ( العائل المضيف )</a:t>
            </a:r>
            <a:br>
              <a:rPr lang="ar-IQ" dirty="0"/>
            </a:br>
            <a:r>
              <a:rPr lang="ar-IQ" dirty="0"/>
              <a:t>ثالثا- العوامل التي تتعلق بالبيئة </a:t>
            </a:r>
            <a:br>
              <a:rPr lang="ar-IQ" dirty="0"/>
            </a:br>
            <a:endParaRPr lang="en-US" dirty="0"/>
          </a:p>
        </p:txBody>
      </p:sp>
    </p:spTree>
    <p:extLst>
      <p:ext uri="{BB962C8B-B14F-4D97-AF65-F5344CB8AC3E}">
        <p14:creationId xmlns:p14="http://schemas.microsoft.com/office/powerpoint/2010/main" val="1314597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solidFill>
                  <a:srgbClr val="0070C0"/>
                </a:solidFill>
              </a:rPr>
              <a:t>اولا: المسببات النوعية للامراض  وتشمل </a:t>
            </a:r>
            <a:endParaRPr lang="en-US" dirty="0">
              <a:solidFill>
                <a:srgbClr val="0070C0"/>
              </a:solidFill>
            </a:endParaRPr>
          </a:p>
        </p:txBody>
      </p:sp>
      <p:sp>
        <p:nvSpPr>
          <p:cNvPr id="3" name="Text Placeholder 2"/>
          <p:cNvSpPr>
            <a:spLocks noGrp="1"/>
          </p:cNvSpPr>
          <p:nvPr>
            <p:ph type="body" idx="1"/>
          </p:nvPr>
        </p:nvSpPr>
        <p:spPr>
          <a:xfrm>
            <a:off x="0" y="1219200"/>
            <a:ext cx="9144000" cy="5638800"/>
          </a:xfrm>
        </p:spPr>
        <p:txBody>
          <a:bodyPr>
            <a:normAutofit fontScale="40000" lnSpcReduction="20000"/>
          </a:bodyPr>
          <a:lstStyle/>
          <a:p>
            <a:pPr algn="r" rtl="1"/>
            <a:r>
              <a:rPr lang="ar-IQ" sz="4500" dirty="0" smtClean="0"/>
              <a:t>:</a:t>
            </a:r>
            <a:r>
              <a:rPr lang="ar-IQ" sz="4500" dirty="0" smtClean="0">
                <a:solidFill>
                  <a:srgbClr val="0070C0"/>
                </a:solidFill>
              </a:rPr>
              <a:t/>
            </a:r>
            <a:br>
              <a:rPr lang="ar-IQ" sz="4500" dirty="0" smtClean="0">
                <a:solidFill>
                  <a:srgbClr val="0070C0"/>
                </a:solidFill>
              </a:rPr>
            </a:br>
            <a:r>
              <a:rPr lang="ar-IQ" sz="5000" dirty="0" smtClean="0">
                <a:solidFill>
                  <a:srgbClr val="0070C0"/>
                </a:solidFill>
              </a:rPr>
              <a:t>1- المسببات الحيوية : وتقصد بها المسببات الحية التي تؤدي الى حدوث الامراض المعدية ومن انواعها : </a:t>
            </a:r>
            <a:br>
              <a:rPr lang="ar-IQ" sz="5000" dirty="0" smtClean="0">
                <a:solidFill>
                  <a:srgbClr val="0070C0"/>
                </a:solidFill>
              </a:rPr>
            </a:br>
            <a:r>
              <a:rPr lang="ar-IQ" sz="5000" dirty="0" smtClean="0">
                <a:solidFill>
                  <a:srgbClr val="0070C0"/>
                </a:solidFill>
              </a:rPr>
              <a:t>أ- البكتريا بانواعها الكثيرة التي تؤدي الى حدوث الامراض التالية التهاب اللوزتين ، الكزاز ، الكوليرا ، التيفوئيد ...الخ .</a:t>
            </a:r>
            <a:br>
              <a:rPr lang="ar-IQ" sz="5000" dirty="0" smtClean="0">
                <a:solidFill>
                  <a:srgbClr val="0070C0"/>
                </a:solidFill>
              </a:rPr>
            </a:br>
            <a:r>
              <a:rPr lang="ar-IQ" sz="5000" dirty="0" smtClean="0">
                <a:solidFill>
                  <a:srgbClr val="0070C0"/>
                </a:solidFill>
              </a:rPr>
              <a:t>ب- الفيروسات مثل الانفلونزا ، الزكام ، الحصبة ، الحصبة الالمانية ، النكاف ...الخ.</a:t>
            </a:r>
            <a:br>
              <a:rPr lang="ar-IQ" sz="5000" dirty="0" smtClean="0">
                <a:solidFill>
                  <a:srgbClr val="0070C0"/>
                </a:solidFill>
              </a:rPr>
            </a:br>
            <a:r>
              <a:rPr lang="ar-IQ" sz="5000" dirty="0" smtClean="0">
                <a:solidFill>
                  <a:srgbClr val="0070C0"/>
                </a:solidFill>
              </a:rPr>
              <a:t>ج- الفطريات وما تسببه من اعراض جلدية وخاصة بين اصابع القدم وكذلك في الرئة </a:t>
            </a:r>
            <a:br>
              <a:rPr lang="ar-IQ" sz="5000" dirty="0" smtClean="0">
                <a:solidFill>
                  <a:srgbClr val="0070C0"/>
                </a:solidFill>
              </a:rPr>
            </a:br>
            <a:r>
              <a:rPr lang="ar-IQ" sz="5000" dirty="0" smtClean="0">
                <a:solidFill>
                  <a:srgbClr val="0070C0"/>
                </a:solidFill>
              </a:rPr>
              <a:t>د- الطفيليات كالملاريا ، والبلهارزيا ...الخ .</a:t>
            </a:r>
          </a:p>
          <a:p>
            <a:pPr algn="r" rtl="1"/>
            <a:r>
              <a:rPr lang="ar-IQ" sz="5000" dirty="0" smtClean="0">
                <a:solidFill>
                  <a:srgbClr val="0070C0"/>
                </a:solidFill>
              </a:rPr>
              <a:t>2- المسببات الغذائية :</a:t>
            </a:r>
            <a:br>
              <a:rPr lang="ar-IQ" sz="5000" dirty="0" smtClean="0">
                <a:solidFill>
                  <a:srgbClr val="0070C0"/>
                </a:solidFill>
              </a:rPr>
            </a:br>
            <a:r>
              <a:rPr lang="ar-IQ" sz="5000" dirty="0" smtClean="0">
                <a:solidFill>
                  <a:srgbClr val="0070C0"/>
                </a:solidFill>
              </a:rPr>
              <a:t>ان النقص او زيادة العناصر الغذائية تؤدي الى حدوث حالات مرضية معينة مثلا نقص فيتامين </a:t>
            </a:r>
            <a:r>
              <a:rPr lang="en-US" sz="5000" dirty="0" smtClean="0">
                <a:solidFill>
                  <a:srgbClr val="0070C0"/>
                </a:solidFill>
              </a:rPr>
              <a:t>D </a:t>
            </a:r>
            <a:r>
              <a:rPr lang="ar-IQ" sz="5000" dirty="0" smtClean="0">
                <a:solidFill>
                  <a:srgbClr val="0070C0"/>
                </a:solidFill>
              </a:rPr>
              <a:t>يؤدي الى مرض الكساح وزيادة العناصر الغذائية يؤدي الى السمنة.</a:t>
            </a:r>
          </a:p>
          <a:p>
            <a:pPr algn="r" rtl="1"/>
            <a:r>
              <a:rPr lang="ar-IQ" sz="5000" dirty="0" smtClean="0">
                <a:solidFill>
                  <a:srgbClr val="0070C0"/>
                </a:solidFill>
              </a:rPr>
              <a:t>3- المسببات الكيمياوية : وقد تكون :</a:t>
            </a:r>
            <a:br>
              <a:rPr lang="ar-IQ" sz="5000" dirty="0" smtClean="0">
                <a:solidFill>
                  <a:srgbClr val="0070C0"/>
                </a:solidFill>
              </a:rPr>
            </a:br>
            <a:r>
              <a:rPr lang="ar-IQ" sz="5000" dirty="0" smtClean="0">
                <a:solidFill>
                  <a:srgbClr val="0070C0"/>
                </a:solidFill>
              </a:rPr>
              <a:t>أ. خارجية اي من البيئة وتدخل الى الجسم مثلا تسمم الحنطة الذي حدث في العراق من جراء استعمال الحنطة المغلفة بالزئبق ( والذي استعمل لخزنها لمدة طويلة )</a:t>
            </a:r>
            <a:br>
              <a:rPr lang="ar-IQ" sz="5000" dirty="0" smtClean="0">
                <a:solidFill>
                  <a:srgbClr val="0070C0"/>
                </a:solidFill>
              </a:rPr>
            </a:br>
            <a:r>
              <a:rPr lang="ar-IQ" sz="5000" dirty="0" smtClean="0">
                <a:solidFill>
                  <a:srgbClr val="0070C0"/>
                </a:solidFill>
              </a:rPr>
              <a:t>ب. قد يكون التسمم من داخل الجسم من جراء الاصابة ببعض الامراض مثلا الاصابة بداء البول السكري او التسمم البكتري او التسمم البولي .</a:t>
            </a:r>
            <a:br>
              <a:rPr lang="ar-IQ" sz="5000" dirty="0" smtClean="0">
                <a:solidFill>
                  <a:srgbClr val="0070C0"/>
                </a:solidFill>
              </a:rPr>
            </a:br>
            <a:r>
              <a:rPr lang="ar-IQ" sz="5000" dirty="0" smtClean="0">
                <a:solidFill>
                  <a:srgbClr val="0070C0"/>
                </a:solidFill>
              </a:rPr>
              <a:t>4- المسببات الطبيعية كعوامل الحرارة والرطوبة والضوء والكهرباء والاشعاعات .</a:t>
            </a:r>
            <a:br>
              <a:rPr lang="ar-IQ" sz="5000" dirty="0" smtClean="0">
                <a:solidFill>
                  <a:srgbClr val="0070C0"/>
                </a:solidFill>
              </a:rPr>
            </a:br>
            <a:r>
              <a:rPr lang="ar-IQ" sz="5000" dirty="0" smtClean="0">
                <a:solidFill>
                  <a:srgbClr val="0070C0"/>
                </a:solidFill>
              </a:rPr>
              <a:t>5- المسببات الميكانيكية مثلا الفيضات والزلازل والاعاصير والحرائق وكذلك الحوادث في الشوارع .</a:t>
            </a:r>
          </a:p>
          <a:p>
            <a:pPr algn="r" rtl="1"/>
            <a:r>
              <a:rPr lang="ar-IQ" sz="5000" dirty="0" smtClean="0">
                <a:solidFill>
                  <a:srgbClr val="0070C0"/>
                </a:solidFill>
              </a:rPr>
              <a:t/>
            </a:r>
            <a:br>
              <a:rPr lang="ar-IQ" sz="5000" dirty="0" smtClean="0">
                <a:solidFill>
                  <a:srgbClr val="0070C0"/>
                </a:solidFill>
              </a:rPr>
            </a:br>
            <a:r>
              <a:rPr lang="ar-IQ" sz="5000" dirty="0" smtClean="0">
                <a:solidFill>
                  <a:srgbClr val="0070C0"/>
                </a:solidFill>
              </a:rPr>
              <a:t>6- المسببات الوظيفية مثلا اختلال الهرمونات التي تفرزها الغدد الصماء في الجسم .</a:t>
            </a:r>
            <a:br>
              <a:rPr lang="ar-IQ" sz="5000" dirty="0" smtClean="0">
                <a:solidFill>
                  <a:srgbClr val="0070C0"/>
                </a:solidFill>
              </a:rPr>
            </a:br>
            <a:r>
              <a:rPr lang="ar-IQ" sz="5000" dirty="0" smtClean="0">
                <a:solidFill>
                  <a:srgbClr val="0070C0"/>
                </a:solidFill>
              </a:rPr>
              <a:t>7- </a:t>
            </a:r>
            <a:r>
              <a:rPr lang="ar-IQ" sz="3500" dirty="0" smtClean="0">
                <a:solidFill>
                  <a:srgbClr val="0070C0"/>
                </a:solidFill>
              </a:rPr>
              <a:t>المسببات النفسية والاجتماعية مثلا ضغط الحياة الاجتماعية والاحساس بالمسؤولية ،الادمان على المخدرات والمشروبات .</a:t>
            </a:r>
            <a:br>
              <a:rPr lang="ar-IQ" sz="3500" dirty="0" smtClean="0">
                <a:solidFill>
                  <a:srgbClr val="0070C0"/>
                </a:solidFill>
              </a:rPr>
            </a:br>
            <a:endParaRPr lang="ar-IQ" sz="3500" dirty="0" smtClean="0">
              <a:solidFill>
                <a:srgbClr val="0070C0"/>
              </a:solidFill>
            </a:endParaRPr>
          </a:p>
          <a:p>
            <a:endParaRPr lang="en-US" dirty="0"/>
          </a:p>
        </p:txBody>
      </p:sp>
    </p:spTree>
    <p:extLst>
      <p:ext uri="{BB962C8B-B14F-4D97-AF65-F5344CB8AC3E}">
        <p14:creationId xmlns:p14="http://schemas.microsoft.com/office/powerpoint/2010/main" val="712733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IQ" sz="3600" b="0" i="0" u="none" strike="noStrike" baseline="0" dirty="0" smtClean="0">
                <a:solidFill>
                  <a:srgbClr val="365F91"/>
                </a:solidFill>
                <a:latin typeface="Simplified Arabic"/>
                <a:cs typeface="Simplified Arabic"/>
              </a:rPr>
              <a:t>ثانيا : العوامل المتعلقة بالانسان ( العائل المضيف ):</a:t>
            </a:r>
            <a:r>
              <a:rPr lang="ar-IQ" b="0" i="0" u="none" strike="noStrike" baseline="0" dirty="0" smtClean="0">
                <a:solidFill>
                  <a:srgbClr val="365F91"/>
                </a:solidFill>
                <a:latin typeface="Simplified Arabic"/>
                <a:cs typeface="Simplified Arabic"/>
              </a:rPr>
              <a:t/>
            </a:r>
            <a:br>
              <a:rPr lang="ar-IQ" b="0" i="0" u="none" strike="noStrike" baseline="0" dirty="0" smtClean="0">
                <a:solidFill>
                  <a:srgbClr val="365F91"/>
                </a:solidFill>
                <a:latin typeface="Simplified Arabic"/>
                <a:cs typeface="Simplified Arabic"/>
              </a:rPr>
            </a:br>
            <a:endParaRPr lang="en-US" b="0" i="0" u="none" strike="noStrike" baseline="0" dirty="0" smtClean="0">
              <a:solidFill>
                <a:srgbClr val="4F81BD"/>
              </a:solidFill>
              <a:latin typeface="Simplified Arabic"/>
              <a:cs typeface="Simplified Arabic"/>
            </a:endParaRPr>
          </a:p>
        </p:txBody>
      </p:sp>
      <p:sp>
        <p:nvSpPr>
          <p:cNvPr id="3" name="Text Placeholder 2"/>
          <p:cNvSpPr>
            <a:spLocks noGrp="1"/>
          </p:cNvSpPr>
          <p:nvPr>
            <p:ph type="body" idx="1"/>
          </p:nvPr>
        </p:nvSpPr>
        <p:spPr>
          <a:xfrm>
            <a:off x="152400" y="838200"/>
            <a:ext cx="8763000" cy="5791200"/>
          </a:xfrm>
        </p:spPr>
        <p:txBody>
          <a:bodyPr>
            <a:noAutofit/>
          </a:bodyPr>
          <a:lstStyle/>
          <a:p>
            <a:pPr marR="0" lvl="0" algn="r" rtl="1"/>
            <a:r>
              <a:rPr lang="ar-IQ" sz="2000" b="1" i="0" u="none" strike="noStrike" baseline="0" dirty="0" smtClean="0">
                <a:solidFill>
                  <a:srgbClr val="4F81BD"/>
                </a:solidFill>
                <a:latin typeface="Times New Roman"/>
                <a:cs typeface="Times New Roman"/>
              </a:rPr>
              <a:t/>
            </a:r>
            <a:br>
              <a:rPr lang="ar-IQ" sz="2000" b="1" i="0" u="none" strike="noStrike" baseline="0" dirty="0" smtClean="0">
                <a:solidFill>
                  <a:srgbClr val="4F81BD"/>
                </a:solidFill>
                <a:latin typeface="Times New Roman"/>
                <a:cs typeface="Times New Roman"/>
              </a:rPr>
            </a:br>
            <a:r>
              <a:rPr lang="ar-IQ" sz="2000" b="1" i="0" u="none" strike="noStrike" baseline="0" dirty="0" smtClean="0">
                <a:solidFill>
                  <a:srgbClr val="4F81BD"/>
                </a:solidFill>
                <a:latin typeface="Times New Roman"/>
                <a:cs typeface="Times New Roman"/>
              </a:rPr>
              <a:t>أ</a:t>
            </a:r>
            <a:r>
              <a:rPr lang="en-US" sz="2000" b="1" i="0" u="none" strike="noStrike" baseline="0" dirty="0" smtClean="0">
                <a:solidFill>
                  <a:srgbClr val="4F81BD"/>
                </a:solidFill>
                <a:latin typeface="Cambria"/>
                <a:cs typeface="Times New Roman"/>
              </a:rPr>
              <a:t>-  </a:t>
            </a:r>
            <a:r>
              <a:rPr lang="ar-IQ" sz="2000" b="1" i="0" u="none" strike="noStrike" baseline="0" dirty="0" smtClean="0">
                <a:solidFill>
                  <a:srgbClr val="4F81BD"/>
                </a:solidFill>
                <a:latin typeface="Times New Roman"/>
                <a:cs typeface="Times New Roman"/>
              </a:rPr>
              <a:t>المقاومة الطبيعية غير النوعية : </a:t>
            </a:r>
          </a:p>
          <a:p>
            <a:pPr marR="0" lvl="0" algn="r" rtl="1"/>
            <a:r>
              <a:rPr lang="ar-IQ" sz="2000" b="1" i="0" u="none" strike="noStrike" baseline="0" dirty="0" smtClean="0">
                <a:solidFill>
                  <a:srgbClr val="4F81BD"/>
                </a:solidFill>
                <a:latin typeface="Times New Roman"/>
                <a:cs typeface="Times New Roman"/>
              </a:rPr>
              <a:t>-ال</a:t>
            </a:r>
            <a:r>
              <a:rPr lang="ar-SA" sz="2000" b="1" i="0" u="none" strike="noStrike" baseline="0" dirty="0" smtClean="0">
                <a:solidFill>
                  <a:srgbClr val="4F81BD"/>
                </a:solidFill>
                <a:latin typeface="Times New Roman"/>
                <a:cs typeface="Times New Roman"/>
              </a:rPr>
              <a:t>عوامل الفيزيائية : </a:t>
            </a:r>
          </a:p>
          <a:p>
            <a:pPr marR="0" lvl="0" algn="r" rtl="1"/>
            <a:r>
              <a:rPr lang="ar-SA" sz="2000" b="1" i="0" u="sng" strike="noStrike" baseline="0" dirty="0" smtClean="0">
                <a:solidFill>
                  <a:srgbClr val="4F81BD"/>
                </a:solidFill>
                <a:latin typeface="Times New Roman"/>
                <a:cs typeface="Times New Roman"/>
              </a:rPr>
              <a:t>خط الدفاع الاول</a:t>
            </a:r>
            <a:r>
              <a:rPr lang="ar-SA" sz="2000" b="1" i="0" u="none" strike="noStrike" baseline="0" dirty="0" smtClean="0">
                <a:solidFill>
                  <a:srgbClr val="4F81BD"/>
                </a:solidFill>
                <a:latin typeface="Times New Roman"/>
                <a:cs typeface="Times New Roman"/>
              </a:rPr>
              <a:t> للجسم ويتكون من :</a:t>
            </a:r>
          </a:p>
          <a:p>
            <a:pPr marR="0" lvl="0" algn="r" rtl="1"/>
            <a:r>
              <a:rPr lang="ar-SA" sz="2000" b="1" i="0" u="none" strike="noStrike" baseline="0" dirty="0" smtClean="0">
                <a:solidFill>
                  <a:srgbClr val="4F81BD"/>
                </a:solidFill>
                <a:latin typeface="Times New Roman"/>
                <a:cs typeface="Times New Roman"/>
              </a:rPr>
              <a:t>الجلد السليم : الذي يمنع دخول الجراثيم وكذلك وجود العرق الذي له القابلية لقتل بعض انواع البكتريا </a:t>
            </a:r>
          </a:p>
          <a:p>
            <a:pPr marR="0" lvl="0" algn="r" rtl="1"/>
            <a:r>
              <a:rPr lang="ar-SA" sz="2000" b="1" i="0" u="none" strike="noStrike" baseline="0" dirty="0" smtClean="0">
                <a:solidFill>
                  <a:srgbClr val="4F81BD"/>
                </a:solidFill>
                <a:latin typeface="Times New Roman"/>
                <a:cs typeface="Times New Roman"/>
              </a:rPr>
              <a:t>الجهاز التنفسي : </a:t>
            </a:r>
          </a:p>
          <a:p>
            <a:pPr marR="0" lvl="0" algn="r" rtl="1"/>
            <a:r>
              <a:rPr lang="ar-SA" sz="2000" b="1" i="0" u="none" strike="noStrike" baseline="0" dirty="0" smtClean="0">
                <a:solidFill>
                  <a:srgbClr val="4F81BD"/>
                </a:solidFill>
                <a:latin typeface="Times New Roman"/>
              </a:rPr>
              <a:t>- </a:t>
            </a:r>
            <a:r>
              <a:rPr lang="ar-SA" sz="2000" b="1" i="0" u="none" strike="noStrike" baseline="0" dirty="0" smtClean="0">
                <a:solidFill>
                  <a:srgbClr val="4F81BD"/>
                </a:solidFill>
                <a:latin typeface="Times New Roman"/>
                <a:cs typeface="Times New Roman"/>
              </a:rPr>
              <a:t>العطاس والسعال للتخلص من المواد الغريبية .</a:t>
            </a:r>
          </a:p>
          <a:p>
            <a:pPr marR="0" lvl="0" algn="r" rtl="1"/>
            <a:r>
              <a:rPr lang="ar-SA" sz="2000" b="1" i="0" u="none" strike="noStrike" baseline="0" dirty="0" smtClean="0">
                <a:solidFill>
                  <a:srgbClr val="4F81BD"/>
                </a:solidFill>
                <a:latin typeface="Times New Roman"/>
              </a:rPr>
              <a:t>- </a:t>
            </a:r>
            <a:r>
              <a:rPr lang="ar-SA" sz="2000" b="1" i="0" u="none" strike="noStrike" baseline="0" dirty="0" smtClean="0">
                <a:solidFill>
                  <a:srgbClr val="4F81BD"/>
                </a:solidFill>
                <a:latin typeface="Times New Roman"/>
                <a:cs typeface="Times New Roman"/>
              </a:rPr>
              <a:t>الغشاء المخاطي المبطن للجهاز التنفسي والذي يمنع دخول الغبار.</a:t>
            </a:r>
          </a:p>
          <a:p>
            <a:pPr marR="0" lvl="0" algn="r" rtl="1"/>
            <a:r>
              <a:rPr lang="ar-SA" sz="2000" b="1" i="0" u="none" strike="noStrike" baseline="0" dirty="0" smtClean="0">
                <a:solidFill>
                  <a:srgbClr val="4F81BD"/>
                </a:solidFill>
                <a:latin typeface="Times New Roman"/>
              </a:rPr>
              <a:t>- </a:t>
            </a:r>
            <a:r>
              <a:rPr lang="ar-SA" sz="2000" b="1" i="0" u="none" strike="noStrike" baseline="0" dirty="0" smtClean="0">
                <a:solidFill>
                  <a:srgbClr val="4F81BD"/>
                </a:solidFill>
                <a:latin typeface="Times New Roman"/>
                <a:cs typeface="Times New Roman"/>
              </a:rPr>
              <a:t>الشعيرات والاهداب في الانف .</a:t>
            </a:r>
          </a:p>
          <a:p>
            <a:pPr marR="0" lvl="0" algn="r" rtl="1"/>
            <a:r>
              <a:rPr lang="ar-SA" sz="2000" b="1" i="0" u="none" strike="noStrike" baseline="0" dirty="0" smtClean="0">
                <a:solidFill>
                  <a:srgbClr val="4F81BD"/>
                </a:solidFill>
                <a:latin typeface="Times New Roman"/>
              </a:rPr>
              <a:t>3.</a:t>
            </a:r>
            <a:r>
              <a:rPr lang="ar-SA" sz="2000" b="1" i="0" u="none" strike="noStrike" baseline="0" dirty="0" smtClean="0">
                <a:solidFill>
                  <a:srgbClr val="4F81BD"/>
                </a:solidFill>
                <a:latin typeface="Times New Roman"/>
                <a:cs typeface="Times New Roman"/>
              </a:rPr>
              <a:t> الجهاز الهضمي : </a:t>
            </a:r>
          </a:p>
          <a:p>
            <a:pPr marR="0" lvl="0" algn="r" rtl="1"/>
            <a:r>
              <a:rPr lang="ar-SA" sz="2000" b="1" i="0" u="none" strike="noStrike" baseline="0" dirty="0" smtClean="0">
                <a:solidFill>
                  <a:srgbClr val="4F81BD"/>
                </a:solidFill>
                <a:latin typeface="Times New Roman"/>
              </a:rPr>
              <a:t>- </a:t>
            </a:r>
            <a:r>
              <a:rPr lang="ar-SA" sz="2000" b="1" i="0" u="none" strike="noStrike" baseline="0" dirty="0" smtClean="0">
                <a:solidFill>
                  <a:srgbClr val="4F81BD"/>
                </a:solidFill>
                <a:latin typeface="Times New Roman"/>
                <a:cs typeface="Times New Roman"/>
              </a:rPr>
              <a:t>اللعاب يقتل الجراثيم </a:t>
            </a:r>
          </a:p>
          <a:p>
            <a:pPr marR="0" lvl="0" algn="r" rtl="1"/>
            <a:r>
              <a:rPr lang="ar-SA" sz="2000" b="1" i="0" u="none" strike="noStrike" baseline="0" dirty="0" smtClean="0">
                <a:solidFill>
                  <a:srgbClr val="4F81BD"/>
                </a:solidFill>
                <a:latin typeface="Times New Roman"/>
                <a:cs typeface="Times New Roman"/>
              </a:rPr>
              <a:t>- افرازات المعدة تقتل الجراثيم</a:t>
            </a:r>
          </a:p>
          <a:p>
            <a:pPr marR="0" lvl="0" algn="r" rtl="1"/>
            <a:r>
              <a:rPr lang="ar-SA" sz="2000" b="1" i="0" u="none" strike="noStrike" baseline="0" dirty="0" smtClean="0">
                <a:solidFill>
                  <a:srgbClr val="4F81BD"/>
                </a:solidFill>
                <a:latin typeface="Times New Roman"/>
              </a:rPr>
              <a:t>4.</a:t>
            </a:r>
            <a:r>
              <a:rPr lang="ar-SA" sz="2000" b="1" i="0" u="none" strike="noStrike" baseline="0" dirty="0" smtClean="0">
                <a:solidFill>
                  <a:srgbClr val="4F81BD"/>
                </a:solidFill>
                <a:latin typeface="Times New Roman"/>
                <a:cs typeface="Times New Roman"/>
              </a:rPr>
              <a:t> المهبل :- المحيط الحامضي يقتل الجراثيم</a:t>
            </a:r>
          </a:p>
          <a:p>
            <a:pPr marR="0" lvl="0" algn="r" rtl="1"/>
            <a:r>
              <a:rPr lang="ar-SA" sz="2000" b="1" i="0" u="none" strike="noStrike" baseline="0" dirty="0" smtClean="0">
                <a:solidFill>
                  <a:srgbClr val="4F81BD"/>
                </a:solidFill>
                <a:latin typeface="Times New Roman"/>
              </a:rPr>
              <a:t>5.</a:t>
            </a:r>
            <a:r>
              <a:rPr lang="ar-SA" sz="2000" b="1" i="0" u="none" strike="noStrike" baseline="0" dirty="0" smtClean="0">
                <a:solidFill>
                  <a:srgbClr val="4F81BD"/>
                </a:solidFill>
                <a:latin typeface="Times New Roman"/>
                <a:cs typeface="Times New Roman"/>
              </a:rPr>
              <a:t> العين الدمع يقتل بعض المكروبات.</a:t>
            </a:r>
            <a:endParaRPr lang="en-US" sz="2000" b="1" i="0" u="none" strike="noStrike" baseline="0" dirty="0" smtClean="0">
              <a:solidFill>
                <a:srgbClr val="4F81BD"/>
              </a:solidFill>
              <a:latin typeface="Times New Roman"/>
              <a:cs typeface="Times New Roman"/>
            </a:endParaRPr>
          </a:p>
        </p:txBody>
      </p:sp>
    </p:spTree>
    <p:extLst>
      <p:ext uri="{BB962C8B-B14F-4D97-AF65-F5344CB8AC3E}">
        <p14:creationId xmlns:p14="http://schemas.microsoft.com/office/powerpoint/2010/main" val="1673211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marR="0" rtl="1"/>
            <a:r>
              <a:rPr lang="ar-IQ" sz="4000" b="1" i="0" u="none" strike="noStrike" baseline="0" dirty="0" smtClean="0">
                <a:solidFill>
                  <a:srgbClr val="365F91"/>
                </a:solidFill>
                <a:latin typeface="Times New Roman"/>
                <a:cs typeface="Times New Roman"/>
              </a:rPr>
              <a:t>خط الدفاع الثاني :</a:t>
            </a:r>
          </a:p>
        </p:txBody>
      </p:sp>
      <p:sp>
        <p:nvSpPr>
          <p:cNvPr id="3" name="Text Placeholder 2"/>
          <p:cNvSpPr>
            <a:spLocks noGrp="1"/>
          </p:cNvSpPr>
          <p:nvPr>
            <p:ph type="body" idx="1"/>
          </p:nvPr>
        </p:nvSpPr>
        <p:spPr>
          <a:xfrm>
            <a:off x="228600" y="1219200"/>
            <a:ext cx="8686800" cy="5410200"/>
          </a:xfrm>
        </p:spPr>
        <p:txBody>
          <a:bodyPr>
            <a:normAutofit fontScale="55000" lnSpcReduction="20000"/>
          </a:bodyPr>
          <a:lstStyle/>
          <a:p>
            <a:pPr marR="0" lvl="0" algn="r" rtl="1"/>
            <a:r>
              <a:rPr lang="ar-IQ" b="1" i="0" u="none" strike="noStrike" baseline="0" dirty="0" smtClean="0">
                <a:solidFill>
                  <a:srgbClr val="4F81BD"/>
                </a:solidFill>
                <a:latin typeface="Times New Roman"/>
                <a:cs typeface="Times New Roman"/>
              </a:rPr>
              <a:t>اولا :الدم</a:t>
            </a:r>
            <a:r>
              <a:rPr lang="en-US" b="1" i="0" u="none" strike="noStrike" baseline="0" dirty="0" smtClean="0">
                <a:solidFill>
                  <a:srgbClr val="4F81BD"/>
                </a:solidFill>
                <a:latin typeface="Cambria"/>
                <a:cs typeface="Times New Roman"/>
              </a:rPr>
              <a:t> </a:t>
            </a:r>
          </a:p>
          <a:p>
            <a:pPr marR="0" lvl="0" algn="r" rtl="1"/>
            <a:r>
              <a:rPr lang="ar-IQ" b="1" i="0" u="none" strike="noStrike" baseline="0" dirty="0" smtClean="0">
                <a:solidFill>
                  <a:srgbClr val="4F81BD"/>
                </a:solidFill>
                <a:latin typeface="Times New Roman"/>
                <a:cs typeface="Times New Roman"/>
              </a:rPr>
              <a:t>تعريف الدم</a:t>
            </a:r>
            <a:r>
              <a:rPr lang="en-US" b="1" i="0" u="none" strike="noStrike" baseline="0" dirty="0" smtClean="0">
                <a:solidFill>
                  <a:srgbClr val="4F81BD"/>
                </a:solidFill>
                <a:latin typeface="Cambria"/>
                <a:cs typeface="Times New Roman"/>
              </a:rPr>
              <a:t>:</a:t>
            </a:r>
          </a:p>
          <a:p>
            <a:pPr marR="0" lvl="0" algn="r" rtl="1"/>
            <a:r>
              <a:rPr lang="ar-IQ" b="1" i="0" u="none" strike="noStrike" baseline="0" dirty="0" smtClean="0">
                <a:solidFill>
                  <a:srgbClr val="4F81BD"/>
                </a:solidFill>
                <a:latin typeface="Times New Roman"/>
                <a:cs typeface="Times New Roman"/>
              </a:rPr>
              <a:t>عبارة عن نسيج سائل أحمر اللون لوجود صبغة الهيموجلوبين وهو لزج القوام والأس الهايدروجينى له مابين (7.30 -7.50 ) والكثافة النوعية للدم تتراوح بين 1.45 – 1.70 يجري في داخل الجسم من خلال الأوعية الدموية ( الأوردة</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والشرايين</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والشعيرات الدموية</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 و تبلغ كميته من بين 5 إلى 6 لترات، ويمثل حواليا7 % من وزن الجسم، حيث أنه</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يكون80 </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ملل/كجم من الوزن.</a:t>
            </a:r>
          </a:p>
          <a:p>
            <a:pPr marR="0" lvl="0" algn="r" rtl="1"/>
            <a:endParaRPr lang="ar-IQ" b="1" i="0" u="none" strike="noStrike" baseline="0" dirty="0" smtClean="0">
              <a:solidFill>
                <a:srgbClr val="4F81BD"/>
              </a:solidFill>
              <a:latin typeface="Times New Roman"/>
            </a:endParaRPr>
          </a:p>
          <a:p>
            <a:pPr marR="0" lvl="0" algn="r" rtl="1"/>
            <a:r>
              <a:rPr lang="ar-IQ" b="1" i="0" u="none" strike="noStrike" baseline="0" dirty="0" smtClean="0">
                <a:solidFill>
                  <a:srgbClr val="4F81BD"/>
                </a:solidFill>
                <a:latin typeface="Times New Roman"/>
                <a:cs typeface="Times New Roman"/>
              </a:rPr>
              <a:t>وظائف </a:t>
            </a:r>
            <a:r>
              <a:rPr lang="ar-IQ" b="1" i="0" u="none" strike="noStrike" baseline="0" dirty="0" smtClean="0">
                <a:solidFill>
                  <a:srgbClr val="4F81BD"/>
                </a:solidFill>
                <a:latin typeface="Times New Roman"/>
                <a:cs typeface="Times New Roman"/>
              </a:rPr>
              <a:t>الدم</a:t>
            </a:r>
            <a:r>
              <a:rPr lang="en-US" b="1" i="0" u="none" strike="noStrike" baseline="0" dirty="0" smtClean="0">
                <a:solidFill>
                  <a:srgbClr val="4F81BD"/>
                </a:solidFill>
                <a:latin typeface="Cambria"/>
                <a:cs typeface="Times New Roman"/>
              </a:rPr>
              <a:t> :</a:t>
            </a:r>
          </a:p>
          <a:p>
            <a:pPr marR="0" lvl="0" algn="r" rtl="1"/>
            <a:r>
              <a:rPr lang="ar-IQ" b="1" i="0" u="none" strike="noStrike" baseline="0" dirty="0" smtClean="0">
                <a:solidFill>
                  <a:srgbClr val="4F81BD"/>
                </a:solidFill>
                <a:latin typeface="Times New Roman"/>
                <a:cs typeface="Times New Roman"/>
              </a:rPr>
              <a:t>التنفس: حيث يقوم الدم بنقل الأكسجين من الرئتين إلى الأنسجة بواسطة الهيموجلوبين</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ويقوم بنقل ثاني أكسيد الكربون من الأنسجة إلى الرئتين لطرحها خارج الجسم</a:t>
            </a:r>
            <a:r>
              <a:rPr lang="en-US" b="1" i="0" u="none" strike="noStrike" baseline="0" dirty="0" smtClean="0">
                <a:solidFill>
                  <a:srgbClr val="4F81BD"/>
                </a:solidFill>
                <a:latin typeface="Cambria"/>
                <a:cs typeface="Times New Roman"/>
              </a:rPr>
              <a:t> .</a:t>
            </a:r>
          </a:p>
          <a:p>
            <a:pPr marR="0" lvl="0" algn="r" rtl="1"/>
            <a:r>
              <a:rPr lang="ar-IQ" b="1" i="0" u="none" strike="noStrike" baseline="0" dirty="0" smtClean="0">
                <a:solidFill>
                  <a:srgbClr val="4F81BD"/>
                </a:solidFill>
                <a:latin typeface="Times New Roman"/>
                <a:cs typeface="Times New Roman"/>
              </a:rPr>
              <a:t>التوازن المائي : يقوم الدم بالمحافظة على كمية الماء الموجودة في الجسم وذلك عن طريق إخراج الماء الزائد عبر الكليتين والجلد.</a:t>
            </a:r>
          </a:p>
          <a:p>
            <a:pPr marR="0" lvl="0" algn="r" rtl="1"/>
            <a:r>
              <a:rPr lang="ar-IQ" b="1" i="0" u="none" strike="noStrike" baseline="0" dirty="0" smtClean="0">
                <a:solidFill>
                  <a:srgbClr val="4F81BD"/>
                </a:solidFill>
                <a:latin typeface="Times New Roman"/>
                <a:cs typeface="Times New Roman"/>
              </a:rPr>
              <a:t>التغذية: يقوم الدم بنقل وتوزيع المواد الغذائية من الجهاز الهضمي إلى جميع أنسجة</a:t>
            </a:r>
            <a:r>
              <a:rPr lang="ar-SA" b="1" i="0" u="none" strike="noStrike" baseline="0" dirty="0" smtClean="0">
                <a:solidFill>
                  <a:srgbClr val="4F81BD"/>
                </a:solidFill>
                <a:latin typeface="Times New Roman"/>
                <a:cs typeface="Times New Roman"/>
              </a:rPr>
              <a:t> </a:t>
            </a:r>
            <a:r>
              <a:rPr lang="ar-IQ" b="1" i="0" u="none" strike="noStrike" baseline="0" dirty="0" smtClean="0">
                <a:solidFill>
                  <a:srgbClr val="4F81BD"/>
                </a:solidFill>
                <a:latin typeface="Times New Roman"/>
                <a:cs typeface="Times New Roman"/>
              </a:rPr>
              <a:t>الجسم. </a:t>
            </a:r>
          </a:p>
          <a:p>
            <a:pPr marR="0" lvl="0" algn="r" rtl="1"/>
            <a:r>
              <a:rPr lang="ar-IQ" b="1" i="0" u="none" strike="noStrike" baseline="0" dirty="0" smtClean="0">
                <a:solidFill>
                  <a:srgbClr val="4F81BD"/>
                </a:solidFill>
                <a:latin typeface="Times New Roman"/>
                <a:cs typeface="Times New Roman"/>
              </a:rPr>
              <a:t>الإخراج : يقوم الدم بتخليص الجسم من المواد السامة والضارة مثل البول عن طريق الكلية</a:t>
            </a:r>
            <a:r>
              <a:rPr lang="en-US" b="1" i="0" u="none" strike="noStrike" baseline="0" dirty="0" smtClean="0">
                <a:solidFill>
                  <a:srgbClr val="4F81BD"/>
                </a:solidFill>
                <a:latin typeface="Cambria"/>
                <a:cs typeface="Times New Roman"/>
              </a:rPr>
              <a:t> .</a:t>
            </a:r>
          </a:p>
          <a:p>
            <a:pPr marR="0" lvl="0" algn="r" rtl="1"/>
            <a:r>
              <a:rPr lang="ar-IQ" b="1" i="0" u="none" strike="noStrike" baseline="0" dirty="0" smtClean="0">
                <a:solidFill>
                  <a:srgbClr val="4F81BD"/>
                </a:solidFill>
                <a:latin typeface="Times New Roman"/>
                <a:cs typeface="Times New Roman"/>
              </a:rPr>
              <a:t>نقل إفرازات الهرمونات : حيث يقوم الدم بنقل الهرمونات التي تفرزها الغدد إلى الأنسجة</a:t>
            </a:r>
            <a:r>
              <a:rPr lang="en-US" b="1" i="0" u="none" strike="noStrike" baseline="0" dirty="0" smtClean="0">
                <a:solidFill>
                  <a:srgbClr val="4F81BD"/>
                </a:solidFill>
                <a:latin typeface="Cambria"/>
                <a:cs typeface="Times New Roman"/>
              </a:rPr>
              <a:t> .</a:t>
            </a:r>
          </a:p>
          <a:p>
            <a:pPr marR="0" lvl="0" algn="r" rtl="1"/>
            <a:r>
              <a:rPr lang="ar-IQ" b="1" i="0" u="none" strike="noStrike" baseline="0" dirty="0" smtClean="0">
                <a:solidFill>
                  <a:srgbClr val="4F81BD"/>
                </a:solidFill>
                <a:latin typeface="Times New Roman"/>
              </a:rPr>
              <a:t>6.</a:t>
            </a:r>
            <a:r>
              <a:rPr lang="ar-IQ" b="1" i="0" u="none" strike="noStrike" baseline="0" dirty="0" smtClean="0">
                <a:solidFill>
                  <a:srgbClr val="4F81BD"/>
                </a:solidFill>
                <a:latin typeface="Times New Roman"/>
                <a:cs typeface="Times New Roman"/>
              </a:rPr>
              <a:t>تجلط الدم: يعمل الدم على الوقاية من النزيف بواسطة التجلط فيحافظ على كمية الدم  </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 </a:t>
            </a:r>
            <a:r>
              <a:rPr lang="en-US" b="1" i="0" u="none" strike="noStrike" baseline="0" dirty="0" smtClean="0">
                <a:solidFill>
                  <a:srgbClr val="4F81BD"/>
                </a:solidFill>
                <a:latin typeface="Cambria"/>
                <a:cs typeface="Times New Roman"/>
              </a:rPr>
              <a:t>               </a:t>
            </a:r>
            <a:r>
              <a:rPr lang="ar-IQ" b="1" i="0" u="none" strike="noStrike" baseline="0" dirty="0" smtClean="0">
                <a:solidFill>
                  <a:srgbClr val="4F81BD"/>
                </a:solidFill>
                <a:latin typeface="Times New Roman"/>
                <a:cs typeface="Times New Roman"/>
              </a:rPr>
              <a:t>الطبيعية في الجسم.</a:t>
            </a:r>
          </a:p>
          <a:p>
            <a:pPr marR="0" lvl="0" algn="r" rtl="1"/>
            <a:r>
              <a:rPr lang="ar-IQ" b="1" i="0" u="none" strike="noStrike" baseline="0" dirty="0" smtClean="0">
                <a:solidFill>
                  <a:srgbClr val="4F81BD"/>
                </a:solidFill>
                <a:latin typeface="Times New Roman"/>
              </a:rPr>
              <a:t>7.</a:t>
            </a:r>
            <a:r>
              <a:rPr lang="ar-IQ" b="1" i="0" u="none" strike="noStrike" baseline="0" dirty="0" smtClean="0">
                <a:solidFill>
                  <a:srgbClr val="4F81BD"/>
                </a:solidFill>
                <a:latin typeface="Times New Roman"/>
                <a:cs typeface="Times New Roman"/>
              </a:rPr>
              <a:t> نقل الانزيمات  من اماكن تصنيعها الى بقية اعضاء الجسم .</a:t>
            </a:r>
          </a:p>
          <a:p>
            <a:pPr marR="0" lvl="0" algn="r" rtl="1"/>
            <a:r>
              <a:rPr lang="ar-IQ" b="1" i="0" u="none" strike="noStrike" baseline="0" dirty="0" smtClean="0">
                <a:solidFill>
                  <a:srgbClr val="4F81BD"/>
                </a:solidFill>
                <a:latin typeface="Times New Roman"/>
              </a:rPr>
              <a:t>8.</a:t>
            </a:r>
            <a:r>
              <a:rPr lang="ar-IQ" b="1" i="0" u="none" strike="noStrike" baseline="0" dirty="0" smtClean="0">
                <a:solidFill>
                  <a:srgbClr val="4F81BD"/>
                </a:solidFill>
                <a:latin typeface="Times New Roman"/>
                <a:cs typeface="Times New Roman"/>
              </a:rPr>
              <a:t>الحفظ على</a:t>
            </a:r>
            <a:r>
              <a:rPr lang="en-US" b="1" i="0" u="none" strike="noStrike" baseline="0" dirty="0" smtClean="0">
                <a:solidFill>
                  <a:srgbClr val="4F81BD"/>
                </a:solidFill>
                <a:latin typeface="Cambria"/>
                <a:cs typeface="Times New Roman"/>
              </a:rPr>
              <a:t> PH </a:t>
            </a:r>
            <a:r>
              <a:rPr lang="ar-IQ" b="1" i="0" u="none" strike="noStrike" baseline="0" dirty="0" smtClean="0">
                <a:solidFill>
                  <a:srgbClr val="4F81BD"/>
                </a:solidFill>
                <a:latin typeface="Times New Roman"/>
                <a:cs typeface="Times New Roman"/>
              </a:rPr>
              <a:t>الجسم</a:t>
            </a:r>
            <a:r>
              <a:rPr lang="en-US" b="1" i="0" u="none" strike="noStrike" baseline="0" dirty="0" smtClean="0">
                <a:solidFill>
                  <a:srgbClr val="4F81BD"/>
                </a:solidFill>
                <a:latin typeface="Cambria"/>
                <a:cs typeface="Times New Roman"/>
              </a:rPr>
              <a:t> .</a:t>
            </a:r>
            <a:endParaRPr lang="ar-IQ" b="1" i="0" u="none" strike="noStrike" baseline="0" dirty="0" smtClean="0">
              <a:solidFill>
                <a:srgbClr val="4F81BD"/>
              </a:solidFill>
              <a:latin typeface="Times New Roman"/>
              <a:cs typeface="Times New Roman"/>
            </a:endParaRPr>
          </a:p>
        </p:txBody>
      </p:sp>
    </p:spTree>
    <p:extLst>
      <p:ext uri="{BB962C8B-B14F-4D97-AF65-F5344CB8AC3E}">
        <p14:creationId xmlns:p14="http://schemas.microsoft.com/office/powerpoint/2010/main" val="463290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marR="0" rtl="1"/>
            <a:r>
              <a:rPr lang="ar-IQ" b="1" i="0" u="none" strike="noStrike" baseline="0" dirty="0" smtClean="0">
                <a:solidFill>
                  <a:srgbClr val="365F91"/>
                </a:solidFill>
                <a:latin typeface="Times New Roman"/>
                <a:cs typeface="Times New Roman"/>
              </a:rPr>
              <a:t>يتكون الدم من</a:t>
            </a:r>
            <a:r>
              <a:rPr lang="en-US" b="1" i="0" u="none" strike="noStrike" baseline="0" dirty="0" smtClean="0">
                <a:solidFill>
                  <a:srgbClr val="365F91"/>
                </a:solidFill>
                <a:latin typeface="Cambria"/>
                <a:cs typeface="Times New Roman"/>
              </a:rPr>
              <a:t>:</a:t>
            </a:r>
            <a:endParaRPr lang="ar-IQ" b="1" i="0" u="none" strike="noStrike" baseline="0" dirty="0" smtClean="0">
              <a:solidFill>
                <a:srgbClr val="365F91"/>
              </a:solidFill>
              <a:latin typeface="Times New Roman"/>
              <a:cs typeface="Times New Roman"/>
            </a:endParaRPr>
          </a:p>
        </p:txBody>
      </p:sp>
      <p:sp>
        <p:nvSpPr>
          <p:cNvPr id="3" name="Text Placeholder 2"/>
          <p:cNvSpPr>
            <a:spLocks noGrp="1"/>
          </p:cNvSpPr>
          <p:nvPr>
            <p:ph type="body" idx="1"/>
          </p:nvPr>
        </p:nvSpPr>
        <p:spPr>
          <a:xfrm>
            <a:off x="457200" y="990600"/>
            <a:ext cx="8382000" cy="5135563"/>
          </a:xfrm>
        </p:spPr>
        <p:txBody>
          <a:bodyPr>
            <a:noAutofit/>
          </a:bodyPr>
          <a:lstStyle/>
          <a:p>
            <a:pPr marR="0" lvl="0" algn="r" rtl="1"/>
            <a:r>
              <a:rPr lang="ar-IQ" sz="2000" b="1" i="0" u="none" strike="noStrike" baseline="0" dirty="0" smtClean="0">
                <a:solidFill>
                  <a:srgbClr val="4F81BD"/>
                </a:solidFill>
                <a:latin typeface="Times New Roman"/>
                <a:cs typeface="Times New Roman"/>
              </a:rPr>
              <a:t>1-خلايا الدم الحمراء</a:t>
            </a:r>
            <a:r>
              <a:rPr lang="en-US" sz="2000" b="1" i="0" u="none" strike="noStrike" baseline="0" dirty="0" smtClean="0">
                <a:solidFill>
                  <a:srgbClr val="4F81BD"/>
                </a:solidFill>
                <a:latin typeface="Cambria"/>
                <a:cs typeface="Times New Roman"/>
              </a:rPr>
              <a:t>(Red blood cells)</a:t>
            </a:r>
          </a:p>
          <a:p>
            <a:pPr marR="0" lvl="0" algn="r" rtl="1"/>
            <a:r>
              <a:rPr lang="ar-IQ" sz="1800" i="0" u="none" strike="noStrike" baseline="0" dirty="0" smtClean="0">
                <a:solidFill>
                  <a:srgbClr val="4F81BD"/>
                </a:solidFill>
                <a:latin typeface="Times New Roman"/>
                <a:cs typeface="Times New Roman"/>
              </a:rPr>
              <a:t>وهي عبارة عن كريات دائرية الشكل لها غشاء خلوي عادي ليس بها أنويه ويوجد بها</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مركب </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الهيموجلوبين وسيتوبلازم ،</a:t>
            </a:r>
            <a:r>
              <a:rPr lang="ar-SA" sz="1800" i="0" u="none" strike="noStrike" baseline="0" dirty="0" smtClean="0">
                <a:solidFill>
                  <a:srgbClr val="4F81BD"/>
                </a:solidFill>
                <a:latin typeface="Times New Roman"/>
                <a:cs typeface="Times New Roman"/>
              </a:rPr>
              <a:t> </a:t>
            </a:r>
            <a:r>
              <a:rPr lang="ar-IQ" sz="1800" i="0" u="none" strike="noStrike" baseline="0" dirty="0" smtClean="0">
                <a:solidFill>
                  <a:srgbClr val="4F81BD"/>
                </a:solidFill>
                <a:latin typeface="Times New Roman"/>
                <a:cs typeface="Times New Roman"/>
              </a:rPr>
              <a:t>كما أن سبب تسميتها بكريات الدم الحمراء بدلاً من </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خلايا الدم </a:t>
            </a:r>
            <a:r>
              <a:rPr lang="en-US" sz="1800" i="0" u="none" strike="noStrike" baseline="0" dirty="0" smtClean="0">
                <a:solidFill>
                  <a:srgbClr val="4F81BD"/>
                </a:solidFill>
                <a:latin typeface="Cambria"/>
                <a:cs typeface="Times New Roman"/>
              </a:rPr>
              <a:t> </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الحمراء</a:t>
            </a:r>
            <a:r>
              <a:rPr lang="ar-SA" sz="1800" i="0" u="none" strike="noStrike" baseline="0" dirty="0" smtClean="0">
                <a:solidFill>
                  <a:srgbClr val="4F81BD"/>
                </a:solidFill>
                <a:latin typeface="Times New Roman"/>
                <a:cs typeface="Times New Roman"/>
              </a:rPr>
              <a:t> </a:t>
            </a:r>
            <a:r>
              <a:rPr lang="ar-IQ" sz="1800" i="0" u="none" strike="noStrike" baseline="0" dirty="0" smtClean="0">
                <a:solidFill>
                  <a:srgbClr val="4F81BD"/>
                </a:solidFill>
                <a:latin typeface="Times New Roman"/>
                <a:cs typeface="Times New Roman"/>
              </a:rPr>
              <a:t>هو عدم احتوائها على النواة وعلى مكونات الخلية الحية .</a:t>
            </a:r>
          </a:p>
          <a:p>
            <a:pPr marR="0" lvl="0" algn="r" rtl="1"/>
            <a:r>
              <a:rPr lang="en-US" sz="1800" i="0" u="none" strike="noStrike" baseline="0" dirty="0" smtClean="0">
                <a:solidFill>
                  <a:srgbClr val="4F81BD"/>
                </a:solidFill>
                <a:latin typeface="Cambria"/>
              </a:rPr>
              <a:t>      </a:t>
            </a:r>
            <a:r>
              <a:rPr lang="ar-IQ" sz="1800" i="0" u="none" strike="noStrike" baseline="0" dirty="0" smtClean="0">
                <a:solidFill>
                  <a:srgbClr val="4F81BD"/>
                </a:solidFill>
                <a:latin typeface="Times New Roman"/>
                <a:cs typeface="Times New Roman"/>
              </a:rPr>
              <a:t>تصنع خلايا الدم الحمراء وتنتج من النخاع العظمي</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حيث تمر الخلايا في مراحل عدة </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حتى </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تصل إل</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مرحلة النضج أو الإنتاج، وتستغرق هذه العملية مدة من 4 إلى 6 أيام.</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متوسط </a:t>
            </a:r>
            <a:r>
              <a:rPr lang="ar-IQ" sz="1800" i="0" u="none" strike="noStrike" baseline="0" dirty="0" smtClean="0">
                <a:solidFill>
                  <a:srgbClr val="4F81BD"/>
                </a:solidFill>
                <a:latin typeface="Times New Roman"/>
                <a:cs typeface="Times New Roman"/>
              </a:rPr>
              <a:t>عمر</a:t>
            </a:r>
            <a:r>
              <a:rPr lang="en-US" sz="1800" i="0" u="none" strike="noStrike" baseline="0" dirty="0" smtClean="0">
                <a:solidFill>
                  <a:srgbClr val="4F81BD"/>
                </a:solidFill>
                <a:latin typeface="Cambria"/>
                <a:cs typeface="Times New Roman"/>
              </a:rPr>
              <a:t>   </a:t>
            </a:r>
            <a:r>
              <a:rPr lang="ar-IQ" sz="1800" i="0" u="none" strike="noStrike" baseline="0" dirty="0" smtClean="0">
                <a:solidFill>
                  <a:srgbClr val="4F81BD"/>
                </a:solidFill>
                <a:latin typeface="Times New Roman"/>
                <a:cs typeface="Times New Roman"/>
              </a:rPr>
              <a:t>خلايا الدم الحمراء هو 90 – 120 يوم. </a:t>
            </a:r>
          </a:p>
          <a:p>
            <a:pPr marR="0" lvl="0" algn="r" rtl="1"/>
            <a:r>
              <a:rPr lang="ar-IQ" sz="2000" b="1" i="0" u="none" strike="noStrike" baseline="0" dirty="0" smtClean="0">
                <a:solidFill>
                  <a:srgbClr val="4F81BD"/>
                </a:solidFill>
                <a:latin typeface="Times New Roman"/>
                <a:cs typeface="Times New Roman"/>
              </a:rPr>
              <a:t>وظائف </a:t>
            </a:r>
            <a:r>
              <a:rPr lang="ar-IQ" sz="2000" b="1" i="0" u="none" strike="noStrike" baseline="0" dirty="0" smtClean="0">
                <a:solidFill>
                  <a:srgbClr val="4F81BD"/>
                </a:solidFill>
                <a:latin typeface="Times New Roman"/>
                <a:cs typeface="Times New Roman"/>
              </a:rPr>
              <a:t>كريات الدم الحمراء</a:t>
            </a:r>
            <a:r>
              <a:rPr lang="en-US" sz="2000" b="1" i="0" u="none" strike="noStrike" baseline="0" dirty="0" smtClean="0">
                <a:solidFill>
                  <a:srgbClr val="4F81BD"/>
                </a:solidFill>
                <a:latin typeface="Cambria"/>
                <a:cs typeface="Times New Roman"/>
              </a:rPr>
              <a:t> :</a:t>
            </a:r>
          </a:p>
          <a:p>
            <a:pPr marR="0" lvl="0" algn="r" rtl="1"/>
            <a:r>
              <a:rPr lang="ar-IQ" sz="1800" i="0" u="none" strike="noStrike" baseline="0" dirty="0" smtClean="0">
                <a:solidFill>
                  <a:srgbClr val="4F81BD"/>
                </a:solidFill>
                <a:latin typeface="Times New Roman"/>
                <a:cs typeface="Times New Roman"/>
              </a:rPr>
              <a:t>1.الحفظ على</a:t>
            </a:r>
            <a:r>
              <a:rPr lang="en-US" sz="1800" i="0" u="none" strike="noStrike" baseline="0" dirty="0" smtClean="0">
                <a:solidFill>
                  <a:srgbClr val="4F81BD"/>
                </a:solidFill>
                <a:latin typeface="Cambria"/>
                <a:cs typeface="Times New Roman"/>
              </a:rPr>
              <a:t> PH </a:t>
            </a:r>
            <a:r>
              <a:rPr lang="ar-IQ" sz="1800" i="0" u="none" strike="noStrike" baseline="0" dirty="0" smtClean="0">
                <a:solidFill>
                  <a:srgbClr val="4F81BD"/>
                </a:solidFill>
                <a:latin typeface="Times New Roman"/>
                <a:cs typeface="Times New Roman"/>
              </a:rPr>
              <a:t>الجسم</a:t>
            </a:r>
            <a:r>
              <a:rPr lang="en-US" sz="1800" i="0" u="none" strike="noStrike" baseline="0" dirty="0" smtClean="0">
                <a:solidFill>
                  <a:srgbClr val="4F81BD"/>
                </a:solidFill>
                <a:latin typeface="Cambria"/>
                <a:cs typeface="Times New Roman"/>
              </a:rPr>
              <a:t> .</a:t>
            </a:r>
          </a:p>
          <a:p>
            <a:pPr marR="0" lvl="0" algn="r" rtl="1"/>
            <a:r>
              <a:rPr lang="ar-IQ" sz="1800" i="0" u="none" strike="noStrike" baseline="0" dirty="0" smtClean="0">
                <a:solidFill>
                  <a:srgbClr val="4F81BD"/>
                </a:solidFill>
                <a:latin typeface="Times New Roman"/>
                <a:cs typeface="Times New Roman"/>
              </a:rPr>
              <a:t>2.نقل الأكسجين من الرئتين إلى خلايا الجسم</a:t>
            </a:r>
            <a:r>
              <a:rPr lang="en-US" sz="1800" i="0" u="none" strike="noStrike" baseline="0" dirty="0" smtClean="0">
                <a:solidFill>
                  <a:srgbClr val="4F81BD"/>
                </a:solidFill>
                <a:latin typeface="Cambria"/>
                <a:cs typeface="Times New Roman"/>
              </a:rPr>
              <a:t> .</a:t>
            </a:r>
          </a:p>
          <a:p>
            <a:pPr marR="0" lvl="0" algn="r" rtl="1"/>
            <a:r>
              <a:rPr lang="ar-IQ" sz="1800" i="0" u="none" strike="noStrike" baseline="0" dirty="0" smtClean="0">
                <a:solidFill>
                  <a:srgbClr val="4F81BD"/>
                </a:solidFill>
                <a:latin typeface="Times New Roman"/>
                <a:cs typeface="Times New Roman"/>
              </a:rPr>
              <a:t>3.نقل ثاني أكسيد الكربون من الخلايا إلى الرئتين </a:t>
            </a:r>
            <a:r>
              <a:rPr lang="ar-IQ" sz="1800" i="0" u="none" strike="noStrike" baseline="0" dirty="0" smtClean="0">
                <a:solidFill>
                  <a:srgbClr val="4F81BD"/>
                </a:solidFill>
                <a:latin typeface="Times New Roman"/>
                <a:cs typeface="Times New Roman"/>
              </a:rPr>
              <a:t>.</a:t>
            </a:r>
            <a:endParaRPr lang="en-US" sz="1800" b="1" i="0" u="none" strike="noStrike" baseline="0" dirty="0" smtClean="0">
              <a:solidFill>
                <a:srgbClr val="4F81BD"/>
              </a:solidFill>
              <a:latin typeface="Times New Roman"/>
            </a:endParaRPr>
          </a:p>
          <a:p>
            <a:pPr marR="0" lvl="0" algn="r" rtl="1"/>
            <a:r>
              <a:rPr lang="ar-IQ" sz="2000" b="1" i="0" u="none" strike="noStrike" baseline="0" dirty="0" smtClean="0">
                <a:solidFill>
                  <a:srgbClr val="4F81BD"/>
                </a:solidFill>
                <a:latin typeface="Times New Roman"/>
                <a:cs typeface="Times New Roman"/>
              </a:rPr>
              <a:t>يتأثر عدد كريات الدم الحمراء بالعوامل التالية</a:t>
            </a:r>
            <a:r>
              <a:rPr lang="en-US" sz="2000" b="1" i="0" u="none" strike="noStrike" baseline="0" dirty="0" smtClean="0">
                <a:solidFill>
                  <a:srgbClr val="4F81BD"/>
                </a:solidFill>
                <a:latin typeface="Cambria"/>
                <a:cs typeface="Times New Roman"/>
              </a:rPr>
              <a:t> :</a:t>
            </a:r>
          </a:p>
          <a:p>
            <a:pPr marR="0" lvl="0" algn="r" rtl="1"/>
            <a:r>
              <a:rPr lang="ar-IQ" sz="1800" b="1" i="0" u="none" strike="noStrike" baseline="0" dirty="0" smtClean="0">
                <a:solidFill>
                  <a:srgbClr val="4F81BD"/>
                </a:solidFill>
                <a:latin typeface="Times New Roman"/>
              </a:rPr>
              <a:t>1.</a:t>
            </a:r>
            <a:r>
              <a:rPr lang="ar-IQ" sz="1800" b="1" i="0" u="none" strike="noStrike" baseline="0" dirty="0" smtClean="0">
                <a:solidFill>
                  <a:srgbClr val="4F81BD"/>
                </a:solidFill>
                <a:latin typeface="Times New Roman"/>
                <a:cs typeface="Times New Roman"/>
              </a:rPr>
              <a:t> عمر المريض وجنسه ( ذكر أم أنثى)</a:t>
            </a:r>
            <a:r>
              <a:rPr lang="en-US" sz="1800" b="1" i="0" u="none" strike="noStrike" baseline="0" dirty="0" smtClean="0">
                <a:solidFill>
                  <a:srgbClr val="4F81BD"/>
                </a:solidFill>
                <a:latin typeface="Times New Roman"/>
                <a:cs typeface="Times New Roman"/>
              </a:rPr>
              <a:t>.</a:t>
            </a:r>
          </a:p>
          <a:p>
            <a:pPr marR="0" lvl="0" algn="r" rtl="1"/>
            <a:r>
              <a:rPr lang="ar-IQ" sz="1800" b="1" i="0" u="none" strike="noStrike" baseline="0" dirty="0" smtClean="0">
                <a:solidFill>
                  <a:srgbClr val="4F81BD"/>
                </a:solidFill>
                <a:latin typeface="Times New Roman"/>
              </a:rPr>
              <a:t>2.</a:t>
            </a:r>
            <a:r>
              <a:rPr lang="ar-IQ" sz="1800" b="1" i="0" u="none" strike="noStrike" baseline="0" dirty="0" smtClean="0">
                <a:solidFill>
                  <a:srgbClr val="4F81BD"/>
                </a:solidFill>
                <a:latin typeface="Times New Roman"/>
                <a:cs typeface="Times New Roman"/>
              </a:rPr>
              <a:t> الحالة الغذائية والصحية للشخص</a:t>
            </a:r>
            <a:r>
              <a:rPr lang="en-US" sz="1800" b="1" i="0" u="none" strike="noStrike" baseline="0" dirty="0" smtClean="0">
                <a:solidFill>
                  <a:srgbClr val="4F81BD"/>
                </a:solidFill>
                <a:latin typeface="Cambria"/>
                <a:cs typeface="Times New Roman"/>
              </a:rPr>
              <a:t> .</a:t>
            </a:r>
          </a:p>
          <a:p>
            <a:pPr marR="0" lvl="0" algn="r" rtl="1"/>
            <a:r>
              <a:rPr lang="ar-IQ" sz="1800" b="1" i="0" u="none" strike="noStrike" baseline="0" dirty="0" smtClean="0">
                <a:solidFill>
                  <a:srgbClr val="4F81BD"/>
                </a:solidFill>
                <a:latin typeface="Times New Roman"/>
              </a:rPr>
              <a:t>3.</a:t>
            </a:r>
            <a:r>
              <a:rPr lang="ar-IQ" sz="1800" b="1" i="0" u="none" strike="noStrike" baseline="0" dirty="0" smtClean="0">
                <a:solidFill>
                  <a:srgbClr val="4F81BD"/>
                </a:solidFill>
                <a:latin typeface="Times New Roman"/>
                <a:cs typeface="Times New Roman"/>
              </a:rPr>
              <a:t> ارتفاع الشخص عن مستوى سطح البحر.   </a:t>
            </a:r>
          </a:p>
          <a:p>
            <a:pPr marR="0" lvl="0" algn="r" rtl="1"/>
            <a:endParaRPr lang="ar-IQ" sz="1800" b="1" i="0" u="none" strike="noStrike" baseline="0" dirty="0" smtClean="0">
              <a:solidFill>
                <a:srgbClr val="4F81BD"/>
              </a:solidFill>
              <a:latin typeface="Times New Roman"/>
            </a:endParaRPr>
          </a:p>
          <a:p>
            <a:pPr marL="0" marR="0" lvl="0" indent="0" algn="r" rtl="1">
              <a:buNone/>
            </a:pPr>
            <a:endParaRPr lang="en-US" sz="1800" b="1" i="0" u="none" strike="noStrike" baseline="0" dirty="0" smtClean="0">
              <a:solidFill>
                <a:srgbClr val="4F81BD"/>
              </a:solidFill>
              <a:latin typeface="Times New Roman"/>
            </a:endParaRPr>
          </a:p>
          <a:p>
            <a:pPr marR="0" lvl="0" algn="r" rtl="1"/>
            <a:endParaRPr lang="ar-IQ" sz="1800" b="1" i="0" u="none" strike="noStrike" baseline="0" dirty="0" smtClean="0">
              <a:solidFill>
                <a:srgbClr val="4F81BD"/>
              </a:solidFill>
              <a:latin typeface="Times New Roman"/>
            </a:endParaRPr>
          </a:p>
        </p:txBody>
      </p:sp>
    </p:spTree>
    <p:extLst>
      <p:ext uri="{BB962C8B-B14F-4D97-AF65-F5344CB8AC3E}">
        <p14:creationId xmlns:p14="http://schemas.microsoft.com/office/powerpoint/2010/main" val="460235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ar-IQ" b="1" dirty="0" smtClean="0">
                <a:solidFill>
                  <a:srgbClr val="0070C0"/>
                </a:solidFill>
              </a:rPr>
              <a:t>كريات الدم البيضاء</a:t>
            </a:r>
            <a:endParaRPr lang="en-US" b="1" dirty="0">
              <a:solidFill>
                <a:srgbClr val="0070C0"/>
              </a:solidFill>
            </a:endParaRPr>
          </a:p>
        </p:txBody>
      </p:sp>
      <p:sp>
        <p:nvSpPr>
          <p:cNvPr id="3" name="Text Placeholder 2"/>
          <p:cNvSpPr>
            <a:spLocks noGrp="1"/>
          </p:cNvSpPr>
          <p:nvPr>
            <p:ph type="body" idx="1"/>
          </p:nvPr>
        </p:nvSpPr>
        <p:spPr>
          <a:xfrm>
            <a:off x="457200" y="1066800"/>
            <a:ext cx="8229600" cy="5059363"/>
          </a:xfrm>
        </p:spPr>
        <p:txBody>
          <a:bodyPr>
            <a:normAutofit lnSpcReduction="10000"/>
          </a:bodyPr>
          <a:lstStyle/>
          <a:p>
            <a:pPr lvl="0" algn="r" rtl="1"/>
            <a:r>
              <a:rPr lang="ar-IQ" sz="1800" b="1" dirty="0">
                <a:solidFill>
                  <a:srgbClr val="4F81BD"/>
                </a:solidFill>
                <a:latin typeface="Times New Roman"/>
                <a:cs typeface="Times New Roman"/>
              </a:rPr>
              <a:t>وهي مجموعة من الخلايا حقيقة النواة وتختلف عن الكريات الحمراء ببعض الصفات كفقدان اللون </a:t>
            </a:r>
            <a:r>
              <a:rPr lang="en-US" sz="1800" b="1" dirty="0">
                <a:solidFill>
                  <a:srgbClr val="4F81BD"/>
                </a:solidFill>
                <a:latin typeface="Cambria"/>
                <a:cs typeface="Times New Roman"/>
              </a:rPr>
              <a:t>       </a:t>
            </a:r>
            <a:r>
              <a:rPr lang="ar-IQ" sz="1800" b="1" dirty="0">
                <a:solidFill>
                  <a:srgbClr val="4F81BD"/>
                </a:solidFill>
                <a:latin typeface="Times New Roman"/>
                <a:cs typeface="Times New Roman"/>
              </a:rPr>
              <a:t>الأحمر وكبر حجمها وغيرها وسميت بهذا الاسم لخلوها من الهيموجلوبين</a:t>
            </a:r>
            <a:r>
              <a:rPr lang="en-US" sz="1800" b="1" dirty="0">
                <a:solidFill>
                  <a:srgbClr val="4F81BD"/>
                </a:solidFill>
                <a:latin typeface="Cambria"/>
                <a:cs typeface="Times New Roman"/>
              </a:rPr>
              <a:t> </a:t>
            </a:r>
            <a:r>
              <a:rPr lang="ar-IQ" sz="1800" b="1" dirty="0">
                <a:solidFill>
                  <a:srgbClr val="4F81BD"/>
                </a:solidFill>
                <a:latin typeface="Times New Roman"/>
                <a:cs typeface="Times New Roman"/>
              </a:rPr>
              <a:t>وتعتبر الخلايا البيضاء خلايا</a:t>
            </a:r>
            <a:r>
              <a:rPr lang="en-US" sz="1800" b="1" dirty="0">
                <a:solidFill>
                  <a:srgbClr val="4F81BD"/>
                </a:solidFill>
                <a:latin typeface="Cambria"/>
                <a:cs typeface="Times New Roman"/>
              </a:rPr>
              <a:t>     </a:t>
            </a:r>
            <a:r>
              <a:rPr lang="ar-IQ" sz="1800" b="1" dirty="0">
                <a:solidFill>
                  <a:srgbClr val="4F81BD"/>
                </a:solidFill>
                <a:latin typeface="Times New Roman"/>
                <a:cs typeface="Times New Roman"/>
              </a:rPr>
              <a:t>دفاعية تعمل كخط دفاع في الجسم تعمل على قتل الميكروب</a:t>
            </a:r>
            <a:r>
              <a:rPr lang="en-US" sz="1800" b="1" dirty="0">
                <a:solidFill>
                  <a:srgbClr val="4F81BD"/>
                </a:solidFill>
                <a:latin typeface="Cambria"/>
                <a:cs typeface="Times New Roman"/>
              </a:rPr>
              <a:t>  </a:t>
            </a:r>
            <a:r>
              <a:rPr lang="ar-IQ" sz="1800" b="1" dirty="0">
                <a:solidFill>
                  <a:srgbClr val="4F81BD"/>
                </a:solidFill>
                <a:latin typeface="Times New Roman"/>
                <a:cs typeface="Times New Roman"/>
              </a:rPr>
              <a:t>الداخلة إلى الجسم.</a:t>
            </a:r>
            <a:r>
              <a:rPr lang="ar-SA" sz="1800" b="1" dirty="0">
                <a:solidFill>
                  <a:srgbClr val="4F81BD"/>
                </a:solidFill>
                <a:latin typeface="Times New Roman"/>
                <a:cs typeface="Times New Roman"/>
              </a:rPr>
              <a:t> </a:t>
            </a:r>
            <a:r>
              <a:rPr lang="ar-IQ" sz="1800" b="1" dirty="0">
                <a:solidFill>
                  <a:srgbClr val="4F81BD"/>
                </a:solidFill>
                <a:latin typeface="Times New Roman"/>
                <a:cs typeface="Times New Roman"/>
              </a:rPr>
              <a:t>تعتبر كريات الدم </a:t>
            </a:r>
            <a:r>
              <a:rPr lang="en-US" sz="1800" b="1" dirty="0">
                <a:solidFill>
                  <a:srgbClr val="4F81BD"/>
                </a:solidFill>
                <a:latin typeface="Cambria"/>
                <a:cs typeface="Times New Roman"/>
              </a:rPr>
              <a:t>      </a:t>
            </a:r>
            <a:r>
              <a:rPr lang="ar-IQ" sz="1800" b="1" dirty="0">
                <a:solidFill>
                  <a:srgbClr val="4F81BD"/>
                </a:solidFill>
                <a:latin typeface="Times New Roman"/>
                <a:cs typeface="Times New Roman"/>
              </a:rPr>
              <a:t>البيضاء أحد أنواع الخلايا الرئيسيّة</a:t>
            </a:r>
            <a:r>
              <a:rPr lang="ar-SA" sz="1800" b="1" dirty="0">
                <a:solidFill>
                  <a:srgbClr val="4F81BD"/>
                </a:solidFill>
                <a:latin typeface="Times New Roman"/>
                <a:cs typeface="Times New Roman"/>
              </a:rPr>
              <a:t> </a:t>
            </a:r>
            <a:r>
              <a:rPr lang="ar-IQ" sz="1800" b="1" dirty="0">
                <a:solidFill>
                  <a:srgbClr val="4F81BD"/>
                </a:solidFill>
                <a:latin typeface="Times New Roman"/>
                <a:cs typeface="Times New Roman"/>
              </a:rPr>
              <a:t>في الدم بالإضافة إلى الصفائح الدموية، وخلايا الدم الحمراء، وهي </a:t>
            </a:r>
            <a:r>
              <a:rPr lang="en-US" sz="1800" b="1" dirty="0">
                <a:solidFill>
                  <a:srgbClr val="4F81BD"/>
                </a:solidFill>
                <a:latin typeface="Cambria"/>
                <a:cs typeface="Times New Roman"/>
              </a:rPr>
              <a:t>    </a:t>
            </a:r>
            <a:r>
              <a:rPr lang="ar-IQ" sz="1800" b="1" dirty="0">
                <a:solidFill>
                  <a:srgbClr val="4F81BD"/>
                </a:solidFill>
                <a:latin typeface="Times New Roman"/>
                <a:cs typeface="Times New Roman"/>
              </a:rPr>
              <a:t>تعتبر أحد خطوط المناعة الرئيسيّة في جسم الإنسان،</a:t>
            </a:r>
            <a:r>
              <a:rPr lang="en-US" sz="1800" b="1" dirty="0">
                <a:solidFill>
                  <a:srgbClr val="4F81BD"/>
                </a:solidFill>
                <a:latin typeface="Cambria"/>
                <a:cs typeface="Times New Roman"/>
              </a:rPr>
              <a:t> </a:t>
            </a:r>
            <a:r>
              <a:rPr lang="ar-IQ" sz="1800" b="1" dirty="0">
                <a:solidFill>
                  <a:srgbClr val="4F81BD"/>
                </a:solidFill>
                <a:latin typeface="Times New Roman"/>
                <a:cs typeface="Times New Roman"/>
              </a:rPr>
              <a:t>ويتمّ إنتاج هذه الخلايا في خلية جذعية موجودة في </a:t>
            </a:r>
            <a:r>
              <a:rPr lang="en-US" sz="1800" b="1" dirty="0">
                <a:solidFill>
                  <a:srgbClr val="4F81BD"/>
                </a:solidFill>
                <a:latin typeface="Cambria"/>
                <a:cs typeface="Times New Roman"/>
              </a:rPr>
              <a:t> </a:t>
            </a:r>
            <a:r>
              <a:rPr lang="ar-IQ" sz="1800" b="1" dirty="0">
                <a:solidFill>
                  <a:srgbClr val="4F81BD"/>
                </a:solidFill>
                <a:latin typeface="Times New Roman"/>
                <a:cs typeface="Times New Roman"/>
              </a:rPr>
              <a:t>نخاع العظم. </a:t>
            </a:r>
          </a:p>
          <a:p>
            <a:pPr lvl="0" algn="r" rtl="1"/>
            <a:endParaRPr lang="ar-IQ" sz="1800" b="1" dirty="0">
              <a:solidFill>
                <a:srgbClr val="4F81BD"/>
              </a:solidFill>
              <a:latin typeface="Times New Roman"/>
            </a:endParaRPr>
          </a:p>
          <a:p>
            <a:pPr lvl="0" algn="r" rtl="1"/>
            <a:r>
              <a:rPr lang="ar-IQ" sz="1800" b="1" dirty="0">
                <a:solidFill>
                  <a:srgbClr val="4F81BD"/>
                </a:solidFill>
                <a:latin typeface="Times New Roman"/>
                <a:cs typeface="Times New Roman"/>
              </a:rPr>
              <a:t>وظيفة كريات الدم البيضاء :</a:t>
            </a:r>
          </a:p>
          <a:p>
            <a:pPr lvl="0" algn="r" rtl="1"/>
            <a:r>
              <a:rPr lang="ar-IQ" sz="1800" b="1" dirty="0">
                <a:solidFill>
                  <a:srgbClr val="4F81BD"/>
                </a:solidFill>
                <a:latin typeface="Times New Roman"/>
                <a:cs typeface="Times New Roman"/>
              </a:rPr>
              <a:t>حماية الجسم، والدفاع عنه ضد هجمات الميكروبات المختلفة، من خلال التهامها، وتحليلها، وقد تؤدي هذه الوظيفة إلى موت بعض الكرات البيضاء ممّا يؤدي إلى تكوّن ما يسمّى بالخلايا الصديدية. </a:t>
            </a:r>
          </a:p>
          <a:p>
            <a:pPr lvl="0" algn="r" rtl="1"/>
            <a:r>
              <a:rPr lang="ar-IQ" sz="1800" b="1" dirty="0">
                <a:solidFill>
                  <a:srgbClr val="4F81BD"/>
                </a:solidFill>
                <a:latin typeface="Times New Roman"/>
                <a:cs typeface="Times New Roman"/>
              </a:rPr>
              <a:t>تعمل على منع تجلّط الدم. </a:t>
            </a:r>
          </a:p>
          <a:p>
            <a:pPr lvl="0" algn="r" rtl="1"/>
            <a:r>
              <a:rPr lang="ar-IQ" sz="1800" b="1" dirty="0">
                <a:solidFill>
                  <a:srgbClr val="4F81BD"/>
                </a:solidFill>
                <a:latin typeface="Times New Roman"/>
                <a:cs typeface="Times New Roman"/>
              </a:rPr>
              <a:t>تفرز الخلايا الليمفاوية فيها أجسام مضادة تعادل سموم الميكروبات، أو ترسب هذه السموم. </a:t>
            </a:r>
          </a:p>
          <a:p>
            <a:pPr lvl="0" algn="r" rtl="1"/>
            <a:r>
              <a:rPr lang="ar-IQ" sz="1800" b="1" dirty="0">
                <a:solidFill>
                  <a:srgbClr val="4F81BD"/>
                </a:solidFill>
                <a:latin typeface="Times New Roman"/>
                <a:cs typeface="Times New Roman"/>
              </a:rPr>
              <a:t>لها اهمية في التئام الأنسجة من خلال التهام البكتيريا، والطفيليّات وحيدة الخلية، كالأميبيا، وغيرها. </a:t>
            </a:r>
          </a:p>
          <a:p>
            <a:pPr lvl="0" algn="r" rtl="1"/>
            <a:endParaRPr lang="ar-IQ" sz="1800" b="1" dirty="0">
              <a:solidFill>
                <a:srgbClr val="4F81BD"/>
              </a:solidFill>
              <a:latin typeface="Times New Roman"/>
            </a:endParaRPr>
          </a:p>
          <a:p>
            <a:pPr lvl="0" algn="r" rtl="1"/>
            <a:r>
              <a:rPr lang="ar-IQ" sz="1800" b="1" dirty="0">
                <a:solidFill>
                  <a:srgbClr val="4F81BD"/>
                </a:solidFill>
                <a:latin typeface="Times New Roman"/>
                <a:cs typeface="Times New Roman"/>
              </a:rPr>
              <a:t>أنواع كريات الدم البيضاء </a:t>
            </a:r>
          </a:p>
          <a:p>
            <a:pPr lvl="0" algn="r" rtl="1"/>
            <a:r>
              <a:rPr lang="ar-IQ" sz="1800" b="1" dirty="0">
                <a:solidFill>
                  <a:srgbClr val="4F81BD"/>
                </a:solidFill>
                <a:latin typeface="Times New Roman"/>
                <a:cs typeface="Times New Roman"/>
              </a:rPr>
              <a:t>الفئات المحببة: هي عبارة عن إنزيمات مرتبطة بالغشاء، والتي تتميّز بوجود حبيبات في الهيولى، وتتكون هذه الكريات في نخاع العظم الأحمر، وتعمل هذه الكريات على هضم الجسيمات المبتلعة، ويوجد ثلاثة أنواع منها، وهي: الخلايا الحمضية، والقاعدية، والمتعادلة.</a:t>
            </a:r>
          </a:p>
          <a:p>
            <a:endParaRPr lang="en-US" dirty="0"/>
          </a:p>
        </p:txBody>
      </p:sp>
    </p:spTree>
    <p:extLst>
      <p:ext uri="{BB962C8B-B14F-4D97-AF65-F5344CB8AC3E}">
        <p14:creationId xmlns:p14="http://schemas.microsoft.com/office/powerpoint/2010/main" val="297034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381000"/>
            <a:ext cx="8229600" cy="5745163"/>
          </a:xfrm>
        </p:spPr>
        <p:txBody>
          <a:bodyPr>
            <a:normAutofit/>
          </a:bodyPr>
          <a:lstStyle/>
          <a:p>
            <a:pPr marR="0" lvl="0" algn="r" rtl="1"/>
            <a:r>
              <a:rPr lang="ar-SA" b="0" i="0" u="none" strike="noStrike" baseline="0" dirty="0" smtClean="0">
                <a:solidFill>
                  <a:srgbClr val="365F91"/>
                </a:solidFill>
                <a:latin typeface="Times New Roman"/>
                <a:cs typeface="Times New Roman"/>
              </a:rPr>
              <a:t>ب- الفئات غير المحببة</a:t>
            </a:r>
            <a:r>
              <a:rPr lang="ar-IQ" b="1" i="0" u="none" strike="noStrike" baseline="0" dirty="0" smtClean="0">
                <a:solidFill>
                  <a:srgbClr val="4F81BD"/>
                </a:solidFill>
                <a:latin typeface="Times New Roman"/>
                <a:cs typeface="Times New Roman"/>
              </a:rPr>
              <a:t>: تتصف هذه الكريات بغياب الحبيبات في الهيموغلوبين، إذ إنّها تحتوي على حبيبات غير نوعية تشبه الجسيمات الحالة، وتتكون هذه الكريات في الأنسجة الليمفاوية كالغدد الليمفاوية، والكبد، والطحال، ويوجد ثلاثة أنواع منها، وهي: وحيدات النوى، والبلاعم، واللميفاويات. </a:t>
            </a:r>
          </a:p>
          <a:p>
            <a:pPr marR="0" lvl="0" algn="r" rtl="1"/>
            <a:r>
              <a:rPr lang="ar-IQ" b="1" i="0" u="none" strike="noStrike" baseline="0" dirty="0" smtClean="0">
                <a:solidFill>
                  <a:srgbClr val="4F81BD"/>
                </a:solidFill>
                <a:latin typeface="Times New Roman"/>
                <a:cs typeface="Times New Roman"/>
              </a:rPr>
              <a:t>مدّة حياة كريات الدم البيضاء تعتبر خلايا الدم البيضاء من الخلايا التي تتصف بقصر عمرها بالمقارنة مع خلايا الدم الأخرى، حيث إنها تعيش بضع ساعات في حالة الخلايا الليمفاوية، ومن يوم إلى يومين في باقي الخلايا البيضاء</a:t>
            </a:r>
            <a:r>
              <a:rPr lang="en-US" b="1" i="0" u="none" strike="noStrike" baseline="0" dirty="0" smtClean="0">
                <a:solidFill>
                  <a:srgbClr val="4F81BD"/>
                </a:solidFill>
                <a:latin typeface="Times New Roman"/>
                <a:cs typeface="Times New Roman"/>
              </a:rPr>
              <a:t>.</a:t>
            </a:r>
          </a:p>
          <a:p>
            <a:pPr marR="0" lvl="0" rtl="1"/>
            <a:endParaRPr lang="ar-IQ" b="1" i="0" u="none" strike="noStrike" baseline="0" dirty="0" smtClean="0">
              <a:solidFill>
                <a:srgbClr val="4F81BD"/>
              </a:solidFill>
              <a:latin typeface="Times New Roman"/>
            </a:endParaRPr>
          </a:p>
        </p:txBody>
      </p:sp>
    </p:spTree>
    <p:extLst>
      <p:ext uri="{BB962C8B-B14F-4D97-AF65-F5344CB8AC3E}">
        <p14:creationId xmlns:p14="http://schemas.microsoft.com/office/powerpoint/2010/main" val="203058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IQ" b="1" i="0" u="none" strike="noStrike" baseline="0" smtClean="0">
                <a:solidFill>
                  <a:srgbClr val="365F91"/>
                </a:solidFill>
                <a:latin typeface="Times New Roman"/>
              </a:rPr>
              <a:t>3-</a:t>
            </a:r>
            <a:r>
              <a:rPr lang="ar-IQ" b="1" i="0" u="none" strike="noStrike" baseline="0" smtClean="0">
                <a:solidFill>
                  <a:srgbClr val="365F91"/>
                </a:solidFill>
                <a:latin typeface="Times New Roman"/>
                <a:cs typeface="Times New Roman"/>
              </a:rPr>
              <a:t> البلازما</a:t>
            </a:r>
            <a:r>
              <a:rPr lang="en-US" b="1" i="0" u="none" strike="noStrike" baseline="0" smtClean="0">
                <a:solidFill>
                  <a:srgbClr val="365F91"/>
                </a:solidFill>
                <a:latin typeface="Cambria"/>
                <a:cs typeface="Times New Roman"/>
              </a:rPr>
              <a:t> ( Plasma ) :</a:t>
            </a:r>
            <a:endParaRPr lang="ar-IQ" b="1" i="0" u="none" strike="noStrike" baseline="0" smtClean="0">
              <a:solidFill>
                <a:srgbClr val="365F91"/>
              </a:solidFill>
              <a:latin typeface="Times New Roman"/>
              <a:cs typeface="Times New Roman"/>
            </a:endParaRPr>
          </a:p>
        </p:txBody>
      </p:sp>
      <p:sp>
        <p:nvSpPr>
          <p:cNvPr id="3" name="Text Placeholder 2"/>
          <p:cNvSpPr>
            <a:spLocks noGrp="1"/>
          </p:cNvSpPr>
          <p:nvPr>
            <p:ph type="body" idx="1"/>
          </p:nvPr>
        </p:nvSpPr>
        <p:spPr/>
        <p:txBody>
          <a:bodyPr>
            <a:normAutofit fontScale="92500" lnSpcReduction="10000"/>
          </a:bodyPr>
          <a:lstStyle/>
          <a:p>
            <a:pPr marR="0" lvl="0" algn="r" rtl="1"/>
            <a:r>
              <a:rPr lang="ar-IQ" b="1" i="0" u="none" strike="noStrike" baseline="0" dirty="0" smtClean="0">
                <a:solidFill>
                  <a:srgbClr val="4F81BD"/>
                </a:solidFill>
                <a:latin typeface="Times New Roman"/>
                <a:cs typeface="Times New Roman"/>
              </a:rPr>
              <a:t>عبارة عن الجزء السائل من الدم ليس لها شكل وتبلغ نسبتها حوالي 54 % من حجم الدم الكلي والنسبة الباقية 46% كريات دموية</a:t>
            </a:r>
            <a:r>
              <a:rPr lang="en-US" b="1" i="0" u="none" strike="noStrike" baseline="0" dirty="0" smtClean="0">
                <a:solidFill>
                  <a:srgbClr val="4F81BD"/>
                </a:solidFill>
                <a:latin typeface="Times New Roman"/>
                <a:cs typeface="Times New Roman"/>
              </a:rPr>
              <a:t>.</a:t>
            </a:r>
          </a:p>
          <a:p>
            <a:pPr marR="0" lvl="0" algn="r" rtl="1"/>
            <a:endParaRPr lang="ar-IQ" b="1" i="0" u="none" strike="noStrike" baseline="0" dirty="0" smtClean="0">
              <a:solidFill>
                <a:srgbClr val="4F81BD"/>
              </a:solidFill>
              <a:latin typeface="Times New Roman"/>
            </a:endParaRPr>
          </a:p>
          <a:p>
            <a:pPr marR="0" lvl="0" algn="r" rtl="1"/>
            <a:r>
              <a:rPr lang="ar-IQ" b="1" i="0" u="none" strike="noStrike" baseline="0" dirty="0" smtClean="0">
                <a:solidFill>
                  <a:srgbClr val="4F81BD"/>
                </a:solidFill>
                <a:latin typeface="Times New Roman"/>
                <a:cs typeface="Times New Roman"/>
              </a:rPr>
              <a:t>وظائف البلازما</a:t>
            </a:r>
            <a:r>
              <a:rPr lang="en-US" b="1" i="0" u="none" strike="noStrike" baseline="0" dirty="0" smtClean="0">
                <a:solidFill>
                  <a:srgbClr val="4F81BD"/>
                </a:solidFill>
                <a:latin typeface="Cambria"/>
                <a:cs typeface="Times New Roman"/>
              </a:rPr>
              <a:t> :</a:t>
            </a:r>
          </a:p>
          <a:p>
            <a:pPr marR="0" lvl="0" algn="r" rtl="1"/>
            <a:r>
              <a:rPr lang="ar-IQ" b="1" i="0" u="none" strike="noStrike" baseline="0" dirty="0" smtClean="0">
                <a:solidFill>
                  <a:srgbClr val="4F81BD"/>
                </a:solidFill>
                <a:latin typeface="Times New Roman"/>
                <a:cs typeface="Times New Roman"/>
              </a:rPr>
              <a:t>تدخل في عملية تجلط الدم</a:t>
            </a:r>
            <a:r>
              <a:rPr lang="en-US" b="1" i="0" u="none" strike="noStrike" baseline="0" dirty="0" smtClean="0">
                <a:solidFill>
                  <a:srgbClr val="4F81BD"/>
                </a:solidFill>
                <a:latin typeface="Cambria"/>
                <a:cs typeface="Times New Roman"/>
              </a:rPr>
              <a:t> .</a:t>
            </a:r>
          </a:p>
          <a:p>
            <a:pPr marR="0" lvl="0" algn="r" rtl="1"/>
            <a:r>
              <a:rPr lang="ar-IQ" b="1" i="0" u="none" strike="noStrike" baseline="0" dirty="0" smtClean="0">
                <a:solidFill>
                  <a:srgbClr val="4F81BD"/>
                </a:solidFill>
                <a:latin typeface="Times New Roman"/>
                <a:cs typeface="Times New Roman"/>
              </a:rPr>
              <a:t>لها دور في مناعة الدم</a:t>
            </a:r>
            <a:r>
              <a:rPr lang="en-US" b="1" i="0" u="none" strike="noStrike" baseline="0" dirty="0" smtClean="0">
                <a:solidFill>
                  <a:srgbClr val="4F81BD"/>
                </a:solidFill>
                <a:latin typeface="Cambria"/>
                <a:cs typeface="Times New Roman"/>
              </a:rPr>
              <a:t> .</a:t>
            </a:r>
          </a:p>
          <a:p>
            <a:pPr marR="0" lvl="0" algn="r" rtl="1"/>
            <a:r>
              <a:rPr lang="ar-IQ" b="1" i="0" u="none" strike="noStrike" baseline="0" dirty="0" smtClean="0">
                <a:solidFill>
                  <a:srgbClr val="4F81BD"/>
                </a:solidFill>
                <a:latin typeface="Times New Roman"/>
                <a:cs typeface="Times New Roman"/>
              </a:rPr>
              <a:t>تنقل بعض المواد في الدم مثل : الفيتامينات والهرمونات وبعض الأدوية</a:t>
            </a:r>
            <a:r>
              <a:rPr lang="en-US" b="1" i="0" u="none" strike="noStrike" baseline="0" dirty="0" smtClean="0">
                <a:solidFill>
                  <a:srgbClr val="4F81BD"/>
                </a:solidFill>
                <a:latin typeface="Cambria"/>
                <a:cs typeface="Times New Roman"/>
              </a:rPr>
              <a:t> .</a:t>
            </a:r>
          </a:p>
          <a:p>
            <a:pPr marR="0" lvl="0" algn="r" rtl="1"/>
            <a:endParaRPr lang="ar-IQ" b="1" i="0" u="none" strike="noStrike" baseline="0" dirty="0" smtClean="0">
              <a:solidFill>
                <a:srgbClr val="4F81BD"/>
              </a:solidFill>
              <a:latin typeface="Times New Roman"/>
            </a:endParaRPr>
          </a:p>
        </p:txBody>
      </p:sp>
    </p:spTree>
    <p:extLst>
      <p:ext uri="{BB962C8B-B14F-4D97-AF65-F5344CB8AC3E}">
        <p14:creationId xmlns:p14="http://schemas.microsoft.com/office/powerpoint/2010/main" val="3054483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1315</Words>
  <Application>Microsoft Office PowerPoint</Application>
  <PresentationFormat>On-screen Show (4:3)</PresentationFormat>
  <Paragraphs>114</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Waveform</vt:lpstr>
      <vt:lpstr>Office Theme</vt:lpstr>
      <vt:lpstr>قسم الحاسبات / المرحلة الثانية  التربية الصحية  المحاضرة الثانية</vt:lpstr>
      <vt:lpstr>العوامل التي تقرر مستوى الصحة :</vt:lpstr>
      <vt:lpstr>اولا: المسببات النوعية للامراض  وتشمل </vt:lpstr>
      <vt:lpstr>ثانيا : العوامل المتعلقة بالانسان ( العائل المضيف ): </vt:lpstr>
      <vt:lpstr>خط الدفاع الثاني :</vt:lpstr>
      <vt:lpstr>يتكون الدم من:</vt:lpstr>
      <vt:lpstr>كريات الدم البيضاء</vt:lpstr>
      <vt:lpstr>PowerPoint Presentation</vt:lpstr>
      <vt:lpstr>3- البلازما ( Plasma ) :</vt:lpstr>
      <vt:lpstr>4- الصفائح الدموية  ( Blood Platelets )</vt:lpstr>
      <vt:lpstr>PowerPoint Presentation</vt:lpstr>
      <vt:lpstr>PowerPoint Presentation</vt:lpstr>
      <vt:lpstr>PowerPoint Presentation</vt:lpstr>
      <vt:lpstr>ب-  المقاومة النوعية :</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قسم الحاسبات / المرحلة الثانية  التربية الصحية  المحاضرة الثانية</dc:title>
  <dc:creator>DR.Ahmed Saker</dc:creator>
  <cp:lastModifiedBy>DR.Ahmed Saker</cp:lastModifiedBy>
  <cp:revision>3</cp:revision>
  <dcterms:created xsi:type="dcterms:W3CDTF">2020-05-11T19:36:00Z</dcterms:created>
  <dcterms:modified xsi:type="dcterms:W3CDTF">2020-05-11T20:03:59Z</dcterms:modified>
</cp:coreProperties>
</file>