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9" r:id="rId6"/>
    <p:sldId id="270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16/09/1441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16/09/1441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16/09/1441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16/09/1441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ea typeface="Calibri"/>
                <a:cs typeface="Simplified Arabic"/>
              </a:rPr>
              <a:t>وزارة التعليم العالي والبحث العلمي </a:t>
            </a:r>
            <a:r>
              <a:rPr lang="en-US" sz="3200" dirty="0">
                <a:ea typeface="Calibri"/>
                <a:cs typeface="Arial"/>
              </a:rPr>
              <a:t/>
            </a:r>
            <a:br>
              <a:rPr lang="en-US" sz="3200" dirty="0">
                <a:ea typeface="Calibri"/>
                <a:cs typeface="Arial"/>
              </a:rPr>
            </a:br>
            <a:r>
              <a:rPr lang="ar-SA" dirty="0">
                <a:ea typeface="Calibri"/>
                <a:cs typeface="Simplified Arabic"/>
              </a:rPr>
              <a:t>الجامعة المستنصرية / كلية التربية الأساسية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34200" dirty="0">
                <a:latin typeface="Simplified Arabic"/>
                <a:ea typeface="Calibri"/>
                <a:cs typeface="AF_Diwani"/>
              </a:rPr>
              <a:t>أسباب القلق </a:t>
            </a:r>
            <a:r>
              <a:rPr lang="ar-IQ" sz="34200" dirty="0" err="1" smtClean="0">
                <a:latin typeface="Simplified Arabic"/>
                <a:ea typeface="Calibri"/>
                <a:cs typeface="AF_Diwani"/>
              </a:rPr>
              <a:t>الامتحاني</a:t>
            </a:r>
            <a:endParaRPr lang="ar-IQ" sz="34200" dirty="0" smtClean="0">
              <a:latin typeface="Simplified Arabic"/>
              <a:ea typeface="Calibri"/>
              <a:cs typeface="AF_Diwani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9600" smtClean="0">
                <a:ea typeface="Calibri"/>
              </a:rPr>
              <a:t>بإشراف  </a:t>
            </a:r>
            <a:r>
              <a:rPr lang="ar-IQ" sz="5800" smtClean="0">
                <a:ea typeface="Calibri"/>
              </a:rPr>
              <a:t> </a:t>
            </a:r>
            <a:endParaRPr lang="ar-IQ" sz="5800" dirty="0" smtClean="0">
              <a:ea typeface="Calibri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5800" dirty="0" smtClean="0">
                <a:ea typeface="Calibri"/>
              </a:rPr>
              <a:t> </a:t>
            </a:r>
            <a:endParaRPr lang="ar-IQ" sz="5800" dirty="0">
              <a:ea typeface="Calibri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10000" dirty="0" err="1" smtClean="0">
                <a:ea typeface="Calibri"/>
                <a:cs typeface="AF_Hijaz" pitchFamily="2" charset="-78"/>
              </a:rPr>
              <a:t>أ.د</a:t>
            </a:r>
            <a:r>
              <a:rPr lang="ar-IQ" sz="10000" dirty="0" smtClean="0">
                <a:ea typeface="Calibri"/>
                <a:cs typeface="AF_Hijaz" pitchFamily="2" charset="-78"/>
              </a:rPr>
              <a:t> قصي عبد العباس الابيض</a:t>
            </a:r>
            <a:endParaRPr lang="en-US" sz="10000" dirty="0">
              <a:ea typeface="Calibri"/>
              <a:cs typeface="AF_Hijaz" pitchFamily="2" charset="-78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0891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/>
              <a:t>أسباب القلق </a:t>
            </a:r>
            <a:r>
              <a:rPr lang="ar-IQ" b="1" dirty="0" err="1"/>
              <a:t>الامتحاني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Low">
              <a:lnSpc>
                <a:spcPct val="120000"/>
              </a:lnSpc>
              <a:spcAft>
                <a:spcPts val="1000"/>
              </a:spcAft>
              <a:buNone/>
            </a:pPr>
            <a:r>
              <a:rPr lang="ar-IQ" sz="2800" dirty="0">
                <a:ea typeface="Calibri"/>
                <a:cs typeface="Simplified Arabic"/>
              </a:rPr>
              <a:t> </a:t>
            </a:r>
            <a:r>
              <a:rPr lang="ar-IQ" sz="2800" dirty="0">
                <a:ea typeface="Calibri"/>
                <a:cs typeface="Simplified Arabic"/>
              </a:rPr>
              <a:t> يلاحظ قلق وخوف الكثير من الطلاب إن لم يكن جلهم من الاختبارات وقد يصاحب ذلك توتر وقلق او حالات مرضية ... الخ فلماذا يشعر الطلاب بالخوف من الاختبار ؟ </a:t>
            </a:r>
            <a:endParaRPr lang="ar-IQ" sz="2800" dirty="0" smtClean="0">
              <a:ea typeface="Calibri"/>
              <a:cs typeface="Simplified Arabic"/>
            </a:endParaRPr>
          </a:p>
          <a:p>
            <a:pPr marL="0" indent="0" algn="justLow">
              <a:lnSpc>
                <a:spcPct val="120000"/>
              </a:lnSpc>
              <a:spcAft>
                <a:spcPts val="1000"/>
              </a:spcAft>
              <a:buNone/>
            </a:pPr>
            <a:endParaRPr lang="ar-IQ" sz="44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655845"/>
              </p:ext>
            </p:extLst>
          </p:nvPr>
        </p:nvGraphicFramePr>
        <p:xfrm>
          <a:off x="1475656" y="3717032"/>
          <a:ext cx="6096000" cy="237363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8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السبب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8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النسبة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8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الخوف من الرسوب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8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36.29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8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اخشى رد فعل الاسرة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8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3.45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8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أخاف من ضعف الترتيب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8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46.9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8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اخشى تفوق غيري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8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13.27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854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ea typeface="Calibri"/>
                <a:cs typeface="Simplified Arabic"/>
              </a:rPr>
              <a:t>أسباب القلق </a:t>
            </a:r>
            <a:r>
              <a:rPr lang="ar-IQ" b="1" dirty="0" err="1">
                <a:ea typeface="Calibri"/>
                <a:cs typeface="Simplified Arabic"/>
              </a:rPr>
              <a:t>الامتحاني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2400" dirty="0">
                <a:ea typeface="Calibri"/>
              </a:rPr>
              <a:t> </a:t>
            </a:r>
            <a:r>
              <a:rPr lang="ar-IQ" dirty="0">
                <a:ea typeface="Calibri"/>
              </a:rPr>
              <a:t>من الجدول السابق يتضح : 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ea typeface="Calibri"/>
              </a:rPr>
              <a:t>أن السبب الرئيس في شعور الطلبة بالقلق هو الخوف من ضعف التقدير حيث كانت النسبة (46.9) وهي اعلى نسبة ونسبة كبيرة . 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ea typeface="Calibri"/>
              </a:rPr>
              <a:t>وكان الخوف من الرسوب وعدم النجاح في المرتبة الثانية حيث كانت النسبة (36.29) وهي النسبة تقارب الثلث من حجم العينة . 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ea typeface="Calibri"/>
              </a:rPr>
              <a:t>وكان الخوف من تفوق الغير من الطلاب على الطالب في الاختبار هو السبب الثالث حيث كانت النسبة (13.27) وهي نسبة متدنية بعض الشيء </a:t>
            </a:r>
            <a:endParaRPr lang="ar-IQ" dirty="0"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834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>
                <a:ea typeface="Calibri"/>
                <a:cs typeface="Simplified Arabic"/>
              </a:rPr>
              <a:t>أسباب القلق </a:t>
            </a:r>
            <a:r>
              <a:rPr lang="ar-IQ" b="1" dirty="0" err="1">
                <a:ea typeface="Calibri"/>
                <a:cs typeface="Simplified Arabic"/>
              </a:rPr>
              <a:t>الامتحاني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2800" dirty="0">
                <a:ea typeface="Calibri"/>
                <a:cs typeface="Simplified Arabic"/>
              </a:rPr>
              <a:t>وكان الخوف من رد فعل الاسرة اقل اسباب للخوف من الاختبار حيث كانت النسبة (3.45) وهي نسبة متدنية جدا ، وقد يرجع هذا الى اعتقاد الاسر باستقلال الطالب خاصة في المراحل المتقدمة من التعليم ، كما ان خشية الطالب من تفوق غيره عليه تحتل نسبة ضئيلة وهي تدل على ضعف روح المنافسة بين الطلاب ، وهذا مؤشر غير جيد ، ذلك ان روح التنافس الشريف بين الطلاب تزيد من اقبالهم على التعلم . 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2800" dirty="0">
                <a:ea typeface="Calibri"/>
                <a:cs typeface="Simplified Arabic"/>
              </a:rPr>
              <a:t>      وتلك الدراسة وان كانت قديمة الا انها تعطي عدد من الدلالات على قلق وتخوف الطلاب من الاختبارات ، الامر الذي يلزم المعلم بتهيئة الطلاب للاختبار </a:t>
            </a:r>
            <a:endParaRPr lang="ar-IQ" sz="2800" dirty="0">
              <a:ea typeface="Calibri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230334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>
                <a:ea typeface="Calibri"/>
                <a:cs typeface="Simplified Arabic"/>
              </a:rPr>
              <a:t>أسباب القلق </a:t>
            </a:r>
            <a:r>
              <a:rPr lang="ar-IQ" b="1" dirty="0" err="1">
                <a:ea typeface="Calibri"/>
                <a:cs typeface="Simplified Arabic"/>
              </a:rPr>
              <a:t>الامتحاني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2800" dirty="0">
                <a:ea typeface="Calibri"/>
                <a:cs typeface="Simplified Arabic"/>
              </a:rPr>
              <a:t>قبل دخوله من خلال المناقشة المستمرة وبداية الحصة (المحاضرة) بمراجعة سريعة لما سبق دراسته في الحصة (المحاضرة ) السابقة ، وتقديم نماذج من الاختبارات للطلاب للتعرف على كيفية الاسئلة وكيفية الاجابة عليها ، مع وضوح اسئلة الاختبار وتوزيع الدرجات بشكل لا يعرض الطالب للرسوب بجعل درجات كبيرة على عدد محدود من الاسئلة ، وعلى المعلم ان يدرك أن الاختبار لقياس تحصيل الطلبة وليس عملية الغاز او تحدي للطلاب فالطالب طالب والمعلم معلم . </a:t>
            </a:r>
            <a:endParaRPr lang="ar-IQ" sz="2800" dirty="0">
              <a:ea typeface="Calibri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162157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304923" cy="6372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62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332</Words>
  <Application>Microsoft Office PowerPoint</Application>
  <PresentationFormat>عرض على الشاشة (3:4)‏</PresentationFormat>
  <Paragraphs>27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وزارة التعليم العالي والبحث العلمي  الجامعة المستنصرية / كلية التربية الأساسية </vt:lpstr>
      <vt:lpstr>أسباب القلق الامتحاني</vt:lpstr>
      <vt:lpstr>أسباب القلق الامتحاني</vt:lpstr>
      <vt:lpstr>أسباب القلق الامتحاني</vt:lpstr>
      <vt:lpstr>أسباب القلق الامتحاني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وزارة التعليم العالي والبحث العلمي  الجامعة المستنصرية / كلية التربية الأساسية </dc:title>
  <dc:creator>ZOZO</dc:creator>
  <cp:lastModifiedBy>DR.Ahmed Saker 2o1O</cp:lastModifiedBy>
  <cp:revision>25</cp:revision>
  <dcterms:created xsi:type="dcterms:W3CDTF">2020-02-23T20:34:51Z</dcterms:created>
  <dcterms:modified xsi:type="dcterms:W3CDTF">2020-05-08T19:36:39Z</dcterms:modified>
</cp:coreProperties>
</file>