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92" r:id="rId3"/>
    <p:sldId id="283" r:id="rId4"/>
    <p:sldId id="262" r:id="rId5"/>
    <p:sldId id="261" r:id="rId6"/>
    <p:sldId id="263" r:id="rId7"/>
    <p:sldId id="264" r:id="rId8"/>
    <p:sldId id="267" r:id="rId9"/>
    <p:sldId id="265" r:id="rId10"/>
    <p:sldId id="282" r:id="rId11"/>
    <p:sldId id="284" r:id="rId12"/>
    <p:sldId id="285" r:id="rId13"/>
    <p:sldId id="281" r:id="rId14"/>
    <p:sldId id="286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8A7720-78F4-4454-86EE-8EEDC2CC1B7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220C14-E059-4C32-ABD7-F4616C6603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0"/>
            <a:ext cx="90678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5583336"/>
            <a:ext cx="5141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م.رواء ابراهيم عيسى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11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115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7936" y="1219200"/>
            <a:ext cx="133722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cap="all" dirty="0" smtClean="0">
                <a:effectLst>
                  <a:reflection blurRad="12700" stA="28000" endPos="45000" dist="1003" dir="5400000" sy="-100000" algn="bl"/>
                </a:effectLst>
              </a:rPr>
              <a:t>ϵ=0.01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4876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And the interval[1.5,1.6]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91493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b="1" dirty="0" smtClean="0"/>
              <a:t>اولا نجد قيم الفترة ونعوضها بالدالة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6604"/>
            <a:ext cx="5168349" cy="204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86835" y="2895600"/>
            <a:ext cx="99496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&lt;0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86835" y="3726739"/>
            <a:ext cx="99496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&gt;0</a:t>
            </a:r>
            <a:endParaRPr lang="en-US" sz="4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41529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990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= </a:t>
            </a:r>
            <a:r>
              <a:rPr lang="en-US" sz="3200" dirty="0" err="1" smtClean="0"/>
              <a:t>a+b</a:t>
            </a:r>
            <a:r>
              <a:rPr lang="en-US" sz="3200" dirty="0" smtClean="0"/>
              <a:t>/2= (1.5+1.6)/2=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1828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b="1" dirty="0" smtClean="0"/>
              <a:t>ونعوض قيمة النقطة بالدالة</a:t>
            </a:r>
            <a:endParaRPr lang="en-US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5" y="2272757"/>
            <a:ext cx="30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456" y="2272757"/>
            <a:ext cx="167065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IQ" sz="3600" dirty="0" smtClean="0"/>
              <a:t>)</a:t>
            </a:r>
            <a:r>
              <a:rPr lang="en-US" sz="3600" dirty="0" smtClean="0"/>
              <a:t>1.55)=</a:t>
            </a:r>
            <a:endParaRPr lang="en-US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50" y="2272756"/>
            <a:ext cx="152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01152" y="2241979"/>
            <a:ext cx="99496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&gt;0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05100" y="32004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b="1" dirty="0" smtClean="0"/>
              <a:t>اذا الفترة  الجديدة ستكون</a:t>
            </a:r>
            <a:r>
              <a:rPr lang="en-US" sz="2400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3200400"/>
            <a:ext cx="496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(1.5,1.55)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79174" y="3662065"/>
            <a:ext cx="38346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3886200"/>
            <a:ext cx="28011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50942" y="3886200"/>
            <a:ext cx="28011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8647" y="3585865"/>
            <a:ext cx="16001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33849" y="3585865"/>
            <a:ext cx="16001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181" y="3616088"/>
            <a:ext cx="16001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42132" y="3906592"/>
            <a:ext cx="4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56450" y="3276600"/>
            <a:ext cx="177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+++++++++++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4782" y="3216533"/>
            <a:ext cx="177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 _ _ _ _ _ _ _ _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9430" y="4495800"/>
            <a:ext cx="534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= </a:t>
            </a:r>
            <a:r>
              <a:rPr lang="en-US" sz="3200" dirty="0" err="1" smtClean="0"/>
              <a:t>a+b</a:t>
            </a:r>
            <a:r>
              <a:rPr lang="en-US" sz="3200" dirty="0" smtClean="0"/>
              <a:t>/2= (1.5+1.55)/2=</a:t>
            </a:r>
            <a:endParaRPr lang="en-US" sz="3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068910" y="5211651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IQ" sz="2800" b="1" dirty="0"/>
              <a:t>ونعوض قيمة النقطة بالدالة</a:t>
            </a:r>
            <a:endParaRPr lang="en-US" sz="2800" b="1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2" y="5464311"/>
            <a:ext cx="30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29582" y="5464311"/>
            <a:ext cx="192713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IQ" sz="3600" dirty="0" smtClean="0"/>
              <a:t>)</a:t>
            </a:r>
            <a:r>
              <a:rPr lang="en-US" sz="3600" dirty="0" smtClean="0"/>
              <a:t>1.525)=</a:t>
            </a:r>
            <a:endParaRPr lang="en-US" sz="36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58" y="5464311"/>
            <a:ext cx="152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293868" y="5479770"/>
            <a:ext cx="99496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&gt;0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6794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3200" dirty="0" smtClean="0"/>
              <a:t>الآن نطبق شرط التوقف في توليد النقاط وهو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813375"/>
            <a:ext cx="2819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/>
              </a:rPr>
              <a:t>ǀ</a:t>
            </a:r>
            <a:r>
              <a:rPr lang="ar-IQ" sz="3600" dirty="0" smtClean="0">
                <a:latin typeface="Calibri"/>
              </a:rPr>
              <a:t>  </a:t>
            </a:r>
            <a:r>
              <a:rPr lang="en-US" sz="3600" dirty="0" smtClean="0">
                <a:latin typeface="Calibri"/>
              </a:rPr>
              <a:t>x</a:t>
            </a:r>
            <a:r>
              <a:rPr lang="en-US" sz="3600" baseline="-25000" dirty="0" smtClean="0">
                <a:latin typeface="Calibri"/>
              </a:rPr>
              <a:t>n</a:t>
            </a:r>
            <a:r>
              <a:rPr lang="en-US" sz="3600" dirty="0" smtClean="0">
                <a:latin typeface="Calibri"/>
              </a:rPr>
              <a:t>-x</a:t>
            </a:r>
            <a:r>
              <a:rPr lang="en-US" sz="3600" baseline="-25000" dirty="0" smtClean="0">
                <a:latin typeface="Calibri"/>
              </a:rPr>
              <a:t>n-1 </a:t>
            </a:r>
            <a:r>
              <a:rPr lang="en-US" sz="3600" dirty="0" smtClean="0">
                <a:latin typeface="Calibri"/>
              </a:rPr>
              <a:t>ǀ&lt;</a:t>
            </a:r>
            <a:r>
              <a:rPr lang="en-US" sz="3600" b="1" cap="all" dirty="0" smtClean="0">
                <a:effectLst>
                  <a:reflection blurRad="12700" stA="28000" endPos="45000" dist="1003" dir="5400000" sy="-100000" algn="bl"/>
                </a:effectLst>
              </a:rPr>
              <a:t>ϵ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0180" y="1905000"/>
            <a:ext cx="404182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/>
              </a:rPr>
              <a:t>ǀ</a:t>
            </a:r>
            <a:r>
              <a:rPr lang="ar-IQ" sz="3600" dirty="0" smtClean="0">
                <a:latin typeface="Calibri"/>
              </a:rPr>
              <a:t>  </a:t>
            </a:r>
            <a:r>
              <a:rPr lang="en-US" sz="3600" dirty="0" smtClean="0">
                <a:latin typeface="Calibri"/>
              </a:rPr>
              <a:t>x</a:t>
            </a:r>
            <a:r>
              <a:rPr lang="en-US" sz="3600" baseline="-25000" dirty="0" smtClean="0">
                <a:latin typeface="Calibri"/>
              </a:rPr>
              <a:t>1</a:t>
            </a:r>
            <a:r>
              <a:rPr lang="en-US" sz="3600" dirty="0" smtClean="0">
                <a:latin typeface="Calibri"/>
              </a:rPr>
              <a:t>-x</a:t>
            </a:r>
            <a:r>
              <a:rPr lang="en-US" sz="3600" baseline="-25000" dirty="0" smtClean="0">
                <a:latin typeface="Calibri"/>
              </a:rPr>
              <a:t>0 </a:t>
            </a:r>
            <a:r>
              <a:rPr lang="en-US" sz="3600" dirty="0" smtClean="0">
                <a:latin typeface="Calibri"/>
              </a:rPr>
              <a:t>ǀ&lt;</a:t>
            </a:r>
            <a:r>
              <a:rPr lang="en-US" sz="3600" b="1" cap="all" dirty="0" smtClean="0">
                <a:effectLst>
                  <a:reflection blurRad="12700" stA="28000" endPos="45000" dist="1003" dir="5400000" sy="-100000" algn="bl"/>
                </a:effectLst>
              </a:rPr>
              <a:t>ϵ</a:t>
            </a:r>
          </a:p>
          <a:p>
            <a:r>
              <a:rPr lang="en-US" sz="3600" dirty="0" smtClean="0">
                <a:latin typeface="Calibri"/>
              </a:rPr>
              <a:t>ǀ1.525-1.55</a:t>
            </a:r>
            <a:r>
              <a:rPr lang="en-US" sz="3600" dirty="0">
                <a:latin typeface="Calibri"/>
              </a:rPr>
              <a:t> </a:t>
            </a:r>
            <a:r>
              <a:rPr lang="en-US" sz="3600" dirty="0" smtClean="0">
                <a:latin typeface="Calibri"/>
              </a:rPr>
              <a:t>ǀ&lt;</a:t>
            </a:r>
            <a:r>
              <a:rPr lang="en-US" sz="3600" b="1" cap="all" dirty="0" smtClean="0">
                <a:effectLst>
                  <a:reflection blurRad="12700" stA="28000" endPos="45000" dist="1003" dir="5400000" sy="-100000" algn="bl"/>
                </a:effectLst>
              </a:rPr>
              <a:t>0.01</a:t>
            </a:r>
            <a:endParaRPr lang="en-US" sz="3600" b="1" cap="all" dirty="0">
              <a:effectLst>
                <a:reflection blurRad="12700" stA="28000" endPos="45000" dist="1003" dir="5400000" sy="-100000" algn="bl"/>
              </a:effectLst>
            </a:endParaRPr>
          </a:p>
          <a:p>
            <a:r>
              <a:rPr lang="en-US" sz="3600" dirty="0" smtClean="0">
                <a:latin typeface="Calibri"/>
              </a:rPr>
              <a:t>ǀ-0.025ǀ=0.01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62766" y="3200400"/>
            <a:ext cx="1524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9752" y="4114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3200" dirty="0" smtClean="0"/>
              <a:t>نكرر الخطوات السابقة بعملية التوليد ونقارن الى ان يتحقق الشرط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255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81000"/>
            <a:ext cx="8042301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9800" y="1447800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ϵ=0.01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295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0063"/>
            <a:ext cx="7772400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29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765" y="228600"/>
            <a:ext cx="25106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Example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 smtClean="0"/>
              <a:t>في مثالنا السابق لمعرفة عدد المحاولات في توليد النقاط للوصول الى جذر المعادلة الغير خطية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42420"/>
            <a:ext cx="4876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And the interval[1.5,1.6]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562600" y="1742420"/>
            <a:ext cx="133722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cap="all" dirty="0" smtClean="0">
                <a:effectLst>
                  <a:reflection blurRad="12700" stA="28000" endPos="45000" dist="1003" dir="5400000" sy="-100000" algn="bl"/>
                </a:effectLst>
              </a:rPr>
              <a:t>ϵ=0.01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5" y="2514600"/>
            <a:ext cx="279243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2765" y="3657600"/>
            <a:ext cx="279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</a:t>
            </a:r>
            <a:r>
              <a:rPr lang="en-US" dirty="0" smtClean="0">
                <a:latin typeface="Britannic Bold"/>
              </a:rPr>
              <a:t>≥ (-1)-(-2)/0.30103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9010" y="4572000"/>
            <a:ext cx="279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</a:t>
            </a:r>
            <a:r>
              <a:rPr lang="en-US" dirty="0" smtClean="0">
                <a:latin typeface="Britannic Bold"/>
              </a:rPr>
              <a:t>≥ 1/0.30103=3.32192809=4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37" y="228600"/>
            <a:ext cx="1659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H.W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8125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Write two iteration to find the root of the equation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1188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39049" y="1765013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smtClean="0">
                <a:effectLst>
                  <a:reflection blurRad="12700" stA="28000" endPos="45000" dist="1003" dir="5400000" sy="-100000" algn="bl"/>
                </a:effectLst>
              </a:rPr>
              <a:t>ϵ=0.0001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299" y="2819400"/>
            <a:ext cx="4876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And the interval[2,3]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00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80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6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25113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3600" dirty="0" smtClean="0"/>
              <a:t>ملاحظة مهمة :-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97469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b="1" dirty="0" smtClean="0"/>
              <a:t>في الرياضيات  اذا اتت  هذه المفردات لها نفس المعنى</a:t>
            </a:r>
            <a:r>
              <a:rPr lang="en-US" sz="2800" b="1" dirty="0" smtClean="0"/>
              <a:t>     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447800"/>
            <a:ext cx="4876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Two decimal places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17690" y="2514600"/>
            <a:ext cx="180369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cap="all" dirty="0">
                <a:effectLst>
                  <a:reflection blurRad="12700" stA="28000" endPos="45000" dist="1003" dir="5400000" sy="-100000" algn="bl"/>
                </a:effectLst>
              </a:rPr>
              <a:t>ϵ=0.01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5336" y="3657600"/>
            <a:ext cx="167545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cap="all" dirty="0" smtClean="0">
                <a:effectLst>
                  <a:reflection blurRad="12700" stA="28000" endPos="45000" dist="1003" dir="5400000" sy="-100000" algn="bl"/>
                </a:effectLst>
              </a:rPr>
              <a:t>ϵ=10</a:t>
            </a:r>
            <a:r>
              <a:rPr lang="en-US" sz="4000" b="1" cap="all" baseline="30000" dirty="0" smtClean="0">
                <a:effectLst>
                  <a:reflection blurRad="12700" stA="28000" endPos="45000" dist="1003" dir="5400000" sy="-100000" algn="bl"/>
                </a:effectLst>
              </a:rPr>
              <a:t>-2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2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447800"/>
            <a:ext cx="5749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>
                <a:effectLst>
                  <a:reflection blurRad="12700" stA="28000" endPos="45000" dist="1003" dir="5400000" sy="-100000" algn="bl"/>
                </a:effectLst>
              </a:rPr>
              <a:t>Numerical  Analysis  to approximate Nonlinear equations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759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Numerical  Analysis  to approximate Nonlinear equations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2289"/>
            <a:ext cx="8086725" cy="388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2479" y="1219200"/>
            <a:ext cx="226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bisection method:-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5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2766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4502"/>
            <a:ext cx="5200650" cy="647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39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3392"/>
            <a:ext cx="8229600" cy="262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29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07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7620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44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59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325</TotalTime>
  <Words>182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boxnet</dc:creator>
  <cp:lastModifiedBy>boxnet</cp:lastModifiedBy>
  <cp:revision>36</cp:revision>
  <dcterms:created xsi:type="dcterms:W3CDTF">2020-05-04T23:57:40Z</dcterms:created>
  <dcterms:modified xsi:type="dcterms:W3CDTF">2020-05-08T03:44:14Z</dcterms:modified>
</cp:coreProperties>
</file>