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57" r:id="rId3"/>
    <p:sldId id="259" r:id="rId4"/>
    <p:sldId id="260" r:id="rId5"/>
    <p:sldId id="264"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60" d="100"/>
          <a:sy n="60" d="100"/>
        </p:scale>
        <p:origin x="-1656"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6065864-C791-4AA2-A79A-D2DD60B887BB}" type="datetimeFigureOut">
              <a:rPr lang="ar-IQ" smtClean="0"/>
              <a:t>17/09/1441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299452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6065864-C791-4AA2-A79A-D2DD60B887BB}" type="datetimeFigureOut">
              <a:rPr lang="ar-IQ" smtClean="0"/>
              <a:t>17/09/1441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4237031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6065864-C791-4AA2-A79A-D2DD60B887BB}" type="datetimeFigureOut">
              <a:rPr lang="ar-IQ" smtClean="0"/>
              <a:t>17/09/1441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2843689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6065864-C791-4AA2-A79A-D2DD60B887BB}" type="datetimeFigureOut">
              <a:rPr lang="ar-IQ" smtClean="0"/>
              <a:t>17/09/1441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593644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065864-C791-4AA2-A79A-D2DD60B887BB}" type="datetimeFigureOut">
              <a:rPr lang="ar-IQ" smtClean="0"/>
              <a:t>17/09/1441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381802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6065864-C791-4AA2-A79A-D2DD60B887BB}" type="datetimeFigureOut">
              <a:rPr lang="ar-IQ" smtClean="0"/>
              <a:t>17/09/1441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2092569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6065864-C791-4AA2-A79A-D2DD60B887BB}" type="datetimeFigureOut">
              <a:rPr lang="ar-IQ" smtClean="0"/>
              <a:t>17/09/1441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389574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6065864-C791-4AA2-A79A-D2DD60B887BB}" type="datetimeFigureOut">
              <a:rPr lang="ar-IQ" smtClean="0"/>
              <a:t>17/09/1441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2350598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65864-C791-4AA2-A79A-D2DD60B887BB}" type="datetimeFigureOut">
              <a:rPr lang="ar-IQ" smtClean="0"/>
              <a:t>17/09/1441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190437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65864-C791-4AA2-A79A-D2DD60B887BB}" type="datetimeFigureOut">
              <a:rPr lang="ar-IQ" smtClean="0"/>
              <a:t>17/09/1441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3968842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65864-C791-4AA2-A79A-D2DD60B887BB}" type="datetimeFigureOut">
              <a:rPr lang="ar-IQ" smtClean="0"/>
              <a:t>17/09/1441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17CF7F9-C613-446C-8B9B-0D899320FF33}" type="slidenum">
              <a:rPr lang="ar-IQ" smtClean="0"/>
              <a:t>‹#›</a:t>
            </a:fld>
            <a:endParaRPr lang="ar-IQ"/>
          </a:p>
        </p:txBody>
      </p:sp>
    </p:spTree>
    <p:extLst>
      <p:ext uri="{BB962C8B-B14F-4D97-AF65-F5344CB8AC3E}">
        <p14:creationId xmlns:p14="http://schemas.microsoft.com/office/powerpoint/2010/main" val="444803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6065864-C791-4AA2-A79A-D2DD60B887BB}" type="datetimeFigureOut">
              <a:rPr lang="ar-IQ" smtClean="0"/>
              <a:t>17/09/1441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17CF7F9-C613-446C-8B9B-0D899320FF33}" type="slidenum">
              <a:rPr lang="ar-IQ" smtClean="0"/>
              <a:t>‹#›</a:t>
            </a:fld>
            <a:endParaRPr lang="ar-IQ"/>
          </a:p>
        </p:txBody>
      </p:sp>
    </p:spTree>
    <p:extLst>
      <p:ext uri="{BB962C8B-B14F-4D97-AF65-F5344CB8AC3E}">
        <p14:creationId xmlns:p14="http://schemas.microsoft.com/office/powerpoint/2010/main" val="682095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ll\Desktop\New folder (5)\powerpoint-background- (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1" y="0"/>
            <a:ext cx="9515029"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ardrop 2"/>
          <p:cNvSpPr/>
          <p:nvPr/>
        </p:nvSpPr>
        <p:spPr>
          <a:xfrm>
            <a:off x="4567013" y="476672"/>
            <a:ext cx="4181451" cy="3789040"/>
          </a:xfrm>
          <a:prstGeom prst="teardrop">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dirty="0" smtClean="0">
                <a:solidFill>
                  <a:srgbClr val="FF0000"/>
                </a:solidFill>
              </a:rPr>
              <a:t>المستنصرية</a:t>
            </a:r>
          </a:p>
          <a:p>
            <a:pPr algn="ctr"/>
            <a:r>
              <a:rPr lang="ar-IQ" sz="2800" dirty="0" smtClean="0">
                <a:solidFill>
                  <a:srgbClr val="FF0000"/>
                </a:solidFill>
              </a:rPr>
              <a:t>كلية الهندسة</a:t>
            </a:r>
          </a:p>
          <a:p>
            <a:pPr algn="ctr"/>
            <a:r>
              <a:rPr lang="ar-IQ" sz="2800" dirty="0" smtClean="0">
                <a:solidFill>
                  <a:srgbClr val="FF0000"/>
                </a:solidFill>
              </a:rPr>
              <a:t>قسم الميكانيك</a:t>
            </a:r>
            <a:br>
              <a:rPr lang="ar-IQ" sz="2800" dirty="0" smtClean="0">
                <a:solidFill>
                  <a:srgbClr val="FF0000"/>
                </a:solidFill>
              </a:rPr>
            </a:br>
            <a:r>
              <a:rPr lang="ar-IQ" sz="2800" dirty="0" smtClean="0">
                <a:solidFill>
                  <a:srgbClr val="FFFF00"/>
                </a:solidFill>
              </a:rPr>
              <a:t/>
            </a:r>
            <a:br>
              <a:rPr lang="ar-IQ" sz="2800" dirty="0" smtClean="0">
                <a:solidFill>
                  <a:srgbClr val="FFFF00"/>
                </a:solidFill>
              </a:rPr>
            </a:br>
            <a:r>
              <a:rPr lang="ar-IQ" sz="2800" dirty="0" smtClean="0">
                <a:solidFill>
                  <a:srgbClr val="7030A0"/>
                </a:solidFill>
              </a:rPr>
              <a:t>مادة: اللغة العربية</a:t>
            </a:r>
          </a:p>
          <a:p>
            <a:pPr algn="ctr"/>
            <a:r>
              <a:rPr lang="ar-IQ" sz="2800" dirty="0" smtClean="0">
                <a:solidFill>
                  <a:srgbClr val="7030A0"/>
                </a:solidFill>
              </a:rPr>
              <a:t>م. سفانة طارق ابراهيم</a:t>
            </a:r>
          </a:p>
        </p:txBody>
      </p:sp>
    </p:spTree>
    <p:extLst>
      <p:ext uri="{BB962C8B-B14F-4D97-AF65-F5344CB8AC3E}">
        <p14:creationId xmlns:p14="http://schemas.microsoft.com/office/powerpoint/2010/main" val="1133611071"/>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2776"/>
          </a:xfrm>
          <a:solidFill>
            <a:schemeClr val="accent3">
              <a:lumMod val="20000"/>
              <a:lumOff val="80000"/>
            </a:schemeClr>
          </a:solidFill>
        </p:spPr>
        <p:txBody>
          <a:bodyPr>
            <a:noAutofit/>
          </a:bodyPr>
          <a:lstStyle/>
          <a:p>
            <a:pPr algn="r"/>
            <a:r>
              <a:rPr lang="ar-IQ" sz="2200" b="1" dirty="0" smtClean="0">
                <a:solidFill>
                  <a:srgbClr val="7030A0"/>
                </a:solidFill>
              </a:rPr>
              <a:t> المادة : (اللغة العربية)                                           كلية الهندسة/ قسم الميكانيك</a:t>
            </a:r>
            <a:r>
              <a:rPr lang="ar-IQ" sz="2200" dirty="0" smtClean="0">
                <a:solidFill>
                  <a:srgbClr val="7030A0"/>
                </a:solidFill>
              </a:rPr>
              <a:t/>
            </a:r>
            <a:br>
              <a:rPr lang="ar-IQ" sz="2200" dirty="0" smtClean="0">
                <a:solidFill>
                  <a:srgbClr val="7030A0"/>
                </a:solidFill>
              </a:rPr>
            </a:br>
            <a:r>
              <a:rPr lang="ar-IQ" sz="2200" dirty="0" smtClean="0">
                <a:solidFill>
                  <a:srgbClr val="7030A0"/>
                </a:solidFill>
              </a:rPr>
              <a:t> </a:t>
            </a:r>
            <a:r>
              <a:rPr lang="ar-IQ" sz="2200" b="1" dirty="0" smtClean="0">
                <a:solidFill>
                  <a:srgbClr val="7030A0"/>
                </a:solidFill>
              </a:rPr>
              <a:t>الفصل الثاني</a:t>
            </a:r>
            <a:br>
              <a:rPr lang="ar-IQ" sz="2200" b="1" dirty="0" smtClean="0">
                <a:solidFill>
                  <a:srgbClr val="7030A0"/>
                </a:solidFill>
              </a:rPr>
            </a:br>
            <a:r>
              <a:rPr lang="ar-IQ" sz="2200" b="1" dirty="0" smtClean="0">
                <a:solidFill>
                  <a:srgbClr val="7030A0"/>
                </a:solidFill>
              </a:rPr>
              <a:t>                 </a:t>
            </a:r>
            <a:r>
              <a:rPr lang="ar-IQ" sz="2200" b="1" u="sng" dirty="0" smtClean="0">
                <a:solidFill>
                  <a:srgbClr val="0070C0"/>
                </a:solidFill>
              </a:rPr>
              <a:t>المحاضرة الأولى: </a:t>
            </a:r>
            <a:r>
              <a:rPr lang="ar-IQ" sz="2200" b="1" dirty="0" smtClean="0">
                <a:solidFill>
                  <a:srgbClr val="FF0000"/>
                </a:solidFill>
              </a:rPr>
              <a:t>حفظ سورة من القرآن -</a:t>
            </a:r>
            <a:r>
              <a:rPr lang="ar-IQ" sz="2200" b="1" smtClean="0">
                <a:solidFill>
                  <a:srgbClr val="FF0000"/>
                </a:solidFill>
              </a:rPr>
              <a:t>سورة الكهف </a:t>
            </a:r>
            <a:r>
              <a:rPr lang="ar-IQ" sz="2200" b="1" dirty="0" smtClean="0">
                <a:solidFill>
                  <a:srgbClr val="FF0000"/>
                </a:solidFill>
              </a:rPr>
              <a:t>أُنموذجا- </a:t>
            </a:r>
            <a:r>
              <a:rPr lang="ar-IQ" sz="2200" dirty="0" smtClean="0">
                <a:solidFill>
                  <a:srgbClr val="FF0000"/>
                </a:solidFill>
              </a:rPr>
              <a:t>[1- 12]</a:t>
            </a:r>
            <a:r>
              <a:rPr lang="en-US" sz="2200" dirty="0" smtClean="0">
                <a:solidFill>
                  <a:srgbClr val="FF0000"/>
                </a:solidFill>
              </a:rPr>
              <a:t/>
            </a:r>
            <a:br>
              <a:rPr lang="en-US" sz="2200" dirty="0" smtClean="0">
                <a:solidFill>
                  <a:srgbClr val="FF0000"/>
                </a:solidFill>
              </a:rPr>
            </a:br>
            <a:endParaRPr lang="ar-IQ" sz="2200" dirty="0"/>
          </a:p>
        </p:txBody>
      </p:sp>
      <p:pic>
        <p:nvPicPr>
          <p:cNvPr id="2050" name="Picture 2" descr="C:\Users\dell\Desktop\New folder (5)\powerpoint-background- (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412776"/>
            <a:ext cx="9144000" cy="5445224"/>
          </a:xfrm>
          <a:prstGeom prst="rect">
            <a:avLst/>
          </a:prstGeom>
          <a:solidFill>
            <a:schemeClr val="accent3">
              <a:lumMod val="20000"/>
              <a:lumOff val="80000"/>
            </a:schemeClr>
          </a:solidFill>
        </p:spPr>
      </p:pic>
      <p:sp>
        <p:nvSpPr>
          <p:cNvPr id="4" name="Rectangle 3"/>
          <p:cNvSpPr/>
          <p:nvPr/>
        </p:nvSpPr>
        <p:spPr>
          <a:xfrm>
            <a:off x="1043608" y="2204864"/>
            <a:ext cx="7704856" cy="4154984"/>
          </a:xfrm>
          <a:prstGeom prst="rect">
            <a:avLst/>
          </a:prstGeom>
          <a:solidFill>
            <a:schemeClr val="accent3">
              <a:lumMod val="40000"/>
              <a:lumOff val="60000"/>
            </a:schemeClr>
          </a:solidFill>
        </p:spPr>
        <p:txBody>
          <a:bodyPr wrap="square">
            <a:spAutoFit/>
          </a:bodyPr>
          <a:lstStyle/>
          <a:p>
            <a:pPr algn="ctr"/>
            <a:r>
              <a:rPr lang="ar-IQ" sz="2400" dirty="0" smtClean="0">
                <a:cs typeface="AGA Mashq Regular" pitchFamily="2" charset="-78"/>
              </a:rPr>
              <a:t>بسم الله الرحمن الرحيم</a:t>
            </a:r>
            <a:endParaRPr lang="ar-IQ" sz="2400" dirty="0" smtClean="0"/>
          </a:p>
          <a:p>
            <a:pPr algn="just"/>
            <a:r>
              <a:rPr lang="ar-IQ" sz="2400" dirty="0" smtClean="0"/>
              <a:t>{ الْحَمْدُ لِلَّهِ الَّذِي أَنْزَلَ عَلَى عَبْدِهِ الْكِتَابَ وَلَمْ يَجْعَلْ لَهُ عِوَجًا (1) قَيِّمًا لِيُنْذِرَ بَأْسًا شَدِيدًا مِنْ لَدُنْهُ وَيُبَشِّرَ الْمُؤْمِنِينَ الَّذِينَ يَعْمَلُونَ الصَّالِحَاتِ أَنَّ لَهُمْ أَجْرًا حَسَنًا (2) مَاكِثِينَ فِيهِ أَبَدًا (3) وَيُنْذِرَ الَّذِينَ قَالُوا اتَّخَذَ اللَّهُ وَلَدًا (4) مَا لَهُمْ بِهِ مِنْ عِلْمٍ وَلَا لِآَبَائِهِمْ كَبُرَتْ كَلِمَةً تَخْرُجُ مِنْ أَفْوَاهِهِمْ إِنْ يَقُولُونَ إِلَّا كَذِبًا (5) فَلَعَلَّكَ بَاخِعٌ نَفْسَكَ عَلَى آَثَارِهِمْ إِنْ لَمْ يُؤْمِنُوا بِهَذَا الْحَدِيثِ أَسَفًا (6) إِنَّا جَعَلْنَا مَا عَلَى الْأَرْضِ زِينَةً لَهَا لِنَبْلُوَهُمْ أَيُّهُمْ أَحْسَنُ عَمَلًا (7) وَإِنَّا لَجَاعِلُونَ مَا عَلَيْهَا صَعِيدًا جُرُزًا (8) أَمْ حَسِبْتَ أَنَّ أَصْحَابَ الْكَهْفِ وَالرَّقِيمِ كَانُوا مِنْ آَيَاتِنَا عَجَبًا (9) إِذْ أَوَى الْفِتْيَةُ إِلَى الْكَهْفِ فَقَالُوا رَبَّنَا آَتِنَا مِنْ لَدُنْكَ رَحْمَةً وَهَيِّئْ لَنَا مِنْ أَمْرِنَا رَشَدًا (10) فَضَرَبْنَا عَلَى آَذَانِهِمْ فِي الْكَهْفِ سِنِينَ عَدَدًا (11) ثُمَّ بَعَثْنَاهُمْ لِنَعْلَمَ أَيُّ الْحِزْبَيْنِ أَحْصَى لِمَا لَبِثُوا أَمَدًا (12)} [1- 12]</a:t>
            </a:r>
            <a:endParaRPr lang="ar-IQ" sz="2400" dirty="0"/>
          </a:p>
        </p:txBody>
      </p:sp>
    </p:spTree>
    <p:extLst>
      <p:ext uri="{BB962C8B-B14F-4D97-AF65-F5344CB8AC3E}">
        <p14:creationId xmlns:p14="http://schemas.microsoft.com/office/powerpoint/2010/main" val="373864463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ll\Desktop\New folder (5)\powerpoint-background-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115616" y="908720"/>
            <a:ext cx="7560840" cy="129614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2300" dirty="0" smtClean="0">
              <a:solidFill>
                <a:schemeClr val="tx1"/>
              </a:solidFill>
            </a:endParaRPr>
          </a:p>
          <a:p>
            <a:pPr algn="ctr"/>
            <a:r>
              <a:rPr lang="ar-IQ" sz="2300" b="1" u="sng" dirty="0" smtClean="0">
                <a:solidFill>
                  <a:srgbClr val="FF0000"/>
                </a:solidFill>
              </a:rPr>
              <a:t>اسم السورة </a:t>
            </a:r>
          </a:p>
          <a:p>
            <a:pPr algn="just"/>
            <a:r>
              <a:rPr lang="ar-IQ" sz="2300" b="1" u="sng" dirty="0" smtClean="0">
                <a:solidFill>
                  <a:srgbClr val="FF0000"/>
                </a:solidFill>
              </a:rPr>
              <a:t>سبب التسمية: </a:t>
            </a:r>
            <a:r>
              <a:rPr lang="ar-IQ" sz="2300" dirty="0" smtClean="0">
                <a:solidFill>
                  <a:schemeClr val="tx1"/>
                </a:solidFill>
              </a:rPr>
              <a:t>سمية بسورة الكهف؛ نسبةً إلى الكهف الذي أوى إليه الفتيةُ، فكان فيه نجاتُهم وعصمتُهم.</a:t>
            </a:r>
          </a:p>
          <a:p>
            <a:pPr algn="ctr"/>
            <a:endParaRPr lang="ar-IQ" sz="2300" dirty="0">
              <a:solidFill>
                <a:schemeClr val="tx1"/>
              </a:solidFill>
            </a:endParaRPr>
          </a:p>
        </p:txBody>
      </p:sp>
      <p:sp>
        <p:nvSpPr>
          <p:cNvPr id="4" name="Rectangle 3"/>
          <p:cNvSpPr/>
          <p:nvPr/>
        </p:nvSpPr>
        <p:spPr>
          <a:xfrm>
            <a:off x="1115616" y="2420888"/>
            <a:ext cx="7560840" cy="151216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IQ" sz="2300" b="1" u="sng" dirty="0" smtClean="0">
                <a:solidFill>
                  <a:srgbClr val="FF0000"/>
                </a:solidFill>
              </a:rPr>
              <a:t>وسميت أيضاً بسورة (أصحاب الكهف): </a:t>
            </a:r>
            <a:r>
              <a:rPr lang="ar-IQ" sz="2300" dirty="0" smtClean="0">
                <a:solidFill>
                  <a:schemeClr val="tx1"/>
                </a:solidFill>
              </a:rPr>
              <a:t>تنويهٌ على شرفهم وتخليدٌ لذكرهم، وتكريمٌ لهم، وتقديرٌ لثباتهم وتضحيتهم، فضلاً عما تحويه قصتُهم من نموذجٍ عمليٍّ فريدٍ ومثالٍ تطبيقيٍّ رشيدٍ، لمن سلك طريقَ النجاة من الفتن.</a:t>
            </a:r>
            <a:endParaRPr lang="ar-IQ" sz="2300" dirty="0">
              <a:solidFill>
                <a:schemeClr val="tx1"/>
              </a:solidFill>
            </a:endParaRPr>
          </a:p>
        </p:txBody>
      </p:sp>
      <p:sp>
        <p:nvSpPr>
          <p:cNvPr id="5" name="Rectangle 4"/>
          <p:cNvSpPr/>
          <p:nvPr/>
        </p:nvSpPr>
        <p:spPr>
          <a:xfrm>
            <a:off x="1115616" y="4221088"/>
            <a:ext cx="7560840" cy="194421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IQ" sz="2300" b="1" u="sng" dirty="0" smtClean="0">
                <a:solidFill>
                  <a:srgbClr val="FF0000"/>
                </a:solidFill>
              </a:rPr>
              <a:t>محورالسورة: </a:t>
            </a:r>
            <a:r>
              <a:rPr lang="ar-IQ" sz="2300" dirty="0" smtClean="0">
                <a:solidFill>
                  <a:schemeClr val="tx1"/>
                </a:solidFill>
              </a:rPr>
              <a:t>وقد دارت هذه السورة الكريمة حول العواصم من الفتن، فهي عصمةٌ ونجاةٌ من الفتن عموماً، ومن أعظم الفتن التي تتربصُ بالإنسانية، وقد حذَّر منها نبيُّنا صلى الله عليه وآله وسلم أشدَّ التحذير، فتنةُ المسيح الدجال، فكان من خواصِّ هذه السورة الكريمة، أنها عصمةٌ من فتنته ونجاةٌ من شرِّه.</a:t>
            </a:r>
          </a:p>
        </p:txBody>
      </p:sp>
    </p:spTree>
    <p:extLst>
      <p:ext uri="{BB962C8B-B14F-4D97-AF65-F5344CB8AC3E}">
        <p14:creationId xmlns:p14="http://schemas.microsoft.com/office/powerpoint/2010/main" val="48318095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fltVal val="0"/>
                                          </p:val>
                                        </p:tav>
                                        <p:tav tm="100000">
                                          <p:val>
                                            <p:strVal val="#ppt_w"/>
                                          </p:val>
                                        </p:tav>
                                      </p:tavLst>
                                    </p:anim>
                                    <p:anim calcmode="lin" valueType="num">
                                      <p:cBhvr>
                                        <p:cTn id="24" dur="1000" fill="hold"/>
                                        <p:tgtEl>
                                          <p:spTgt spid="5"/>
                                        </p:tgtEl>
                                        <p:attrNameLst>
                                          <p:attrName>ppt_h</p:attrName>
                                        </p:attrNameLst>
                                      </p:cBhvr>
                                      <p:tavLst>
                                        <p:tav tm="0">
                                          <p:val>
                                            <p:fltVal val="0"/>
                                          </p:val>
                                        </p:tav>
                                        <p:tav tm="100000">
                                          <p:val>
                                            <p:strVal val="#ppt_h"/>
                                          </p:val>
                                        </p:tav>
                                      </p:tavLst>
                                    </p:anim>
                                    <p:anim calcmode="lin" valueType="num">
                                      <p:cBhvr>
                                        <p:cTn id="25" dur="1000" fill="hold"/>
                                        <p:tgtEl>
                                          <p:spTgt spid="5"/>
                                        </p:tgtEl>
                                        <p:attrNameLst>
                                          <p:attrName>style.rotation</p:attrName>
                                        </p:attrNameLst>
                                      </p:cBhvr>
                                      <p:tavLst>
                                        <p:tav tm="0">
                                          <p:val>
                                            <p:fltVal val="90"/>
                                          </p:val>
                                        </p:tav>
                                        <p:tav tm="100000">
                                          <p:val>
                                            <p:fltVal val="0"/>
                                          </p:val>
                                        </p:tav>
                                      </p:tavLst>
                                    </p:anim>
                                    <p:animEffect transition="in" filter="fade">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ell\Desktop\New folder (5)\powerpoint-background-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634" y="0"/>
            <a:ext cx="9402634"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965491" y="908720"/>
            <a:ext cx="7920880" cy="25922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endParaRPr lang="ar-IQ" dirty="0" smtClean="0">
              <a:solidFill>
                <a:schemeClr val="tx1"/>
              </a:solidFill>
            </a:endParaRPr>
          </a:p>
          <a:p>
            <a:pPr algn="ctr"/>
            <a:r>
              <a:rPr lang="ar-IQ" dirty="0" smtClean="0">
                <a:solidFill>
                  <a:schemeClr val="tx1"/>
                </a:solidFill>
              </a:rPr>
              <a:t> </a:t>
            </a:r>
            <a:r>
              <a:rPr lang="ar-IQ" sz="2300" b="1" u="sng" dirty="0" smtClean="0">
                <a:solidFill>
                  <a:srgbClr val="FF0000"/>
                </a:solidFill>
              </a:rPr>
              <a:t>فضائل السورة</a:t>
            </a:r>
          </a:p>
          <a:p>
            <a:pPr algn="just"/>
            <a:r>
              <a:rPr lang="ar-IQ" dirty="0" smtClean="0">
                <a:solidFill>
                  <a:schemeClr val="tx1"/>
                </a:solidFill>
              </a:rPr>
              <a:t>     </a:t>
            </a:r>
            <a:r>
              <a:rPr lang="ar-IQ" sz="2300" dirty="0" smtClean="0">
                <a:solidFill>
                  <a:schemeClr val="tx1"/>
                </a:solidFill>
              </a:rPr>
              <a:t>ورد في فضائلِها أحاديثُ وآثارُ كثيرةُ ، تدلُّ على فضلِها، وتنوِّه بِشرَفِها وترغِّبُ في قراءتِها، وحُسنِ تَدبُّرِها:</a:t>
            </a:r>
            <a:endParaRPr lang="ar-IQ" sz="2300" dirty="0">
              <a:solidFill>
                <a:schemeClr val="tx1"/>
              </a:solidFill>
            </a:endParaRPr>
          </a:p>
          <a:p>
            <a:pPr algn="just"/>
            <a:r>
              <a:rPr lang="ar-IQ" sz="2300" dirty="0" smtClean="0">
                <a:solidFill>
                  <a:schemeClr val="tx1"/>
                </a:solidFill>
              </a:rPr>
              <a:t>أنَّ النّبيَّ صلى الله عليه وآله وسلم قال </a:t>
            </a:r>
            <a:r>
              <a:rPr lang="ar-SA" sz="2300" dirty="0" smtClean="0">
                <a:solidFill>
                  <a:schemeClr val="tx1"/>
                </a:solidFill>
              </a:rPr>
              <a:t>:</a:t>
            </a:r>
            <a:r>
              <a:rPr lang="ar-IQ" sz="2300" dirty="0" smtClean="0">
                <a:solidFill>
                  <a:schemeClr val="tx1"/>
                </a:solidFill>
              </a:rPr>
              <a:t>« </a:t>
            </a:r>
            <a:r>
              <a:rPr lang="ar-SA" sz="2300" dirty="0" smtClean="0">
                <a:solidFill>
                  <a:schemeClr val="tx1"/>
                </a:solidFill>
              </a:rPr>
              <a:t>مَن </a:t>
            </a:r>
            <a:r>
              <a:rPr lang="ar-SA" sz="2300" dirty="0">
                <a:solidFill>
                  <a:schemeClr val="tx1"/>
                </a:solidFill>
              </a:rPr>
              <a:t>حَفِظَ عَشْرَ آياتٍ مِن أوَّلِ سُورَةِ الكَهْفِ عُصِمَ مِنَ </a:t>
            </a:r>
            <a:r>
              <a:rPr lang="ar-SA" sz="2300" dirty="0" smtClean="0">
                <a:solidFill>
                  <a:schemeClr val="tx1"/>
                </a:solidFill>
              </a:rPr>
              <a:t>الدَّجَّال</a:t>
            </a:r>
            <a:r>
              <a:rPr lang="ar-IQ" sz="2300" dirty="0" smtClean="0">
                <a:solidFill>
                  <a:schemeClr val="tx1"/>
                </a:solidFill>
              </a:rPr>
              <a:t>»</a:t>
            </a:r>
            <a:endParaRPr lang="en-US" sz="2300" dirty="0" smtClean="0">
              <a:solidFill>
                <a:schemeClr val="tx1"/>
              </a:solidFill>
            </a:endParaRPr>
          </a:p>
          <a:p>
            <a:pPr algn="just"/>
            <a:r>
              <a:rPr lang="ar-IQ" sz="2300" dirty="0" smtClean="0">
                <a:solidFill>
                  <a:schemeClr val="tx1"/>
                </a:solidFill>
              </a:rPr>
              <a:t>أنَّ النّبيَّ صلى الله عليه وآله وسلم قال: « مَنْ قَرَأَ سورةَ الكهفِ  في يومِ الجُمُعِةِ  أضاءَ له من النورِ ما بينَ الجُمُعَتَينِ».</a:t>
            </a:r>
          </a:p>
          <a:p>
            <a:pPr algn="just"/>
            <a:endParaRPr lang="ar-IQ" dirty="0" smtClean="0">
              <a:solidFill>
                <a:schemeClr val="tx1"/>
              </a:solidFill>
            </a:endParaRPr>
          </a:p>
        </p:txBody>
      </p:sp>
      <p:sp>
        <p:nvSpPr>
          <p:cNvPr id="3" name="Rectangle 2"/>
          <p:cNvSpPr/>
          <p:nvPr/>
        </p:nvSpPr>
        <p:spPr>
          <a:xfrm>
            <a:off x="971600" y="3717032"/>
            <a:ext cx="7914771" cy="295232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2300" dirty="0" smtClean="0">
              <a:solidFill>
                <a:schemeClr val="tx1"/>
              </a:solidFill>
            </a:endParaRPr>
          </a:p>
          <a:p>
            <a:pPr algn="ctr"/>
            <a:endParaRPr lang="ar-IQ" sz="2300" dirty="0">
              <a:solidFill>
                <a:schemeClr val="tx1"/>
              </a:solidFill>
            </a:endParaRPr>
          </a:p>
          <a:p>
            <a:pPr algn="ctr"/>
            <a:r>
              <a:rPr lang="ar-IQ" sz="2300" b="1" u="sng" dirty="0" smtClean="0">
                <a:solidFill>
                  <a:srgbClr val="FF0000"/>
                </a:solidFill>
              </a:rPr>
              <a:t>أسباب النزول</a:t>
            </a:r>
          </a:p>
          <a:p>
            <a:r>
              <a:rPr lang="ar-IQ" sz="2300" dirty="0" smtClean="0">
                <a:solidFill>
                  <a:schemeClr val="tx1"/>
                </a:solidFill>
              </a:rPr>
              <a:t>     كان نزولها في العهد المكي حيث لقيَ الرسولُ ومن آمن معه كثيراً من المحن والابتلاءات، على طريق الدعوة الذي حُف بالمكاره والعقبات.</a:t>
            </a:r>
          </a:p>
          <a:p>
            <a:r>
              <a:rPr lang="ar-IQ" sz="2300" dirty="0">
                <a:solidFill>
                  <a:schemeClr val="tx1"/>
                </a:solidFill>
              </a:rPr>
              <a:t> </a:t>
            </a:r>
            <a:r>
              <a:rPr lang="ar-IQ" sz="2300" dirty="0" smtClean="0">
                <a:solidFill>
                  <a:schemeClr val="tx1"/>
                </a:solidFill>
              </a:rPr>
              <a:t>    فقد جاءت السورة تسلية وتثبيتاً لقلب النّبيّ صلى الله عليه وآله وسلم حيث كادت نفسه أن تذهب حسرات من أحوال قومه الذين جاءهم الحق المبين، لكنهم في ضلالهم يعمهون، فجاءت السورةُ لتنبه الرسول إلى أن يترفق بنفسه، فأنه يؤدي ما عليه من واجب البلاغ وأمانة الرسالة، وليتذكر أن الهداية من الله يمنحها من يستحقها</a:t>
            </a:r>
            <a:endParaRPr lang="ar-IQ" sz="2300" dirty="0">
              <a:solidFill>
                <a:schemeClr val="tx1"/>
              </a:solidFill>
            </a:endParaRPr>
          </a:p>
          <a:p>
            <a:pPr algn="ctr"/>
            <a:endParaRPr lang="ar-IQ" sz="2300" dirty="0" smtClean="0">
              <a:solidFill>
                <a:schemeClr val="tx1"/>
              </a:solidFill>
            </a:endParaRPr>
          </a:p>
          <a:p>
            <a:pPr algn="ctr"/>
            <a:endParaRPr lang="ar-IQ" sz="2300" dirty="0">
              <a:solidFill>
                <a:schemeClr val="tx1"/>
              </a:solidFill>
            </a:endParaRPr>
          </a:p>
        </p:txBody>
      </p:sp>
    </p:spTree>
    <p:extLst>
      <p:ext uri="{BB962C8B-B14F-4D97-AF65-F5344CB8AC3E}">
        <p14:creationId xmlns:p14="http://schemas.microsoft.com/office/powerpoint/2010/main" val="67338180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ll\Desktop\New folder (5)\powerpoint-background-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Snip and Round Single Corner Rectangle 1"/>
          <p:cNvSpPr/>
          <p:nvPr/>
        </p:nvSpPr>
        <p:spPr>
          <a:xfrm>
            <a:off x="899592" y="836712"/>
            <a:ext cx="8136904" cy="5904656"/>
          </a:xfrm>
          <a:prstGeom prst="snip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2200" b="1" u="sng" dirty="0" smtClean="0">
              <a:solidFill>
                <a:srgbClr val="FF0000"/>
              </a:solidFill>
            </a:endParaRPr>
          </a:p>
          <a:p>
            <a:pPr algn="ctr"/>
            <a:r>
              <a:rPr lang="ar-IQ" sz="2200" b="1" u="sng" dirty="0" smtClean="0">
                <a:solidFill>
                  <a:srgbClr val="FF0000"/>
                </a:solidFill>
              </a:rPr>
              <a:t>نزلت </a:t>
            </a:r>
            <a:r>
              <a:rPr lang="ar-IQ" sz="2200" b="1" u="sng" dirty="0">
                <a:solidFill>
                  <a:srgbClr val="FF0000"/>
                </a:solidFill>
              </a:rPr>
              <a:t>سورة </a:t>
            </a:r>
            <a:r>
              <a:rPr lang="ar-IQ" sz="2200" b="1" u="sng" dirty="0" smtClean="0">
                <a:solidFill>
                  <a:srgbClr val="FF0000"/>
                </a:solidFill>
              </a:rPr>
              <a:t>الكهف</a:t>
            </a:r>
          </a:p>
          <a:p>
            <a:pPr algn="ctr"/>
            <a:endParaRPr lang="ar-IQ" sz="2200" dirty="0" smtClean="0">
              <a:solidFill>
                <a:schemeClr val="tx1"/>
              </a:solidFill>
            </a:endParaRPr>
          </a:p>
          <a:p>
            <a:pPr algn="just"/>
            <a:r>
              <a:rPr lang="ar-IQ" sz="2200" dirty="0" smtClean="0">
                <a:solidFill>
                  <a:schemeClr val="tx1"/>
                </a:solidFill>
              </a:rPr>
              <a:t>نصرةً من عند الله للنبي عليه السلام؛ عندما أراد أهل قريش أن يختبروه ويتحدّوا صدق نبوّته، فقد أشار عليهم أحد أحبار اليهود بأن يسألوا النبي عليه الصلاة والسلام </a:t>
            </a:r>
            <a:r>
              <a:rPr lang="ar-IQ" sz="2200" u="sng" dirty="0" smtClean="0">
                <a:solidFill>
                  <a:srgbClr val="FF0000"/>
                </a:solidFill>
              </a:rPr>
              <a:t>ثلاثةَ أسئلةٍ</a:t>
            </a:r>
            <a:r>
              <a:rPr lang="ar-IQ" sz="2200" dirty="0" smtClean="0">
                <a:solidFill>
                  <a:schemeClr val="tx1"/>
                </a:solidFill>
              </a:rPr>
              <a:t>، والأسئلة الثلاثة كانت عن الأمور الآتية: </a:t>
            </a:r>
            <a:r>
              <a:rPr lang="ar-IQ" sz="2200" b="1" dirty="0" smtClean="0">
                <a:solidFill>
                  <a:srgbClr val="FF0000"/>
                </a:solidFill>
              </a:rPr>
              <a:t>عن قصة فتيةٍ ذهبوا في الزمان الأوّل وما كان من أمرهم</a:t>
            </a:r>
            <a:r>
              <a:rPr lang="ar-IQ" sz="2200" dirty="0" smtClean="0">
                <a:solidFill>
                  <a:schemeClr val="tx1"/>
                </a:solidFill>
              </a:rPr>
              <a:t>. </a:t>
            </a:r>
            <a:r>
              <a:rPr lang="ar-IQ" sz="2200" b="1" dirty="0" smtClean="0">
                <a:solidFill>
                  <a:srgbClr val="FF0000"/>
                </a:solidFill>
              </a:rPr>
              <a:t>عن رجلٍ صالح طاف الأرض</a:t>
            </a:r>
            <a:r>
              <a:rPr lang="ar-IQ" sz="2200" dirty="0" smtClean="0">
                <a:solidFill>
                  <a:schemeClr val="tx1"/>
                </a:solidFill>
              </a:rPr>
              <a:t>، </a:t>
            </a:r>
            <a:r>
              <a:rPr lang="ar-IQ" sz="2200" b="1" dirty="0" smtClean="0">
                <a:solidFill>
                  <a:srgbClr val="FF0000"/>
                </a:solidFill>
              </a:rPr>
              <a:t>حتى بلغ مغاربها ومشارقها</a:t>
            </a:r>
            <a:r>
              <a:rPr lang="ar-IQ" sz="2200" dirty="0" smtClean="0">
                <a:solidFill>
                  <a:schemeClr val="tx1"/>
                </a:solidFill>
              </a:rPr>
              <a:t>. </a:t>
            </a:r>
            <a:r>
              <a:rPr lang="ar-IQ" sz="2200" b="1" dirty="0" smtClean="0">
                <a:solidFill>
                  <a:srgbClr val="FF0000"/>
                </a:solidFill>
              </a:rPr>
              <a:t>عن ماهيّة الروح</a:t>
            </a:r>
            <a:r>
              <a:rPr lang="ar-IQ" sz="2200" dirty="0" smtClean="0">
                <a:solidFill>
                  <a:schemeClr val="tx1"/>
                </a:solidFill>
              </a:rPr>
              <a:t>. فعندما طرحت قريش على النبي هذه الأسئلة، وعدهم النبي بأن يجيبَهم في الغد عن أسئلتهم تلك، ونسيَ عليه السلام أن يقول إن شاء الله ويقدّم المشيئة، ثمّ انصرف عنهم، ولم يأتِ الوحي بالخبر، بل انقطع عن النبي مدةَ خمسَ عشرةَ ليلةً؛ فحزن النبي عليه السلام، وبدأت قريش تنشر الشائعات عنه؛ أنّه وعد ولم يفِ بوعده، وبعد هذه المدة نزل الوحي جبريل عليه السلام بسورة الكهف التي تحمل كلّ الإجابات عن أسئلتهم التي طرحوها على النبي؛ فتناولت سورة الكهف قصّة الفتية الذين آمنوا بالله، وهربوا خوفًا من الاضطهاد والقتل من الحاكم الظالم، فلجؤوا إلى كهف، ولبثوا فيه أكثر 309 سنوات، وهم تحت عناية الله ولطفه، إلى أن بعثهم الله من جديد، فكانوا آيةً للناس.</a:t>
            </a:r>
          </a:p>
          <a:p>
            <a:pPr algn="just"/>
            <a:endParaRPr lang="ar-IQ" sz="2200" dirty="0">
              <a:solidFill>
                <a:schemeClr val="tx1"/>
              </a:solidFill>
            </a:endParaRPr>
          </a:p>
          <a:p>
            <a:pPr algn="just"/>
            <a:endParaRPr lang="ar-IQ" sz="2200" dirty="0" smtClean="0">
              <a:solidFill>
                <a:schemeClr val="tx1"/>
              </a:solidFill>
            </a:endParaRPr>
          </a:p>
          <a:p>
            <a:pPr algn="just"/>
            <a:endParaRPr lang="ar-IQ" sz="2200" dirty="0">
              <a:solidFill>
                <a:schemeClr val="tx1"/>
              </a:solidFill>
            </a:endParaRPr>
          </a:p>
        </p:txBody>
      </p:sp>
    </p:spTree>
    <p:extLst>
      <p:ext uri="{BB962C8B-B14F-4D97-AF65-F5344CB8AC3E}">
        <p14:creationId xmlns:p14="http://schemas.microsoft.com/office/powerpoint/2010/main" val="412954117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dell\Desktop\New folder (5)\powerpoint-background-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Flowchart: Card 2"/>
          <p:cNvSpPr/>
          <p:nvPr/>
        </p:nvSpPr>
        <p:spPr>
          <a:xfrm>
            <a:off x="1486570" y="908720"/>
            <a:ext cx="6840760" cy="2232248"/>
          </a:xfrm>
          <a:prstGeom prst="flowChartPunchedCar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300" b="1" u="sng" dirty="0">
                <a:solidFill>
                  <a:srgbClr val="FF0000"/>
                </a:solidFill>
              </a:rPr>
              <a:t>القصص الواردة في سورة </a:t>
            </a:r>
            <a:r>
              <a:rPr lang="ar-SA" sz="2300" b="1" u="sng" dirty="0" smtClean="0">
                <a:solidFill>
                  <a:srgbClr val="FF0000"/>
                </a:solidFill>
              </a:rPr>
              <a:t>الكهف</a:t>
            </a:r>
            <a:endParaRPr lang="ar-IQ" sz="2300" b="1" u="sng" dirty="0" smtClean="0">
              <a:solidFill>
                <a:srgbClr val="FF0000"/>
              </a:solidFill>
            </a:endParaRPr>
          </a:p>
          <a:p>
            <a:pPr algn="ctr"/>
            <a:endParaRPr lang="en-US" sz="2300" dirty="0">
              <a:solidFill>
                <a:schemeClr val="tx1"/>
              </a:solidFill>
            </a:endParaRPr>
          </a:p>
          <a:p>
            <a:r>
              <a:rPr lang="ar-SA" sz="2300" dirty="0" smtClean="0">
                <a:solidFill>
                  <a:schemeClr val="tx1"/>
                </a:solidFill>
              </a:rPr>
              <a:t>قصة </a:t>
            </a:r>
            <a:r>
              <a:rPr lang="ar-SA" sz="2300" dirty="0">
                <a:solidFill>
                  <a:schemeClr val="tx1"/>
                </a:solidFill>
              </a:rPr>
              <a:t>أصحاب </a:t>
            </a:r>
            <a:r>
              <a:rPr lang="ar-SA" sz="2300" dirty="0" smtClean="0">
                <a:solidFill>
                  <a:schemeClr val="tx1"/>
                </a:solidFill>
              </a:rPr>
              <a:t>الكهف</a:t>
            </a:r>
            <a:r>
              <a:rPr lang="ar-IQ" sz="2300" dirty="0" smtClean="0">
                <a:solidFill>
                  <a:schemeClr val="tx1"/>
                </a:solidFill>
              </a:rPr>
              <a:t>                  </a:t>
            </a:r>
            <a:r>
              <a:rPr lang="ar-SA" sz="2300" dirty="0" smtClean="0">
                <a:solidFill>
                  <a:schemeClr val="tx1"/>
                </a:solidFill>
              </a:rPr>
              <a:t>قصة صاحب الجنتين</a:t>
            </a:r>
            <a:r>
              <a:rPr lang="en-US" sz="2300" dirty="0">
                <a:solidFill>
                  <a:schemeClr val="tx1"/>
                </a:solidFill>
              </a:rPr>
              <a:t/>
            </a:r>
            <a:br>
              <a:rPr lang="en-US" sz="2300" dirty="0">
                <a:solidFill>
                  <a:schemeClr val="tx1"/>
                </a:solidFill>
              </a:rPr>
            </a:br>
            <a:r>
              <a:rPr lang="ar-SA" sz="2300" dirty="0" smtClean="0">
                <a:solidFill>
                  <a:schemeClr val="tx1"/>
                </a:solidFill>
              </a:rPr>
              <a:t>قصة </a:t>
            </a:r>
            <a:r>
              <a:rPr lang="ar-SA" sz="2300" dirty="0">
                <a:solidFill>
                  <a:schemeClr val="tx1"/>
                </a:solidFill>
              </a:rPr>
              <a:t>آدم </a:t>
            </a:r>
            <a:r>
              <a:rPr lang="ar-SA" sz="2300" dirty="0" smtClean="0">
                <a:solidFill>
                  <a:schemeClr val="tx1"/>
                </a:solidFill>
              </a:rPr>
              <a:t>وإبليس</a:t>
            </a:r>
            <a:r>
              <a:rPr lang="ar-IQ" sz="2300" dirty="0" smtClean="0">
                <a:solidFill>
                  <a:schemeClr val="tx1"/>
                </a:solidFill>
              </a:rPr>
              <a:t>                       </a:t>
            </a:r>
            <a:r>
              <a:rPr lang="ar-SA" sz="2300" dirty="0" smtClean="0">
                <a:solidFill>
                  <a:schemeClr val="tx1"/>
                </a:solidFill>
              </a:rPr>
              <a:t>قصة موسى مع الخضر</a:t>
            </a:r>
            <a:r>
              <a:rPr lang="en-US" sz="2300" dirty="0">
                <a:solidFill>
                  <a:schemeClr val="tx1"/>
                </a:solidFill>
              </a:rPr>
              <a:t/>
            </a:r>
            <a:br>
              <a:rPr lang="en-US" sz="2300" dirty="0">
                <a:solidFill>
                  <a:schemeClr val="tx1"/>
                </a:solidFill>
              </a:rPr>
            </a:br>
            <a:r>
              <a:rPr lang="ar-IQ" sz="2300" dirty="0" smtClean="0">
                <a:solidFill>
                  <a:schemeClr val="tx1"/>
                </a:solidFill>
              </a:rPr>
              <a:t>                 </a:t>
            </a:r>
            <a:r>
              <a:rPr lang="ar-SA" sz="2300" dirty="0" smtClean="0">
                <a:solidFill>
                  <a:schemeClr val="tx1"/>
                </a:solidFill>
              </a:rPr>
              <a:t>قصة </a:t>
            </a:r>
            <a:r>
              <a:rPr lang="ar-SA" sz="2300" dirty="0">
                <a:solidFill>
                  <a:schemeClr val="tx1"/>
                </a:solidFill>
              </a:rPr>
              <a:t>ذي القرنين</a:t>
            </a:r>
            <a:r>
              <a:rPr lang="en-US" sz="2300" dirty="0">
                <a:solidFill>
                  <a:schemeClr val="tx1"/>
                </a:solidFill>
              </a:rPr>
              <a:t/>
            </a:r>
            <a:br>
              <a:rPr lang="en-US" sz="2300" dirty="0">
                <a:solidFill>
                  <a:schemeClr val="tx1"/>
                </a:solidFill>
              </a:rPr>
            </a:br>
            <a:endParaRPr lang="ar-IQ" sz="2300" dirty="0">
              <a:solidFill>
                <a:schemeClr val="tx1"/>
              </a:solidFill>
            </a:endParaRPr>
          </a:p>
        </p:txBody>
      </p:sp>
      <p:sp>
        <p:nvSpPr>
          <p:cNvPr id="5" name="Rectangular Callout 4"/>
          <p:cNvSpPr/>
          <p:nvPr/>
        </p:nvSpPr>
        <p:spPr>
          <a:xfrm>
            <a:off x="838498" y="3429000"/>
            <a:ext cx="8136904" cy="3096344"/>
          </a:xfrm>
          <a:prstGeom prst="wedgeRectCallou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300" b="1" u="sng" dirty="0" smtClean="0">
                <a:solidFill>
                  <a:srgbClr val="FF0000"/>
                </a:solidFill>
              </a:rPr>
              <a:t>                                             </a:t>
            </a:r>
          </a:p>
          <a:p>
            <a:r>
              <a:rPr lang="ar-IQ" sz="2300" b="1" u="sng" dirty="0" smtClean="0">
                <a:solidFill>
                  <a:srgbClr val="FF0000"/>
                </a:solidFill>
              </a:rPr>
              <a:t>   </a:t>
            </a:r>
          </a:p>
          <a:p>
            <a:pPr marL="342900" indent="-342900">
              <a:buFont typeface="Arial" pitchFamily="34" charset="0"/>
              <a:buChar char="•"/>
            </a:pPr>
            <a:endParaRPr lang="ar-IQ" sz="2300" dirty="0" smtClean="0">
              <a:solidFill>
                <a:schemeClr val="tx1"/>
              </a:solidFill>
            </a:endParaRPr>
          </a:p>
          <a:p>
            <a:pPr algn="ctr"/>
            <a:endParaRPr lang="ar-IQ" sz="2300" b="1" u="sng" dirty="0" smtClean="0">
              <a:solidFill>
                <a:srgbClr val="FF0000"/>
              </a:solidFill>
            </a:endParaRPr>
          </a:p>
          <a:p>
            <a:pPr algn="ctr"/>
            <a:r>
              <a:rPr lang="ar-IQ" sz="2300" b="1" u="sng" dirty="0" smtClean="0">
                <a:solidFill>
                  <a:srgbClr val="FF0000"/>
                </a:solidFill>
              </a:rPr>
              <a:t>شرح الآيات</a:t>
            </a:r>
          </a:p>
          <a:p>
            <a:pPr algn="ctr"/>
            <a:endParaRPr lang="ar-IQ" sz="2300" dirty="0" smtClean="0">
              <a:solidFill>
                <a:schemeClr val="tx1"/>
              </a:solidFill>
            </a:endParaRPr>
          </a:p>
          <a:p>
            <a:pPr marL="342900" indent="-342900">
              <a:buFont typeface="Arial" pitchFamily="34" charset="0"/>
              <a:buChar char="•"/>
            </a:pPr>
            <a:r>
              <a:rPr lang="ar-IQ" sz="2300" dirty="0" smtClean="0">
                <a:solidFill>
                  <a:schemeClr val="tx1"/>
                </a:solidFill>
              </a:rPr>
              <a:t>(1-4)- ابتدأت السورة بالحديث عن نعمة أنزال الكتاب، كما أشارت إلى خصاص الكتاب ومقاصده إلا وهو (</a:t>
            </a:r>
            <a:r>
              <a:rPr lang="ar-SA" sz="2400" dirty="0" smtClean="0">
                <a:solidFill>
                  <a:schemeClr val="tx1"/>
                </a:solidFill>
              </a:rPr>
              <a:t>العقيدة</a:t>
            </a:r>
            <a:r>
              <a:rPr lang="ar-IQ" sz="2400" dirty="0" smtClean="0">
                <a:solidFill>
                  <a:schemeClr val="tx1"/>
                </a:solidFill>
              </a:rPr>
              <a:t>).</a:t>
            </a:r>
          </a:p>
          <a:p>
            <a:pPr marL="342900" indent="-342900">
              <a:buFont typeface="Arial" pitchFamily="34" charset="0"/>
              <a:buChar char="•"/>
            </a:pPr>
            <a:r>
              <a:rPr lang="ar-IQ" sz="2400" dirty="0" smtClean="0">
                <a:solidFill>
                  <a:schemeClr val="tx1"/>
                </a:solidFill>
              </a:rPr>
              <a:t>(1) - </a:t>
            </a:r>
            <a:r>
              <a:rPr lang="ar-SA" sz="2400" dirty="0" smtClean="0">
                <a:solidFill>
                  <a:schemeClr val="tx1"/>
                </a:solidFill>
              </a:rPr>
              <a:t>الثناء </a:t>
            </a:r>
            <a:r>
              <a:rPr lang="ar-SA" sz="2400" dirty="0">
                <a:solidFill>
                  <a:schemeClr val="tx1"/>
                </a:solidFill>
              </a:rPr>
              <a:t>على الله بصفاته التي كلُّها أوصاف كمال، وبنعمه الظاهرة والباطنة، الدينية والدنيوية، الذي تفضَّل فأنزل على عبده ورسوله محمد صلى الله عليه </a:t>
            </a:r>
            <a:r>
              <a:rPr lang="ar-IQ" sz="2400" dirty="0" smtClean="0">
                <a:solidFill>
                  <a:schemeClr val="tx1"/>
                </a:solidFill>
              </a:rPr>
              <a:t>وآله </a:t>
            </a:r>
            <a:r>
              <a:rPr lang="ar-SA" sz="2400" dirty="0" smtClean="0">
                <a:solidFill>
                  <a:schemeClr val="tx1"/>
                </a:solidFill>
              </a:rPr>
              <a:t>وسلم </a:t>
            </a:r>
            <a:r>
              <a:rPr lang="ar-SA" sz="2400" dirty="0">
                <a:solidFill>
                  <a:schemeClr val="tx1"/>
                </a:solidFill>
              </a:rPr>
              <a:t>القرآن، ولم يجعل فيه شيئًا من الميل عن الحق.</a:t>
            </a:r>
            <a:endParaRPr lang="en-US" sz="2400" dirty="0">
              <a:solidFill>
                <a:schemeClr val="tx1"/>
              </a:solidFill>
            </a:endParaRPr>
          </a:p>
          <a:p>
            <a:pPr marL="342900" indent="-342900">
              <a:buFont typeface="Arial" pitchFamily="34" charset="0"/>
              <a:buChar char="•"/>
            </a:pPr>
            <a:endParaRPr lang="ar-IQ" sz="2400" dirty="0" smtClean="0">
              <a:solidFill>
                <a:schemeClr val="tx1"/>
              </a:solidFill>
            </a:endParaRPr>
          </a:p>
          <a:p>
            <a:pPr marL="342900" indent="-342900">
              <a:buFont typeface="Arial" pitchFamily="34" charset="0"/>
              <a:buChar char="•"/>
            </a:pPr>
            <a:endParaRPr lang="ar-IQ" sz="2400" dirty="0" smtClean="0">
              <a:solidFill>
                <a:schemeClr val="tx1"/>
              </a:solidFill>
            </a:endParaRPr>
          </a:p>
          <a:p>
            <a:endParaRPr lang="ar-IQ" sz="2300" dirty="0">
              <a:solidFill>
                <a:schemeClr val="tx1"/>
              </a:solidFill>
            </a:endParaRPr>
          </a:p>
          <a:p>
            <a:pPr algn="ctr"/>
            <a:endParaRPr lang="ar-IQ" sz="2300" b="1" u="sng" dirty="0">
              <a:solidFill>
                <a:srgbClr val="FF0000"/>
              </a:solidFill>
            </a:endParaRPr>
          </a:p>
        </p:txBody>
      </p:sp>
    </p:spTree>
    <p:extLst>
      <p:ext uri="{BB962C8B-B14F-4D97-AF65-F5344CB8AC3E}">
        <p14:creationId xmlns:p14="http://schemas.microsoft.com/office/powerpoint/2010/main" val="395217472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dell\Desktop\New folder (5)\powerpoint-background-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74632"/>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ular Callout 1"/>
          <p:cNvSpPr/>
          <p:nvPr/>
        </p:nvSpPr>
        <p:spPr>
          <a:xfrm>
            <a:off x="899592" y="908720"/>
            <a:ext cx="8136904" cy="3068960"/>
          </a:xfrm>
          <a:prstGeom prst="wedgeRoundRectCallou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buFont typeface="Arial" pitchFamily="34" charset="0"/>
              <a:buChar char="•"/>
            </a:pPr>
            <a:endParaRPr lang="ar-IQ" sz="2200" dirty="0" smtClean="0">
              <a:solidFill>
                <a:schemeClr val="tx1"/>
              </a:solidFill>
            </a:endParaRPr>
          </a:p>
          <a:p>
            <a:pPr marL="342900" indent="-342900">
              <a:buFont typeface="Arial" pitchFamily="34" charset="0"/>
              <a:buChar char="•"/>
            </a:pPr>
            <a:r>
              <a:rPr lang="ar-IQ" sz="2200" dirty="0" smtClean="0">
                <a:solidFill>
                  <a:schemeClr val="tx1"/>
                </a:solidFill>
              </a:rPr>
              <a:t>آية(2-3) – </a:t>
            </a:r>
            <a:r>
              <a:rPr lang="ar-SA" sz="2200" dirty="0">
                <a:solidFill>
                  <a:schemeClr val="tx1"/>
                </a:solidFill>
              </a:rPr>
              <a:t>جعله الله كتابًا مستقيمًا، لا اختلاف فيه ولا تناقض؛ </a:t>
            </a:r>
            <a:r>
              <a:rPr lang="ar-IQ" sz="2200" dirty="0" smtClean="0">
                <a:solidFill>
                  <a:schemeClr val="tx1"/>
                </a:solidFill>
              </a:rPr>
              <a:t>فيه النذارةُ للكافرين بالعذاب الشديد، والبشارة للمؤمنين الصالحين بالأجر الحسن.</a:t>
            </a:r>
            <a:r>
              <a:rPr lang="ar-SA" sz="2200" dirty="0">
                <a:solidFill>
                  <a:schemeClr val="tx1"/>
                </a:solidFill>
              </a:rPr>
              <a:t> </a:t>
            </a:r>
            <a:r>
              <a:rPr lang="ar-IQ" sz="2200" dirty="0" smtClean="0">
                <a:solidFill>
                  <a:schemeClr val="tx1"/>
                </a:solidFill>
              </a:rPr>
              <a:t>و</a:t>
            </a:r>
            <a:r>
              <a:rPr lang="ar-SA" sz="2200" dirty="0" smtClean="0">
                <a:solidFill>
                  <a:schemeClr val="tx1"/>
                </a:solidFill>
              </a:rPr>
              <a:t>يقيمون </a:t>
            </a:r>
            <a:r>
              <a:rPr lang="ar-SA" sz="2200" dirty="0">
                <a:solidFill>
                  <a:schemeClr val="tx1"/>
                </a:solidFill>
              </a:rPr>
              <a:t>في هذا النعيم لا يفارقونه أبدًا</a:t>
            </a:r>
            <a:r>
              <a:rPr lang="ar-SA" sz="2200" dirty="0" smtClean="0">
                <a:solidFill>
                  <a:schemeClr val="tx1"/>
                </a:solidFill>
              </a:rPr>
              <a:t>.</a:t>
            </a:r>
            <a:endParaRPr lang="ar-IQ" sz="2200" dirty="0" smtClean="0">
              <a:solidFill>
                <a:schemeClr val="tx1"/>
              </a:solidFill>
            </a:endParaRPr>
          </a:p>
          <a:p>
            <a:pPr marL="342900" indent="-342900">
              <a:buFont typeface="Arial" pitchFamily="34" charset="0"/>
              <a:buChar char="•"/>
            </a:pPr>
            <a:r>
              <a:rPr lang="ar-IQ" sz="2200" dirty="0" smtClean="0">
                <a:solidFill>
                  <a:schemeClr val="tx1"/>
                </a:solidFill>
              </a:rPr>
              <a:t>(4)- </a:t>
            </a:r>
            <a:r>
              <a:rPr lang="ar-SA" sz="2200" dirty="0">
                <a:solidFill>
                  <a:schemeClr val="tx1"/>
                </a:solidFill>
              </a:rPr>
              <a:t>وينذر به المشركين الذين قالوا: اتخذ الله ولدا</a:t>
            </a:r>
            <a:r>
              <a:rPr lang="ar-SA" sz="2200" dirty="0" smtClean="0">
                <a:solidFill>
                  <a:schemeClr val="tx1"/>
                </a:solidFill>
              </a:rPr>
              <a:t>.</a:t>
            </a:r>
            <a:endParaRPr lang="ar-IQ" sz="2200" dirty="0" smtClean="0">
              <a:solidFill>
                <a:schemeClr val="tx1"/>
              </a:solidFill>
            </a:endParaRPr>
          </a:p>
          <a:p>
            <a:pPr marL="342900" indent="-342900">
              <a:buFont typeface="Arial" pitchFamily="34" charset="0"/>
              <a:buChar char="•"/>
            </a:pPr>
            <a:r>
              <a:rPr lang="ar-IQ" sz="2200" dirty="0" smtClean="0">
                <a:solidFill>
                  <a:schemeClr val="tx1"/>
                </a:solidFill>
              </a:rPr>
              <a:t>(5)- </a:t>
            </a:r>
            <a:r>
              <a:rPr lang="ar-SA" sz="2200" dirty="0">
                <a:solidFill>
                  <a:schemeClr val="tx1"/>
                </a:solidFill>
              </a:rPr>
              <a:t>ليس عند هؤلاء المشركين شيء من العلم على ما يَدَّعونه لله من اتخاذ الولد، كما لم يكن عند أسلافهم الذين قلَّدوهم، عَظُمت هذه المقالة الشنيعة التي تخرج من أفواههم، ما يقولون إلا قولا كاذبًا.</a:t>
            </a:r>
            <a:endParaRPr lang="en-US" sz="2200" dirty="0">
              <a:solidFill>
                <a:schemeClr val="tx1"/>
              </a:solidFill>
            </a:endParaRPr>
          </a:p>
          <a:p>
            <a:pPr marL="342900" indent="-342900">
              <a:buFont typeface="Arial" pitchFamily="34" charset="0"/>
              <a:buChar char="•"/>
            </a:pPr>
            <a:endParaRPr lang="en-US" sz="2200" dirty="0">
              <a:solidFill>
                <a:schemeClr val="tx1"/>
              </a:solidFill>
            </a:endParaRPr>
          </a:p>
          <a:p>
            <a:pPr marL="342900" indent="-342900">
              <a:buFont typeface="Arial" pitchFamily="34" charset="0"/>
              <a:buChar char="•"/>
            </a:pPr>
            <a:endParaRPr lang="ar-IQ" sz="2200" dirty="0" smtClean="0">
              <a:solidFill>
                <a:schemeClr val="tx1"/>
              </a:solidFill>
            </a:endParaRPr>
          </a:p>
        </p:txBody>
      </p:sp>
      <p:sp>
        <p:nvSpPr>
          <p:cNvPr id="3" name="Flowchart: Card 2"/>
          <p:cNvSpPr/>
          <p:nvPr/>
        </p:nvSpPr>
        <p:spPr>
          <a:xfrm>
            <a:off x="899592" y="4221088"/>
            <a:ext cx="8136904" cy="2636912"/>
          </a:xfrm>
          <a:prstGeom prst="flowChartPunchedCar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85750" indent="-285750">
              <a:buFont typeface="Arial" pitchFamily="34" charset="0"/>
              <a:buChar char="•"/>
            </a:pPr>
            <a:r>
              <a:rPr lang="ar-IQ" sz="2200" dirty="0" smtClean="0">
                <a:solidFill>
                  <a:schemeClr val="tx1"/>
                </a:solidFill>
              </a:rPr>
              <a:t>(6) - </a:t>
            </a:r>
            <a:r>
              <a:rPr lang="ar-SA" sz="2200" dirty="0" smtClean="0">
                <a:solidFill>
                  <a:schemeClr val="tx1"/>
                </a:solidFill>
              </a:rPr>
              <a:t>مُهْلِك </a:t>
            </a:r>
            <a:r>
              <a:rPr lang="ar-SA" sz="2200" dirty="0">
                <a:solidFill>
                  <a:schemeClr val="tx1"/>
                </a:solidFill>
              </a:rPr>
              <a:t>نفسك غمًّا وحزنًا على أثر تولِّي قومك وإعراضهم عنك، إن لم يصدِّقوا بهذا القرآن ويعملوا به</a:t>
            </a:r>
            <a:r>
              <a:rPr lang="ar-SA" sz="2200" dirty="0" smtClean="0">
                <a:solidFill>
                  <a:schemeClr val="tx1"/>
                </a:solidFill>
              </a:rPr>
              <a:t>.</a:t>
            </a:r>
            <a:endParaRPr lang="ar-IQ" sz="2200" dirty="0" smtClean="0">
              <a:solidFill>
                <a:schemeClr val="tx1"/>
              </a:solidFill>
            </a:endParaRPr>
          </a:p>
          <a:p>
            <a:pPr marL="285750" indent="-285750">
              <a:buFont typeface="Arial" pitchFamily="34" charset="0"/>
              <a:buChar char="•"/>
            </a:pPr>
            <a:endParaRPr lang="ar-IQ" sz="2200" dirty="0" smtClean="0">
              <a:solidFill>
                <a:schemeClr val="tx1"/>
              </a:solidFill>
            </a:endParaRPr>
          </a:p>
          <a:p>
            <a:pPr marL="285750" indent="-285750">
              <a:buFont typeface="Arial" pitchFamily="34" charset="0"/>
              <a:buChar char="•"/>
            </a:pPr>
            <a:r>
              <a:rPr lang="ar-IQ" sz="2200" dirty="0" smtClean="0">
                <a:solidFill>
                  <a:schemeClr val="tx1"/>
                </a:solidFill>
              </a:rPr>
              <a:t>(7)- تضمنت الدعوة إلى التنافس في صالح الأعمال وأحسنها بتحقيق مراد الله تعالى فيه، وذلك بالإخلاص والمتابعة. أي: جعل الله تعالى ما في الأرض اختباراً وامتحاناً ثم يجزى كلا بما يستحق.</a:t>
            </a:r>
          </a:p>
          <a:p>
            <a:pPr marL="285750" indent="-285750">
              <a:buFont typeface="Arial" pitchFamily="34" charset="0"/>
              <a:buChar char="•"/>
            </a:pPr>
            <a:r>
              <a:rPr lang="ar-IQ" sz="2200" dirty="0" smtClean="0">
                <a:solidFill>
                  <a:schemeClr val="tx1"/>
                </a:solidFill>
              </a:rPr>
              <a:t>(8) - </a:t>
            </a:r>
            <a:r>
              <a:rPr lang="ar-SA" sz="2200" dirty="0">
                <a:solidFill>
                  <a:schemeClr val="tx1"/>
                </a:solidFill>
              </a:rPr>
              <a:t>وإنَّا لجاعلون ما على الأرض من تلك الزينة عند انقضاء الدنيا ترابًا، لا نبات فيه</a:t>
            </a:r>
            <a:r>
              <a:rPr lang="ar-SA" sz="2200" dirty="0" smtClean="0">
                <a:solidFill>
                  <a:schemeClr val="tx1"/>
                </a:solidFill>
              </a:rPr>
              <a:t>.</a:t>
            </a:r>
            <a:endParaRPr lang="ar-IQ" sz="2200" dirty="0" smtClean="0">
              <a:solidFill>
                <a:schemeClr val="tx1"/>
              </a:solidFill>
            </a:endParaRPr>
          </a:p>
          <a:p>
            <a:pPr marL="285750" indent="-285750">
              <a:buFont typeface="Arial" pitchFamily="34" charset="0"/>
              <a:buChar char="•"/>
            </a:pPr>
            <a:endParaRPr lang="ar-IQ" sz="2200" dirty="0" smtClean="0">
              <a:solidFill>
                <a:schemeClr val="tx1"/>
              </a:solidFill>
            </a:endParaRPr>
          </a:p>
        </p:txBody>
      </p:sp>
    </p:spTree>
    <p:extLst>
      <p:ext uri="{BB962C8B-B14F-4D97-AF65-F5344CB8AC3E}">
        <p14:creationId xmlns:p14="http://schemas.microsoft.com/office/powerpoint/2010/main" val="188377933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dell\Desktop\New folder (5)\powerpoint-background-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ounded Rectangle 2"/>
          <p:cNvSpPr/>
          <p:nvPr/>
        </p:nvSpPr>
        <p:spPr>
          <a:xfrm>
            <a:off x="971600" y="908720"/>
            <a:ext cx="7920880" cy="295232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85750" indent="-285750">
              <a:buFont typeface="Arial" pitchFamily="34" charset="0"/>
              <a:buChar char="•"/>
            </a:pPr>
            <a:r>
              <a:rPr lang="ar-IQ" sz="2200" dirty="0" smtClean="0">
                <a:solidFill>
                  <a:schemeClr val="tx1"/>
                </a:solidFill>
              </a:rPr>
              <a:t>(9) </a:t>
            </a:r>
            <a:r>
              <a:rPr lang="ar-SA" sz="2200" dirty="0" smtClean="0">
                <a:solidFill>
                  <a:schemeClr val="tx1"/>
                </a:solidFill>
              </a:rPr>
              <a:t>لا تظن -أيها الرسول- أن قصة أصحاب الكهف واللوح الذي كُتِبت فيه أسماؤهم من آياتنا عجيبة وغريبة؛ فإن خلق السموات والأرض وما فيهما أعجب من ذلك.</a:t>
            </a:r>
            <a:endParaRPr lang="ar-IQ" sz="2200" dirty="0" smtClean="0">
              <a:solidFill>
                <a:schemeClr val="tx1"/>
              </a:solidFill>
            </a:endParaRPr>
          </a:p>
          <a:p>
            <a:pPr marL="285750" indent="-285750">
              <a:buFont typeface="Arial" pitchFamily="34" charset="0"/>
              <a:buChar char="•"/>
            </a:pPr>
            <a:r>
              <a:rPr lang="ar-IQ" sz="2200" dirty="0" smtClean="0">
                <a:solidFill>
                  <a:schemeClr val="tx1"/>
                </a:solidFill>
              </a:rPr>
              <a:t>(10) - </a:t>
            </a:r>
            <a:r>
              <a:rPr lang="ar-SA" sz="2200" dirty="0">
                <a:solidFill>
                  <a:schemeClr val="tx1"/>
                </a:solidFill>
              </a:rPr>
              <a:t>اذكر -أيها الرسول- حين لجأ الشبَّان المؤمنون إلى الكهف؛ خشية من فتنة قومهم لهم، وإرغامهم على عبادة الأصنام، فقالوا: ربنا أعطنا مِن عندك رحمة، تثبتنا بها، وتحفظنا من الشر، ويسِّر لنا الطريق الصواب الذي يوصلنا إلى العمل الذي تحب، فنكون راشدين غير ضالين.</a:t>
            </a:r>
            <a:endParaRPr lang="en-US" sz="2200" dirty="0">
              <a:solidFill>
                <a:schemeClr val="tx1"/>
              </a:solidFill>
            </a:endParaRPr>
          </a:p>
          <a:p>
            <a:pPr marL="285750" indent="-285750">
              <a:buFont typeface="Arial" pitchFamily="34" charset="0"/>
              <a:buChar char="•"/>
            </a:pPr>
            <a:endParaRPr lang="en-US" sz="2200" dirty="0">
              <a:solidFill>
                <a:schemeClr val="tx1"/>
              </a:solidFill>
            </a:endParaRPr>
          </a:p>
        </p:txBody>
      </p:sp>
      <p:sp>
        <p:nvSpPr>
          <p:cNvPr id="4" name="Rectangle 3"/>
          <p:cNvSpPr/>
          <p:nvPr/>
        </p:nvSpPr>
        <p:spPr>
          <a:xfrm>
            <a:off x="1187624" y="4437112"/>
            <a:ext cx="7560840" cy="187220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200" dirty="0" smtClean="0">
                <a:solidFill>
                  <a:schemeClr val="tx1"/>
                </a:solidFill>
              </a:rPr>
              <a:t>(11) - </a:t>
            </a:r>
            <a:r>
              <a:rPr lang="ar-SA" sz="2200" dirty="0">
                <a:solidFill>
                  <a:schemeClr val="tx1"/>
                </a:solidFill>
              </a:rPr>
              <a:t>فألقينا عليهم النوم العميق، فبقوا في الكهف سنين كثيرة.</a:t>
            </a:r>
            <a:endParaRPr lang="en-US" sz="2200" dirty="0">
              <a:solidFill>
                <a:schemeClr val="tx1"/>
              </a:solidFill>
            </a:endParaRPr>
          </a:p>
          <a:p>
            <a:r>
              <a:rPr lang="ar-IQ" sz="2200" dirty="0" smtClean="0">
                <a:solidFill>
                  <a:schemeClr val="tx1"/>
                </a:solidFill>
              </a:rPr>
              <a:t>(12) - </a:t>
            </a:r>
            <a:r>
              <a:rPr lang="ar-SA" sz="2200" dirty="0">
                <a:solidFill>
                  <a:schemeClr val="tx1"/>
                </a:solidFill>
              </a:rPr>
              <a:t>ثم أيقظناهم مِن نومهم؛ لنُظهر للناس ما علمناه في الأزل؛ فتتميَّز أي الطائفتين المتنازعتين في مدة لبثهم أضبط في الإحصاء، وهل لبثوا يومًا أو بعض يوم، أو مدة طويلة</a:t>
            </a:r>
            <a:r>
              <a:rPr lang="ar-SA" sz="2200" dirty="0" smtClean="0">
                <a:solidFill>
                  <a:schemeClr val="tx1"/>
                </a:solidFill>
              </a:rPr>
              <a:t>؟</a:t>
            </a:r>
            <a:r>
              <a:rPr lang="ar-IQ" sz="2200" smtClean="0">
                <a:solidFill>
                  <a:schemeClr val="tx1"/>
                </a:solidFill>
              </a:rPr>
              <a:t>.</a:t>
            </a:r>
            <a:r>
              <a:rPr lang="en-US" sz="2200" dirty="0">
                <a:solidFill>
                  <a:schemeClr val="tx1"/>
                </a:solidFill>
              </a:rPr>
              <a:t/>
            </a:r>
            <a:br>
              <a:rPr lang="en-US" sz="2200" dirty="0">
                <a:solidFill>
                  <a:schemeClr val="tx1"/>
                </a:solidFill>
              </a:rPr>
            </a:br>
            <a:endParaRPr lang="ar-IQ" sz="2200" dirty="0">
              <a:solidFill>
                <a:schemeClr val="tx1"/>
              </a:solidFill>
            </a:endParaRPr>
          </a:p>
        </p:txBody>
      </p:sp>
    </p:spTree>
    <p:extLst>
      <p:ext uri="{BB962C8B-B14F-4D97-AF65-F5344CB8AC3E}">
        <p14:creationId xmlns:p14="http://schemas.microsoft.com/office/powerpoint/2010/main" val="179301208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1188</TotalTime>
  <Words>978</Words>
  <Application>Microsoft Office PowerPoint</Application>
  <PresentationFormat>On-screen Show (4:3)</PresentationFormat>
  <Paragraphs>52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 المادة : (اللغة العربية)                                           كلية الهندسة/ قسم الميكانيك  الفصل الثاني                  المحاضرة الأولى: حفظ سورة من القرآن -سورة الكهف أُنموذجا- [1- 12] </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28</cp:revision>
  <dcterms:created xsi:type="dcterms:W3CDTF">2020-05-06T18:26:49Z</dcterms:created>
  <dcterms:modified xsi:type="dcterms:W3CDTF">2020-05-09T01:49:30Z</dcterms:modified>
</cp:coreProperties>
</file>