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1" r:id="rId2"/>
    <p:sldId id="262" r:id="rId3"/>
    <p:sldId id="263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60648"/>
                <a:ext cx="8229600" cy="6408712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ar-IQ" dirty="0" smtClean="0"/>
                  <a:t>مبرهنة 3:</a:t>
                </a:r>
              </a:p>
              <a:p>
                <a:pPr marL="0" indent="0">
                  <a:buNone/>
                </a:pPr>
                <a:r>
                  <a:rPr lang="ar-IQ" dirty="0" smtClean="0"/>
                  <a:t>اذا </a:t>
                </a:r>
                <a:r>
                  <a:rPr lang="ar-IQ" dirty="0"/>
                  <a:t>وجد خط في مستوي اسقاطي </a:t>
                </a:r>
                <a:r>
                  <a:rPr lang="ar-IQ" dirty="0" smtClean="0"/>
                  <a:t>منتهي </a:t>
                </a:r>
                <a:r>
                  <a:rPr lang="ar-IQ" dirty="0"/>
                  <a:t>يحتوي بالضبط على </a:t>
                </a:r>
                <a:r>
                  <a:rPr lang="en-US" dirty="0"/>
                  <a:t>n   </a:t>
                </a:r>
                <a:r>
                  <a:rPr lang="ar-IQ" dirty="0"/>
                  <a:t>من النقاط فان المستوي يحتوي بالضبط  </a:t>
                </a:r>
                <a:r>
                  <a:rPr lang="en-US" dirty="0"/>
                  <a:t>n2-n+1  </a:t>
                </a:r>
                <a:r>
                  <a:rPr lang="ar-IQ" dirty="0"/>
                  <a:t>من النقاط  .</a:t>
                </a:r>
              </a:p>
              <a:p>
                <a:pPr marL="0" indent="0">
                  <a:buNone/>
                </a:pPr>
                <a:r>
                  <a:rPr lang="ar-IQ" dirty="0"/>
                  <a:t>البرهان:</a:t>
                </a:r>
              </a:p>
              <a:p>
                <a:pPr marL="0" indent="0">
                  <a:buNone/>
                </a:pPr>
                <a:r>
                  <a:rPr lang="ar-IQ" dirty="0"/>
                  <a:t>ليكن </a:t>
                </a:r>
                <a:r>
                  <a:rPr lang="el-GR" dirty="0"/>
                  <a:t>π </a:t>
                </a:r>
                <a14:m>
                  <m:oMath xmlns:m="http://schemas.openxmlformats.org/officeDocument/2006/math">
                    <m:r>
                      <a:rPr lang="el-GR" i="1" smtClean="0">
                        <a:latin typeface="Cambria Math"/>
                        <a:ea typeface="Cambria Math"/>
                      </a:rPr>
                      <m:t>⊆</m:t>
                    </m:r>
                  </m:oMath>
                </a14:m>
                <a:r>
                  <a:rPr lang="en-US" dirty="0" smtClean="0"/>
                  <a:t>L         </a:t>
                </a:r>
                <a:r>
                  <a:rPr lang="en-US" dirty="0"/>
                  <a:t>,L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∋</m:t>
                    </m:r>
                  </m:oMath>
                </a14:m>
                <a:r>
                  <a:rPr lang="en-US" dirty="0"/>
                  <a:t>  p1,p2,…,</a:t>
                </a:r>
                <a:r>
                  <a:rPr lang="en-US" dirty="0" err="1"/>
                  <a:t>pn</a:t>
                </a:r>
                <a:r>
                  <a:rPr lang="en-US" dirty="0"/>
                  <a:t>  </a:t>
                </a:r>
                <a:r>
                  <a:rPr lang="en-US" dirty="0" smtClean="0"/>
                  <a:t> 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ar-IQ" dirty="0"/>
                  <a:t>من  </a:t>
                </a:r>
                <a:r>
                  <a:rPr lang="en-US" dirty="0"/>
                  <a:t>A3    </a:t>
                </a:r>
                <a:r>
                  <a:rPr lang="ar-IQ" dirty="0"/>
                  <a:t>يوجد خط  </a:t>
                </a:r>
                <a:r>
                  <a:rPr lang="en-US" dirty="0"/>
                  <a:t>l     </a:t>
                </a:r>
                <a:r>
                  <a:rPr lang="ar-IQ" dirty="0"/>
                  <a:t>بحيث ان </a:t>
                </a:r>
                <a:r>
                  <a:rPr lang="ar-IQ" dirty="0" smtClean="0"/>
                  <a:t>          </a:t>
                </a:r>
                <a:r>
                  <a:rPr lang="en-US" dirty="0" smtClean="0"/>
                  <a:t>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dirty="0" err="1" smtClean="0"/>
                  <a:t>p∉l</a:t>
                </a:r>
                <a:endParaRPr lang="en-US" dirty="0"/>
              </a:p>
              <a:p>
                <a:pPr marL="0" indent="0" algn="l">
                  <a:buNone/>
                </a:pPr>
                <a:r>
                  <a:rPr lang="ar-IQ" dirty="0"/>
                  <a:t>من     </a:t>
                </a:r>
                <a:r>
                  <a:rPr lang="en-US" dirty="0"/>
                  <a:t>A1  </a:t>
                </a:r>
                <a:r>
                  <a:rPr lang="ar-IQ" dirty="0"/>
                  <a:t>توجد  </a:t>
                </a:r>
                <a:r>
                  <a:rPr lang="en-US" dirty="0"/>
                  <a:t>n   </a:t>
                </a:r>
                <a:r>
                  <a:rPr lang="ar-IQ" dirty="0"/>
                  <a:t>من الخطوط هي            </a:t>
                </a:r>
                <a:r>
                  <a:rPr lang="en-US" dirty="0" smtClean="0"/>
                  <a:t> ,</a:t>
                </a:r>
                <a:r>
                  <a:rPr lang="en-US" smtClean="0"/>
                  <a:t>ppn,….,</a:t>
                </a:r>
                <a:r>
                  <a:rPr lang="en-US" dirty="0" smtClean="0"/>
                  <a:t>pp2, p1p</a:t>
                </a:r>
                <a:endParaRPr lang="en-US" dirty="0"/>
              </a:p>
              <a:p>
                <a:pPr marL="0" indent="0">
                  <a:buNone/>
                </a:pPr>
                <a:r>
                  <a:rPr lang="ar-IQ" dirty="0"/>
                  <a:t>ومن  </a:t>
                </a:r>
                <a:r>
                  <a:rPr lang="en-US" dirty="0"/>
                  <a:t>A2 </a:t>
                </a:r>
                <a:r>
                  <a:rPr lang="ar-IQ" dirty="0"/>
                  <a:t>توجد نقطة ثالثه على كل خط من الخطوط المذكورة ولتكن </a:t>
                </a:r>
              </a:p>
              <a:p>
                <a:pPr marL="0" indent="0">
                  <a:buNone/>
                </a:pPr>
                <a:r>
                  <a:rPr lang="en-US" dirty="0"/>
                  <a:t>Q1,Q2,Q3….</a:t>
                </a:r>
                <a:r>
                  <a:rPr lang="en-US" dirty="0" err="1"/>
                  <a:t>Qn</a:t>
                </a:r>
                <a:r>
                  <a:rPr lang="en-US" dirty="0"/>
                  <a:t>  </a:t>
                </a:r>
                <a:r>
                  <a:rPr lang="ar-IQ" dirty="0"/>
                  <a:t>على التوالي ,  </a:t>
                </a:r>
              </a:p>
              <a:p>
                <a:pPr marL="0" indent="0">
                  <a:buNone/>
                </a:pPr>
                <a:r>
                  <a:rPr lang="ar-IQ" dirty="0"/>
                  <a:t> النقطه </a:t>
                </a:r>
                <a:r>
                  <a:rPr lang="en-US" dirty="0" smtClean="0"/>
                  <a:t>Q1</a:t>
                </a:r>
                <a:r>
                  <a:rPr lang="ar-IQ" dirty="0"/>
                  <a:t>نصلها بالنقاط   </a:t>
                </a:r>
                <a:r>
                  <a:rPr lang="en-US" dirty="0"/>
                  <a:t>P1,P2,…,PN   </a:t>
                </a:r>
                <a:r>
                  <a:rPr lang="ar-IQ" dirty="0"/>
                  <a:t>لنحصل على  </a:t>
                </a:r>
                <a:r>
                  <a:rPr lang="en-US" dirty="0"/>
                  <a:t>n  </a:t>
                </a:r>
                <a:r>
                  <a:rPr lang="ar-IQ" dirty="0"/>
                  <a:t>من الخطوط </a:t>
                </a:r>
              </a:p>
              <a:p>
                <a:pPr marL="0" indent="0">
                  <a:buNone/>
                </a:pPr>
                <a:r>
                  <a:rPr lang="en-US" dirty="0"/>
                  <a:t>P1Q 1,p2Q1,…,pnQ1   </a:t>
                </a:r>
                <a:r>
                  <a:rPr lang="ar-IQ" dirty="0"/>
                  <a:t>هذه الخطوط تقطع  </a:t>
                </a:r>
                <a:r>
                  <a:rPr lang="en-US" dirty="0"/>
                  <a:t>pp2     </a:t>
                </a:r>
                <a:r>
                  <a:rPr lang="ar-IQ" dirty="0"/>
                  <a:t>في  </a:t>
                </a:r>
                <a:r>
                  <a:rPr lang="en-US" dirty="0"/>
                  <a:t>n  </a:t>
                </a:r>
                <a:r>
                  <a:rPr lang="ar-IQ" dirty="0"/>
                  <a:t>من النقاط المختلفه لذللك</a:t>
                </a:r>
              </a:p>
              <a:p>
                <a:pPr marL="0" indent="0">
                  <a:buNone/>
                </a:pPr>
                <a:r>
                  <a:rPr lang="en-US" dirty="0"/>
                  <a:t>Pp2  </a:t>
                </a:r>
                <a:r>
                  <a:rPr lang="ar-IQ" dirty="0"/>
                  <a:t>يحتوي على  </a:t>
                </a:r>
                <a:r>
                  <a:rPr lang="en-US" dirty="0"/>
                  <a:t>n-1    </a:t>
                </a:r>
                <a:r>
                  <a:rPr lang="ar-IQ" dirty="0"/>
                  <a:t>من النقاط </a:t>
                </a:r>
                <a:r>
                  <a:rPr lang="ar-IQ" dirty="0" smtClean="0"/>
                  <a:t>ما عدا النقطه   </a:t>
                </a:r>
                <a:r>
                  <a:rPr lang="en-US" dirty="0"/>
                  <a:t>p  .  </a:t>
                </a:r>
                <a:r>
                  <a:rPr lang="ar-IQ" dirty="0"/>
                  <a:t>وبنفس الطريقه كل الخطوط الاخرى تحوي عاى  </a:t>
                </a:r>
                <a:r>
                  <a:rPr lang="en-US" dirty="0"/>
                  <a:t>n-1     </a:t>
                </a:r>
                <a:r>
                  <a:rPr lang="ar-IQ" dirty="0"/>
                  <a:t>من النقاط </a:t>
                </a:r>
                <a:r>
                  <a:rPr lang="ar-IQ" dirty="0" smtClean="0"/>
                  <a:t>ما عدا</a:t>
                </a:r>
                <a:r>
                  <a:rPr lang="en-US" dirty="0" smtClean="0"/>
                  <a:t>p </a:t>
                </a:r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ar-IQ" dirty="0"/>
                  <a:t>لذ لك اصبح  </a:t>
                </a:r>
                <a:r>
                  <a:rPr lang="en-US" dirty="0"/>
                  <a:t>n    </a:t>
                </a:r>
                <a:r>
                  <a:rPr lang="ar-IQ" dirty="0"/>
                  <a:t>من الخطوط كل منها بحتوي  </a:t>
                </a:r>
                <a:r>
                  <a:rPr lang="en-US" dirty="0"/>
                  <a:t>n-1  </a:t>
                </a:r>
                <a:r>
                  <a:rPr lang="ar-IQ" dirty="0"/>
                  <a:t>من النفاط </a:t>
                </a:r>
                <a:r>
                  <a:rPr lang="ar-IQ" dirty="0" smtClean="0"/>
                  <a:t>ما عدا النقطة </a:t>
                </a:r>
                <a:r>
                  <a:rPr lang="en-US" dirty="0"/>
                  <a:t>p </a:t>
                </a:r>
              </a:p>
              <a:p>
                <a:pPr marL="0" indent="0">
                  <a:buNone/>
                </a:pPr>
                <a:r>
                  <a:rPr lang="en-US" dirty="0"/>
                  <a:t>  n(n-1)+1=n2-n+1 </a:t>
                </a:r>
                <a:r>
                  <a:rPr lang="ar-IQ" dirty="0"/>
                  <a:t>من النقاط على الاقل </a:t>
                </a:r>
              </a:p>
              <a:p>
                <a:pPr marL="0" indent="0">
                  <a:buNone/>
                </a:pPr>
                <a:r>
                  <a:rPr lang="ar-IQ" dirty="0"/>
                  <a:t>ولكي نبرهن على الاكثر نفرض توجد نقطة اضافيه ولتكن  </a:t>
                </a:r>
                <a:r>
                  <a:rPr lang="en-US" dirty="0"/>
                  <a:t>Q </a:t>
                </a:r>
                <a:r>
                  <a:rPr lang="ar-IQ" dirty="0"/>
                  <a:t>والخط </a:t>
                </a:r>
                <a:r>
                  <a:rPr lang="en-US" dirty="0" err="1"/>
                  <a:t>pQ</a:t>
                </a:r>
                <a:r>
                  <a:rPr lang="en-US" dirty="0"/>
                  <a:t>   </a:t>
                </a:r>
                <a:r>
                  <a:rPr lang="ar-IQ" dirty="0"/>
                  <a:t>يختلف عن الخطوط المشار اليه ومن مبرهنه 1 يجب ان يقطع الخط  </a:t>
                </a:r>
                <a:r>
                  <a:rPr lang="en-US" dirty="0"/>
                  <a:t>l   </a:t>
                </a:r>
                <a:r>
                  <a:rPr lang="ar-IQ" dirty="0"/>
                  <a:t>في النقطه   1+</a:t>
                </a:r>
                <a:r>
                  <a:rPr lang="en-US" dirty="0" err="1"/>
                  <a:t>pn</a:t>
                </a:r>
                <a:r>
                  <a:rPr lang="en-US" dirty="0"/>
                  <a:t>  ,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ar-IQ" dirty="0"/>
                  <a:t>وبذلك  يكون الخط  </a:t>
                </a:r>
                <a:r>
                  <a:rPr lang="en-US" dirty="0"/>
                  <a:t>l    </a:t>
                </a:r>
                <a:r>
                  <a:rPr lang="ar-IQ" dirty="0"/>
                  <a:t>يحتوي  </a:t>
                </a:r>
                <a:r>
                  <a:rPr lang="en-US" dirty="0"/>
                  <a:t>n+1   </a:t>
                </a:r>
                <a:r>
                  <a:rPr lang="ar-IQ" dirty="0"/>
                  <a:t>من النقاط وهذا يخالف الفرض</a:t>
                </a:r>
              </a:p>
              <a:p>
                <a:pPr marL="0" indent="0">
                  <a:buNone/>
                </a:pPr>
                <a:r>
                  <a:rPr lang="ar-IQ" dirty="0"/>
                  <a:t>اذا المستوي يحتوي بالضبط    </a:t>
                </a:r>
                <a:r>
                  <a:rPr lang="en-US" dirty="0"/>
                  <a:t>n2-n+1    </a:t>
                </a:r>
                <a:r>
                  <a:rPr lang="ar-IQ" dirty="0"/>
                  <a:t>من النقاط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60648"/>
                <a:ext cx="8229600" cy="6408712"/>
              </a:xfrm>
              <a:blipFill rotWithShape="1">
                <a:blip r:embed="rId2"/>
                <a:stretch>
                  <a:fillRect t="-1618" r="-96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157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>
            <a:normAutofit fontScale="92500" lnSpcReduction="20000"/>
          </a:bodyPr>
          <a:lstStyle/>
          <a:p>
            <a:r>
              <a:rPr lang="ar-IQ" dirty="0"/>
              <a:t>نتيجه:اذا وجدخط في مستوي اسقاطي منته يحتوي بالضبط على   </a:t>
            </a:r>
            <a:r>
              <a:rPr lang="en-US" dirty="0"/>
              <a:t>n </a:t>
            </a:r>
            <a:r>
              <a:rPr lang="ar-IQ" dirty="0"/>
              <a:t>من النقاط فان اي خط اخر يحتوي بالضبط </a:t>
            </a:r>
            <a:r>
              <a:rPr lang="en-US" dirty="0"/>
              <a:t>n   </a:t>
            </a:r>
          </a:p>
          <a:p>
            <a:pPr marL="0" indent="0">
              <a:buNone/>
            </a:pPr>
            <a:r>
              <a:rPr lang="ar-IQ" dirty="0"/>
              <a:t>المستوي التالفي  (</a:t>
            </a:r>
            <a:r>
              <a:rPr lang="en-US" dirty="0"/>
              <a:t>Affine  plane)</a:t>
            </a:r>
          </a:p>
          <a:p>
            <a:pPr marL="0" indent="0">
              <a:buNone/>
            </a:pPr>
            <a:r>
              <a:rPr lang="ar-IQ" dirty="0"/>
              <a:t>يتكون المستوي  </a:t>
            </a:r>
            <a:r>
              <a:rPr lang="el-GR" dirty="0"/>
              <a:t>α </a:t>
            </a:r>
            <a:r>
              <a:rPr lang="ar-IQ" dirty="0"/>
              <a:t>من مجموعة من النقاط ومجموعة جزئيه تدعى الخطوط وسنرمز للنقاط باحرف كبيرة وللخطوط باحرف صغيرة</a:t>
            </a:r>
          </a:p>
          <a:p>
            <a:pPr marL="0" indent="0">
              <a:buNone/>
            </a:pPr>
            <a:r>
              <a:rPr lang="ar-IQ" dirty="0"/>
              <a:t>مجموعه البديهيات:</a:t>
            </a:r>
          </a:p>
          <a:p>
            <a:pPr marL="0" indent="0">
              <a:buNone/>
            </a:pPr>
            <a:r>
              <a:rPr lang="ar-IQ" dirty="0"/>
              <a:t> </a:t>
            </a:r>
            <a:r>
              <a:rPr lang="en-US" dirty="0"/>
              <a:t>A1  </a:t>
            </a:r>
            <a:r>
              <a:rPr lang="ar-IQ" dirty="0"/>
              <a:t>اي نقطتين مختلفتين في  </a:t>
            </a:r>
            <a:r>
              <a:rPr lang="el-GR" dirty="0"/>
              <a:t>α </a:t>
            </a:r>
            <a:r>
              <a:rPr lang="ar-IQ" dirty="0"/>
              <a:t>يختويهما خط واحد . </a:t>
            </a:r>
          </a:p>
          <a:p>
            <a:pPr marL="0" indent="0">
              <a:buNone/>
            </a:pPr>
            <a:r>
              <a:rPr lang="en-US" dirty="0"/>
              <a:t>A2 </a:t>
            </a:r>
            <a:r>
              <a:rPr lang="ar-IQ" dirty="0"/>
              <a:t>كل خط يحتوي على ثلاث نقاط في الأقل . </a:t>
            </a:r>
          </a:p>
          <a:p>
            <a:pPr marL="0" indent="0">
              <a:buNone/>
            </a:pPr>
            <a:r>
              <a:rPr lang="en-US" dirty="0"/>
              <a:t>A3 </a:t>
            </a:r>
            <a:r>
              <a:rPr lang="ar-IQ" dirty="0"/>
              <a:t>أذا كان </a:t>
            </a:r>
            <a:r>
              <a:rPr lang="en-US" dirty="0"/>
              <a:t>l  </a:t>
            </a:r>
            <a:r>
              <a:rPr lang="ar-IQ" dirty="0"/>
              <a:t>خط في </a:t>
            </a:r>
            <a:r>
              <a:rPr lang="el-GR" dirty="0"/>
              <a:t>α </a:t>
            </a:r>
            <a:r>
              <a:rPr lang="ar-IQ" dirty="0"/>
              <a:t>فأنه توجد نقطة </a:t>
            </a:r>
            <a:r>
              <a:rPr lang="en-US" dirty="0"/>
              <a:t>A </a:t>
            </a:r>
            <a:r>
              <a:rPr lang="ar-IQ" dirty="0"/>
              <a:t>وتحدة في الأقل بحيث أن </a:t>
            </a:r>
            <a:r>
              <a:rPr lang="en-US" dirty="0" err="1"/>
              <a:t>A∉l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A5 </a:t>
            </a:r>
            <a:r>
              <a:rPr lang="ar-IQ" dirty="0"/>
              <a:t>أذا كان </a:t>
            </a:r>
            <a:r>
              <a:rPr lang="en-US" dirty="0"/>
              <a:t>l </a:t>
            </a:r>
            <a:r>
              <a:rPr lang="ar-IQ" dirty="0"/>
              <a:t>خط و </a:t>
            </a:r>
            <a:r>
              <a:rPr lang="en-US" dirty="0"/>
              <a:t>A </a:t>
            </a:r>
            <a:r>
              <a:rPr lang="ar-IQ" dirty="0"/>
              <a:t>نقطة بحيث ان </a:t>
            </a:r>
            <a:r>
              <a:rPr lang="en-US" dirty="0" err="1"/>
              <a:t>A∉l</a:t>
            </a:r>
            <a:r>
              <a:rPr lang="en-US" dirty="0"/>
              <a:t> </a:t>
            </a:r>
            <a:r>
              <a:rPr lang="ar-IQ" dirty="0"/>
              <a:t>فأنه يوجد خط واحد فقط </a:t>
            </a:r>
            <a:r>
              <a:rPr lang="en-US" dirty="0"/>
              <a:t>m </a:t>
            </a:r>
            <a:r>
              <a:rPr lang="ar-IQ" dirty="0"/>
              <a:t>يحتوي </a:t>
            </a:r>
            <a:r>
              <a:rPr lang="en-US" dirty="0"/>
              <a:t>A </a:t>
            </a:r>
            <a:r>
              <a:rPr lang="ar-IQ" dirty="0"/>
              <a:t>بحيث أن : -    </a:t>
            </a:r>
            <a:r>
              <a:rPr lang="en-US" dirty="0" err="1"/>
              <a:t>l∩m</a:t>
            </a:r>
            <a:r>
              <a:rPr lang="en-US" dirty="0"/>
              <a:t>=∅ </a:t>
            </a:r>
          </a:p>
          <a:p>
            <a:pPr marL="0" indent="0">
              <a:buNone/>
            </a:pPr>
            <a:r>
              <a:rPr lang="en-US" dirty="0"/>
              <a:t>A5 </a:t>
            </a:r>
            <a:r>
              <a:rPr lang="ar-IQ" dirty="0"/>
              <a:t>يوجد في الأقل خط واحد </a:t>
            </a:r>
            <a:r>
              <a:rPr lang="el-GR" dirty="0"/>
              <a:t>α . </a:t>
            </a:r>
          </a:p>
          <a:p>
            <a:pPr marL="0" indent="0">
              <a:buNone/>
            </a:pPr>
            <a:r>
              <a:rPr lang="ar-IQ" dirty="0"/>
              <a:t>تعريف :- يقال لخطين مختلفين </a:t>
            </a:r>
            <a:r>
              <a:rPr lang="en-US" dirty="0"/>
              <a:t>l , m  </a:t>
            </a:r>
            <a:r>
              <a:rPr lang="ar-IQ" dirty="0"/>
              <a:t>أنهما متوازيان أذا كان  </a:t>
            </a:r>
            <a:r>
              <a:rPr lang="en-US" dirty="0" err="1"/>
              <a:t>l∩m</a:t>
            </a:r>
            <a:r>
              <a:rPr lang="en-US" dirty="0"/>
              <a:t>=∅ </a:t>
            </a:r>
          </a:p>
          <a:p>
            <a:pPr marL="0" indent="0">
              <a:buNone/>
            </a:pPr>
            <a:r>
              <a:rPr lang="ar-IQ" dirty="0"/>
              <a:t>من التعريف يمكن صياغة  </a:t>
            </a:r>
            <a:r>
              <a:rPr lang="en-US" dirty="0"/>
              <a:t>A4 </a:t>
            </a:r>
            <a:r>
              <a:rPr lang="ar-IQ" dirty="0"/>
              <a:t>كالاتي:</a:t>
            </a:r>
          </a:p>
          <a:p>
            <a:pPr marL="0" indent="0" algn="l">
              <a:buNone/>
            </a:pPr>
            <a:r>
              <a:rPr lang="ar-IQ" dirty="0"/>
              <a:t>اذا كان   </a:t>
            </a:r>
            <a:r>
              <a:rPr lang="en-US" dirty="0"/>
              <a:t>l    </a:t>
            </a:r>
            <a:r>
              <a:rPr lang="ar-IQ" dirty="0"/>
              <a:t>خط و </a:t>
            </a:r>
            <a:r>
              <a:rPr lang="en-US" dirty="0"/>
              <a:t>A   </a:t>
            </a:r>
            <a:r>
              <a:rPr lang="ar-IQ" dirty="0"/>
              <a:t>نقطه بحيث ان  </a:t>
            </a:r>
            <a:r>
              <a:rPr lang="en-US" dirty="0" smtClean="0"/>
              <a:t> </a:t>
            </a:r>
            <a:r>
              <a:rPr lang="ar-IQ" smtClean="0"/>
              <a:t> </a:t>
            </a:r>
            <a:r>
              <a:rPr lang="en-US" smtClean="0"/>
              <a:t>  </a:t>
            </a:r>
            <a:r>
              <a:rPr lang="en-US" dirty="0"/>
              <a:t>A∉  </a:t>
            </a:r>
            <a:r>
              <a:rPr lang="en-US" dirty="0" smtClean="0"/>
              <a:t>l  </a:t>
            </a:r>
            <a:r>
              <a:rPr lang="ar-IQ" dirty="0" smtClean="0"/>
              <a:t>انه </a:t>
            </a:r>
            <a:r>
              <a:rPr lang="ar-IQ" dirty="0"/>
              <a:t>يوجد خط واحد فقط    </a:t>
            </a:r>
            <a:r>
              <a:rPr lang="en-US" dirty="0"/>
              <a:t>m    </a:t>
            </a:r>
            <a:r>
              <a:rPr lang="ar-IQ" dirty="0"/>
              <a:t>يمرمن </a:t>
            </a:r>
          </a:p>
          <a:p>
            <a:r>
              <a:rPr lang="ar-IQ" dirty="0"/>
              <a:t> </a:t>
            </a:r>
            <a:r>
              <a:rPr lang="en-US" dirty="0"/>
              <a:t>A   </a:t>
            </a:r>
            <a:r>
              <a:rPr lang="ar-IQ" dirty="0"/>
              <a:t>ويوازي  </a:t>
            </a:r>
            <a:r>
              <a:rPr lang="en-US" dirty="0"/>
              <a:t>l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03813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/>
          </a:bodyPr>
          <a:lstStyle/>
          <a:p>
            <a:r>
              <a:rPr lang="ar-IQ" dirty="0"/>
              <a:t>مبرهنه 4:</a:t>
            </a:r>
          </a:p>
          <a:p>
            <a:pPr marL="0" indent="0">
              <a:buNone/>
            </a:pPr>
            <a:r>
              <a:rPr lang="ar-IQ" dirty="0"/>
              <a:t>اي خطين في المستوي التالفي يشتركان في نقطه واحدة على الاكثر</a:t>
            </a:r>
          </a:p>
          <a:p>
            <a:pPr marL="0" indent="0">
              <a:buNone/>
            </a:pPr>
            <a:r>
              <a:rPr lang="ar-IQ" dirty="0"/>
              <a:t>البرهان:</a:t>
            </a:r>
          </a:p>
          <a:p>
            <a:pPr marL="0" indent="0">
              <a:buNone/>
            </a:pPr>
            <a:r>
              <a:rPr lang="ar-IQ" dirty="0"/>
              <a:t>نفرض العبارة ليست صحيحة اي يوجد خطان مختلفان </a:t>
            </a:r>
            <a:r>
              <a:rPr lang="en-US" dirty="0" err="1"/>
              <a:t>l≠,m</a:t>
            </a:r>
            <a:r>
              <a:rPr lang="en-US" dirty="0"/>
              <a:t>	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ar-IQ" dirty="0"/>
              <a:t>وهذايعني وجود نقطتين يحتويهما خط واحد والذي يناقض </a:t>
            </a:r>
            <a:r>
              <a:rPr lang="en-US" dirty="0"/>
              <a:t>A1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ar-IQ" dirty="0"/>
              <a:t>مبرهنه 5:</a:t>
            </a:r>
          </a:p>
          <a:p>
            <a:pPr marL="0" indent="0">
              <a:buNone/>
            </a:pPr>
            <a:r>
              <a:rPr lang="ar-IQ" dirty="0"/>
              <a:t>اذا قطع خط احد خطين متوازيين في المستوي التالفي فانه يقطع الاخر</a:t>
            </a:r>
          </a:p>
          <a:p>
            <a:pPr marL="0" indent="0">
              <a:buNone/>
            </a:pPr>
            <a:r>
              <a:rPr lang="ar-IQ" dirty="0"/>
              <a:t>البرهان:</a:t>
            </a:r>
          </a:p>
          <a:p>
            <a:pPr marL="0" indent="0">
              <a:buNone/>
            </a:pPr>
            <a:r>
              <a:rPr lang="ar-IQ" dirty="0" smtClean="0"/>
              <a:t> </a:t>
            </a:r>
            <a:r>
              <a:rPr lang="en-US" dirty="0" smtClean="0"/>
              <a:t>   </a:t>
            </a:r>
            <a:r>
              <a:rPr lang="ar-IQ" dirty="0"/>
              <a:t>نفرض أن العباره الأخيرة خاطئة أي أن  </a:t>
            </a:r>
            <a:r>
              <a:rPr lang="en-US" dirty="0" err="1"/>
              <a:t>l∩m</a:t>
            </a:r>
            <a:r>
              <a:rPr lang="en-US" dirty="0"/>
              <a:t>=∅ .</a:t>
            </a:r>
          </a:p>
          <a:p>
            <a:pPr marL="0" indent="0">
              <a:buNone/>
            </a:pPr>
            <a:r>
              <a:rPr lang="ar-IQ" dirty="0"/>
              <a:t>من النقطة </a:t>
            </a:r>
            <a:r>
              <a:rPr lang="en-US" dirty="0"/>
              <a:t>P </a:t>
            </a:r>
            <a:r>
              <a:rPr lang="ar-IQ" dirty="0"/>
              <a:t>يمر خطان هما </a:t>
            </a:r>
            <a:r>
              <a:rPr lang="en-US" dirty="0"/>
              <a:t>m </a:t>
            </a:r>
            <a:r>
              <a:rPr lang="ar-IQ" dirty="0"/>
              <a:t>و </a:t>
            </a:r>
            <a:r>
              <a:rPr lang="en-US" dirty="0"/>
              <a:t>k </a:t>
            </a:r>
            <a:r>
              <a:rPr lang="ar-IQ" dirty="0"/>
              <a:t>يوازيان الخط </a:t>
            </a:r>
            <a:r>
              <a:rPr lang="en-US" dirty="0"/>
              <a:t>l </a:t>
            </a:r>
            <a:r>
              <a:rPr lang="ar-IQ" dirty="0"/>
              <a:t>وهذا يناقض </a:t>
            </a:r>
            <a:r>
              <a:rPr lang="en-US" dirty="0"/>
              <a:t>A4  </a:t>
            </a:r>
          </a:p>
          <a:p>
            <a:pPr marL="0" indent="0">
              <a:buNone/>
            </a:pPr>
            <a:r>
              <a:rPr lang="ar-IQ" dirty="0"/>
              <a:t>وبهذا يتم البرهان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137328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157</TotalTime>
  <Words>403</Words>
  <Application>Microsoft Office PowerPoint</Application>
  <PresentationFormat>On-screen Show (4:3)</PresentationFormat>
  <Paragraphs>41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محاظرات هندسة   اعداد ا .م منتهى عبد الرزاق حسن </dc:title>
  <dc:creator>LAITH</dc:creator>
  <cp:lastModifiedBy>LAITH</cp:lastModifiedBy>
  <cp:revision>33</cp:revision>
  <dcterms:created xsi:type="dcterms:W3CDTF">2019-01-16T14:23:37Z</dcterms:created>
  <dcterms:modified xsi:type="dcterms:W3CDTF">2020-05-01T11:15:18Z</dcterms:modified>
</cp:coreProperties>
</file>