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33FF5570-F0CF-4347-B883-A6E82E55DB4A}" type="datetimeFigureOut">
              <a:rPr lang="en-US" smtClean="0"/>
              <a:t>5/3/2020</a:t>
            </a:fld>
            <a:endParaRPr lang="en-US"/>
          </a:p>
        </p:txBody>
      </p:sp>
      <p:sp>
        <p:nvSpPr>
          <p:cNvPr id="20" name="عنصر نائب للتذييل 19"/>
          <p:cNvSpPr>
            <a:spLocks noGrp="1"/>
          </p:cNvSpPr>
          <p:nvPr>
            <p:ph type="ftr" sz="quarter" idx="11"/>
          </p:nvPr>
        </p:nvSpPr>
        <p:spPr/>
        <p:txBody>
          <a:bodyPr/>
          <a:lstStyle>
            <a:extLst/>
          </a:lstStyle>
          <a:p>
            <a:endParaRPr lang="en-US"/>
          </a:p>
        </p:txBody>
      </p:sp>
      <p:sp>
        <p:nvSpPr>
          <p:cNvPr id="10" name="عنصر نائب لرقم الشريحة 9"/>
          <p:cNvSpPr>
            <a:spLocks noGrp="1"/>
          </p:cNvSpPr>
          <p:nvPr>
            <p:ph type="sldNum" sz="quarter" idx="12"/>
          </p:nvPr>
        </p:nvSpPr>
        <p:spPr/>
        <p:txBody>
          <a:bodyPr/>
          <a:lstStyle>
            <a:extLst/>
          </a:lstStyle>
          <a:p>
            <a:fld id="{3E44E431-7F09-4E0F-879A-9BF9A3326F72}" type="slidenum">
              <a:rPr lang="en-US" smtClean="0"/>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3FF5570-F0CF-4347-B883-A6E82E55DB4A}" type="datetimeFigureOut">
              <a:rPr lang="en-US" smtClean="0"/>
              <a:t>5/3/2020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3E44E431-7F09-4E0F-879A-9BF9A3326F7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3FF5570-F0CF-4347-B883-A6E82E55DB4A}" type="datetimeFigureOut">
              <a:rPr lang="en-US" smtClean="0"/>
              <a:t>5/3/2020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3E44E431-7F09-4E0F-879A-9BF9A3326F7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3FF5570-F0CF-4347-B883-A6E82E55DB4A}" type="datetimeFigureOut">
              <a:rPr lang="en-US" smtClean="0"/>
              <a:t>5/3/2020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3E44E431-7F09-4E0F-879A-9BF9A3326F7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33FF5570-F0CF-4347-B883-A6E82E55DB4A}" type="datetimeFigureOut">
              <a:rPr lang="en-US" smtClean="0"/>
              <a:t>5/3/2020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3E44E431-7F09-4E0F-879A-9BF9A3326F72}" type="slidenum">
              <a:rPr lang="en-US" smtClean="0"/>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3FF5570-F0CF-4347-B883-A6E82E55DB4A}" type="datetimeFigureOut">
              <a:rPr lang="en-US" smtClean="0"/>
              <a:t>5/3/2020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3E44E431-7F09-4E0F-879A-9BF9A3326F7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33FF5570-F0CF-4347-B883-A6E82E55DB4A}" type="datetimeFigureOut">
              <a:rPr lang="en-US" smtClean="0"/>
              <a:t>5/3/2020</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3E44E431-7F09-4E0F-879A-9BF9A3326F7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33FF5570-F0CF-4347-B883-A6E82E55DB4A}" type="datetimeFigureOut">
              <a:rPr lang="en-US" smtClean="0"/>
              <a:t>5/3/2020</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3E44E431-7F09-4E0F-879A-9BF9A3326F7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33FF5570-F0CF-4347-B883-A6E82E55DB4A}" type="datetimeFigureOut">
              <a:rPr lang="en-US" smtClean="0"/>
              <a:t>5/3/2020</a:t>
            </a:fld>
            <a:endParaRPr lang="en-US"/>
          </a:p>
        </p:txBody>
      </p:sp>
      <p:sp>
        <p:nvSpPr>
          <p:cNvPr id="3" name="عنصر نائب للتذييل 2"/>
          <p:cNvSpPr>
            <a:spLocks noGrp="1"/>
          </p:cNvSpPr>
          <p:nvPr>
            <p:ph type="ftr" sz="quarter" idx="11"/>
          </p:nvPr>
        </p:nvSpPr>
        <p:spPr/>
        <p:txBody>
          <a:bodyPr/>
          <a:lstStyle>
            <a:extLst/>
          </a:lstStyle>
          <a:p>
            <a:endParaRPr lang="en-US"/>
          </a:p>
        </p:txBody>
      </p:sp>
      <p:sp>
        <p:nvSpPr>
          <p:cNvPr id="4" name="عنصر نائب لرقم الشريحة 3"/>
          <p:cNvSpPr>
            <a:spLocks noGrp="1"/>
          </p:cNvSpPr>
          <p:nvPr>
            <p:ph type="sldNum" sz="quarter" idx="12"/>
          </p:nvPr>
        </p:nvSpPr>
        <p:spPr/>
        <p:txBody>
          <a:bodyPr/>
          <a:lstStyle>
            <a:extLst/>
          </a:lstStyle>
          <a:p>
            <a:fld id="{3E44E431-7F09-4E0F-879A-9BF9A3326F72}" type="slidenum">
              <a:rPr lang="en-US" smtClean="0"/>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3FF5570-F0CF-4347-B883-A6E82E55DB4A}" type="datetimeFigureOut">
              <a:rPr lang="en-US" smtClean="0"/>
              <a:t>5/3/2020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3E44E431-7F09-4E0F-879A-9BF9A3326F7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33FF5570-F0CF-4347-B883-A6E82E55DB4A}" type="datetimeFigureOut">
              <a:rPr lang="en-US" smtClean="0"/>
              <a:t>5/3/2020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3E44E431-7F09-4E0F-879A-9BF9A3326F72}" type="slidenum">
              <a:rPr lang="en-US" smtClean="0"/>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3FF5570-F0CF-4347-B883-A6E82E55DB4A}" type="datetimeFigureOut">
              <a:rPr lang="en-US" smtClean="0"/>
              <a:t>5/3/2020</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E44E431-7F09-4E0F-879A-9BF9A3326F72}" type="slidenum">
              <a:rPr lang="en-US" smtClean="0"/>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محاضرات حاسبات</a:t>
            </a:r>
            <a:endParaRPr lang="en-US" dirty="0"/>
          </a:p>
        </p:txBody>
      </p:sp>
      <p:sp>
        <p:nvSpPr>
          <p:cNvPr id="3" name="عنوان فرعي 2"/>
          <p:cNvSpPr>
            <a:spLocks noGrp="1"/>
          </p:cNvSpPr>
          <p:nvPr>
            <p:ph type="subTitle" idx="1"/>
          </p:nvPr>
        </p:nvSpPr>
        <p:spPr/>
        <p:txBody>
          <a:bodyPr/>
          <a:lstStyle/>
          <a:p>
            <a:r>
              <a:rPr lang="ar-IQ" dirty="0" smtClean="0"/>
              <a:t>المرحلة </a:t>
            </a:r>
            <a:r>
              <a:rPr lang="ar-IQ" dirty="0" smtClean="0"/>
              <a:t>الاولى</a:t>
            </a:r>
            <a:endParaRPr lang="ar-IQ" dirty="0" smtClean="0"/>
          </a:p>
        </p:txBody>
      </p:sp>
    </p:spTree>
    <p:extLst>
      <p:ext uri="{BB962C8B-B14F-4D97-AF65-F5344CB8AC3E}">
        <p14:creationId xmlns:p14="http://schemas.microsoft.com/office/powerpoint/2010/main" val="6929710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0" marR="0" algn="r">
              <a:lnSpc>
                <a:spcPct val="115000"/>
              </a:lnSpc>
              <a:spcBef>
                <a:spcPts val="0"/>
              </a:spcBef>
              <a:spcAft>
                <a:spcPts val="1000"/>
              </a:spcAft>
              <a:tabLst>
                <a:tab pos="2085975" algn="l"/>
              </a:tabLst>
            </a:pPr>
            <a:r>
              <a:rPr lang="ar-IQ" b="1" u="sng" dirty="0">
                <a:solidFill>
                  <a:srgbClr val="FF0000"/>
                </a:solidFill>
                <a:ea typeface="Calibri"/>
                <a:cs typeface="Arial"/>
              </a:rPr>
              <a:t>البيانات والمعلومات</a:t>
            </a:r>
            <a:r>
              <a:rPr lang="en-US" sz="2800" dirty="0">
                <a:ea typeface="Calibri"/>
                <a:cs typeface="Arial"/>
              </a:rPr>
              <a:t/>
            </a:r>
            <a:br>
              <a:rPr lang="en-US" sz="2800" dirty="0">
                <a:ea typeface="Calibri"/>
                <a:cs typeface="Arial"/>
              </a:rPr>
            </a:br>
            <a:endParaRPr lang="en-US" dirty="0"/>
          </a:p>
        </p:txBody>
      </p:sp>
      <p:sp>
        <p:nvSpPr>
          <p:cNvPr id="3" name="عنصر نائب للمحتوى 2"/>
          <p:cNvSpPr>
            <a:spLocks noGrp="1"/>
          </p:cNvSpPr>
          <p:nvPr>
            <p:ph idx="1"/>
          </p:nvPr>
        </p:nvSpPr>
        <p:spPr>
          <a:xfrm>
            <a:off x="304800" y="1600200"/>
            <a:ext cx="8229600" cy="4525963"/>
          </a:xfrm>
        </p:spPr>
        <p:txBody>
          <a:bodyPr>
            <a:normAutofit fontScale="62500" lnSpcReduction="20000"/>
          </a:bodyPr>
          <a:lstStyle/>
          <a:p>
            <a:pPr marL="0" marR="0" algn="r" rtl="1">
              <a:lnSpc>
                <a:spcPct val="115000"/>
              </a:lnSpc>
              <a:spcBef>
                <a:spcPts val="0"/>
              </a:spcBef>
              <a:spcAft>
                <a:spcPts val="1000"/>
              </a:spcAft>
              <a:tabLst>
                <a:tab pos="2085975" algn="l"/>
              </a:tabLst>
            </a:pPr>
            <a:r>
              <a:rPr lang="ar-IQ" b="1" dirty="0" smtClean="0">
                <a:solidFill>
                  <a:srgbClr val="FF0000"/>
                </a:solidFill>
                <a:ea typeface="Calibri"/>
              </a:rPr>
              <a:t>البيانات</a:t>
            </a:r>
            <a:r>
              <a:rPr lang="en-US" b="1" dirty="0" smtClean="0">
                <a:solidFill>
                  <a:srgbClr val="FF0000"/>
                </a:solidFill>
                <a:ea typeface="Calibri"/>
              </a:rPr>
              <a:t>Data</a:t>
            </a:r>
            <a:r>
              <a:rPr lang="ar-IQ" b="1" dirty="0">
                <a:solidFill>
                  <a:srgbClr val="FF0000"/>
                </a:solidFill>
                <a:ea typeface="Calibri"/>
              </a:rPr>
              <a:t> </a:t>
            </a:r>
            <a:endParaRPr lang="en-US" sz="1800" dirty="0">
              <a:ea typeface="Calibri"/>
              <a:cs typeface="Arial"/>
            </a:endParaRPr>
          </a:p>
          <a:p>
            <a:pPr marL="0" marR="0" algn="r">
              <a:lnSpc>
                <a:spcPct val="115000"/>
              </a:lnSpc>
              <a:spcBef>
                <a:spcPts val="0"/>
              </a:spcBef>
              <a:spcAft>
                <a:spcPts val="1000"/>
              </a:spcAft>
              <a:tabLst>
                <a:tab pos="2085975" algn="l"/>
              </a:tabLst>
            </a:pPr>
            <a:r>
              <a:rPr lang="ar-IQ" dirty="0">
                <a:ea typeface="Calibri"/>
              </a:rPr>
              <a:t>هي مجموعة الحروف او الرموز او الارقام التي تقام عليها المعالجة بالحاسوب اذ تدخل عن طريق اجهزة الادخال وتخزن على وسائط التخزين المختلفة </a:t>
            </a:r>
            <a:endParaRPr lang="ar-IQ" dirty="0" smtClean="0">
              <a:ea typeface="Calibri"/>
            </a:endParaRPr>
          </a:p>
          <a:p>
            <a:pPr marL="0" marR="0" algn="r">
              <a:lnSpc>
                <a:spcPct val="115000"/>
              </a:lnSpc>
              <a:spcBef>
                <a:spcPts val="0"/>
              </a:spcBef>
              <a:spcAft>
                <a:spcPts val="1000"/>
              </a:spcAft>
              <a:tabLst>
                <a:tab pos="2085975" algn="l"/>
              </a:tabLst>
            </a:pPr>
            <a:r>
              <a:rPr lang="ar-IQ" sz="3300" dirty="0" smtClean="0">
                <a:ea typeface="Calibri"/>
              </a:rPr>
              <a:t>ا</a:t>
            </a:r>
            <a:r>
              <a:rPr lang="ar-IQ" sz="3300" dirty="0" smtClean="0">
                <a:solidFill>
                  <a:srgbClr val="FF0000"/>
                </a:solidFill>
                <a:ea typeface="Calibri"/>
              </a:rPr>
              <a:t>لمعلومات</a:t>
            </a:r>
            <a:r>
              <a:rPr lang="ar-IQ" sz="3300" dirty="0" smtClean="0">
                <a:ea typeface="Calibri"/>
              </a:rPr>
              <a:t> هي </a:t>
            </a:r>
            <a:r>
              <a:rPr lang="ar-IQ" sz="3300" dirty="0">
                <a:ea typeface="Calibri"/>
              </a:rPr>
              <a:t>عبارة عن مجموعة- النتائج التي نحصل عليها - </a:t>
            </a:r>
            <a:r>
              <a:rPr lang="ar-IQ" sz="3300" dirty="0" err="1" smtClean="0">
                <a:ea typeface="Calibri"/>
              </a:rPr>
              <a:t>من</a:t>
            </a:r>
            <a:r>
              <a:rPr lang="ar-IQ" dirty="0" err="1" smtClean="0">
                <a:ea typeface="Calibri"/>
              </a:rPr>
              <a:t>الحاسوب</a:t>
            </a:r>
            <a:r>
              <a:rPr lang="ar-IQ" dirty="0" smtClean="0">
                <a:ea typeface="Calibri"/>
              </a:rPr>
              <a:t> </a:t>
            </a:r>
            <a:r>
              <a:rPr lang="ar-IQ" dirty="0">
                <a:ea typeface="Calibri"/>
              </a:rPr>
              <a:t>بعد معالجه للبيانات - كنتيجة الطالب النهائية وهي - تساعد في عملية اتخاذ </a:t>
            </a:r>
            <a:r>
              <a:rPr lang="ar-IQ" dirty="0" smtClean="0">
                <a:ea typeface="Calibri"/>
              </a:rPr>
              <a:t>القرار</a:t>
            </a:r>
            <a:endParaRPr lang="en-US" sz="1800" dirty="0">
              <a:ea typeface="Calibri"/>
              <a:cs typeface="Arial"/>
            </a:endParaRPr>
          </a:p>
          <a:p>
            <a:pPr marL="0" marR="0" algn="r">
              <a:lnSpc>
                <a:spcPct val="115000"/>
              </a:lnSpc>
              <a:spcBef>
                <a:spcPts val="0"/>
              </a:spcBef>
              <a:spcAft>
                <a:spcPts val="1000"/>
              </a:spcAft>
              <a:tabLst>
                <a:tab pos="2085975" algn="l"/>
              </a:tabLst>
            </a:pPr>
            <a:r>
              <a:rPr lang="ar-IQ" dirty="0">
                <a:solidFill>
                  <a:srgbClr val="FF0000"/>
                </a:solidFill>
                <a:ea typeface="Calibri"/>
              </a:rPr>
              <a:t>اخراج </a:t>
            </a:r>
            <a:r>
              <a:rPr lang="ar-IQ" dirty="0" err="1">
                <a:solidFill>
                  <a:srgbClr val="FF0000"/>
                </a:solidFill>
                <a:ea typeface="Calibri"/>
              </a:rPr>
              <a:t>البيانات</a:t>
            </a:r>
            <a:r>
              <a:rPr lang="ar-IQ" dirty="0" err="1">
                <a:ea typeface="Calibri"/>
              </a:rPr>
              <a:t>:هي</a:t>
            </a:r>
            <a:r>
              <a:rPr lang="ar-IQ" dirty="0">
                <a:ea typeface="Calibri"/>
              </a:rPr>
              <a:t> عملية اظهار البيانات التي تمت معالجتها بشكل ورقي او سمعي او بصري بحيث يتمكن مستخدم الحاسوب من فهمها </a:t>
            </a:r>
            <a:endParaRPr lang="en-US" sz="1800" dirty="0">
              <a:ea typeface="Calibri"/>
              <a:cs typeface="Arial"/>
            </a:endParaRPr>
          </a:p>
          <a:p>
            <a:pPr marL="0" marR="0" algn="r">
              <a:lnSpc>
                <a:spcPct val="115000"/>
              </a:lnSpc>
              <a:spcBef>
                <a:spcPts val="0"/>
              </a:spcBef>
              <a:spcAft>
                <a:spcPts val="1000"/>
              </a:spcAft>
              <a:tabLst>
                <a:tab pos="2085975" algn="l"/>
              </a:tabLst>
            </a:pPr>
            <a:r>
              <a:rPr lang="ar-IQ" dirty="0">
                <a:solidFill>
                  <a:srgbClr val="FF0000"/>
                </a:solidFill>
                <a:ea typeface="Calibri"/>
              </a:rPr>
              <a:t>انواع البيانات</a:t>
            </a:r>
            <a:r>
              <a:rPr lang="ar-IQ" dirty="0">
                <a:ea typeface="Calibri"/>
              </a:rPr>
              <a:t> :يتعامل الحاسوب مع البيانات الرقمية فقط .ويمكن تحويل كافة البيانات بشكلها الفعلي الى بيانات رقمية في اربعة صور هي </a:t>
            </a:r>
            <a:r>
              <a:rPr lang="ar-IQ" dirty="0">
                <a:solidFill>
                  <a:srgbClr val="FF0000"/>
                </a:solidFill>
                <a:ea typeface="Calibri"/>
              </a:rPr>
              <a:t>النصوص</a:t>
            </a:r>
            <a:r>
              <a:rPr lang="ar-IQ" dirty="0">
                <a:ea typeface="Calibri"/>
              </a:rPr>
              <a:t> وهي على شكل نص مقروء( كلمات ارقام ) </a:t>
            </a:r>
            <a:r>
              <a:rPr lang="ar-IQ" dirty="0">
                <a:solidFill>
                  <a:srgbClr val="FF0000"/>
                </a:solidFill>
                <a:ea typeface="Calibri"/>
              </a:rPr>
              <a:t>والصور والرسومات </a:t>
            </a:r>
            <a:r>
              <a:rPr lang="ar-IQ" dirty="0" err="1">
                <a:solidFill>
                  <a:srgbClr val="FF0000"/>
                </a:solidFill>
                <a:ea typeface="Calibri"/>
              </a:rPr>
              <a:t>والفديو</a:t>
            </a:r>
            <a:r>
              <a:rPr lang="ar-IQ" dirty="0">
                <a:solidFill>
                  <a:srgbClr val="FF0000"/>
                </a:solidFill>
                <a:ea typeface="Calibri"/>
              </a:rPr>
              <a:t>  والصوت.</a:t>
            </a:r>
            <a:endParaRPr lang="en-US" sz="1800" dirty="0">
              <a:ea typeface="Calibri"/>
              <a:cs typeface="Arial"/>
            </a:endParaRPr>
          </a:p>
          <a:p>
            <a:pPr marL="0" marR="0">
              <a:lnSpc>
                <a:spcPct val="115000"/>
              </a:lnSpc>
              <a:spcBef>
                <a:spcPts val="0"/>
              </a:spcBef>
              <a:spcAft>
                <a:spcPts val="1000"/>
              </a:spcAft>
              <a:tabLst>
                <a:tab pos="2085975" algn="l"/>
              </a:tabLst>
            </a:pPr>
            <a:r>
              <a:rPr lang="ar-IQ" dirty="0">
                <a:ea typeface="Calibri"/>
              </a:rPr>
              <a:t> </a:t>
            </a:r>
            <a:endParaRPr lang="en-US" sz="1800" dirty="0">
              <a:ea typeface="Calibri"/>
              <a:cs typeface="Arial"/>
            </a:endParaRPr>
          </a:p>
          <a:p>
            <a:pPr algn="r"/>
            <a:r>
              <a:rPr lang="ar-IQ" dirty="0" err="1" smtClean="0">
                <a:solidFill>
                  <a:srgbClr val="FF0000"/>
                </a:solidFill>
                <a:ea typeface="Calibri"/>
              </a:rPr>
              <a:t>المعالجة</a:t>
            </a:r>
            <a:r>
              <a:rPr lang="ar-IQ" dirty="0" err="1" smtClean="0">
                <a:ea typeface="Calibri"/>
              </a:rPr>
              <a:t>:هي</a:t>
            </a:r>
            <a:r>
              <a:rPr lang="ar-IQ" dirty="0" smtClean="0">
                <a:ea typeface="Calibri"/>
              </a:rPr>
              <a:t> </a:t>
            </a:r>
            <a:r>
              <a:rPr lang="ar-IQ" dirty="0">
                <a:ea typeface="Calibri"/>
              </a:rPr>
              <a:t>عملية تحويل البيانات من شكل الى اخر</a:t>
            </a:r>
            <a:endParaRPr lang="en-US" dirty="0"/>
          </a:p>
        </p:txBody>
      </p:sp>
    </p:spTree>
    <p:extLst>
      <p:ext uri="{BB962C8B-B14F-4D97-AF65-F5344CB8AC3E}">
        <p14:creationId xmlns:p14="http://schemas.microsoft.com/office/powerpoint/2010/main" val="3697840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مميزات الحاسوب</a:t>
            </a:r>
            <a:endParaRPr lang="en-US" dirty="0"/>
          </a:p>
        </p:txBody>
      </p:sp>
      <p:sp>
        <p:nvSpPr>
          <p:cNvPr id="3" name="عنصر نائب للمحتوى 2"/>
          <p:cNvSpPr>
            <a:spLocks noGrp="1"/>
          </p:cNvSpPr>
          <p:nvPr>
            <p:ph idx="1"/>
          </p:nvPr>
        </p:nvSpPr>
        <p:spPr/>
        <p:txBody>
          <a:bodyPr>
            <a:noAutofit/>
          </a:bodyPr>
          <a:lstStyle/>
          <a:p>
            <a:pPr marL="0" marR="0" algn="r">
              <a:lnSpc>
                <a:spcPct val="115000"/>
              </a:lnSpc>
              <a:spcBef>
                <a:spcPts val="0"/>
              </a:spcBef>
              <a:spcAft>
                <a:spcPts val="1000"/>
              </a:spcAft>
              <a:tabLst>
                <a:tab pos="2085975" algn="l"/>
              </a:tabLst>
            </a:pPr>
            <a:r>
              <a:rPr lang="ar-IQ" sz="1600" dirty="0">
                <a:solidFill>
                  <a:srgbClr val="FF0000"/>
                </a:solidFill>
                <a:ea typeface="Calibri"/>
              </a:rPr>
              <a:t> </a:t>
            </a:r>
            <a:endParaRPr lang="en-US" sz="1000" dirty="0">
              <a:ea typeface="Calibri"/>
              <a:cs typeface="Arial"/>
            </a:endParaRPr>
          </a:p>
          <a:p>
            <a:pPr marL="0" marR="0" algn="r">
              <a:lnSpc>
                <a:spcPct val="115000"/>
              </a:lnSpc>
              <a:spcBef>
                <a:spcPts val="0"/>
              </a:spcBef>
              <a:spcAft>
                <a:spcPts val="1000"/>
              </a:spcAft>
              <a:tabLst>
                <a:tab pos="2085975" algn="l"/>
              </a:tabLst>
            </a:pPr>
            <a:r>
              <a:rPr lang="ar-IQ" sz="1600" dirty="0">
                <a:solidFill>
                  <a:srgbClr val="FF0000"/>
                </a:solidFill>
                <a:ea typeface="Calibri"/>
              </a:rPr>
              <a:t>1</a:t>
            </a:r>
            <a:r>
              <a:rPr lang="ar-IQ" sz="1600" dirty="0">
                <a:ea typeface="Calibri"/>
              </a:rPr>
              <a:t>-السرعة العالية في أداء وتنفيذ التعليمات :تم الاستفادة منها في المجالات الخدمية مثل الا نظمه</a:t>
            </a:r>
            <a:r>
              <a:rPr lang="ar-IQ" sz="1000" dirty="0">
                <a:ea typeface="Calibri"/>
              </a:rPr>
              <a:t> </a:t>
            </a:r>
            <a:r>
              <a:rPr lang="ar-IQ" sz="1600" dirty="0">
                <a:ea typeface="Calibri"/>
              </a:rPr>
              <a:t>البنكية</a:t>
            </a:r>
            <a:endParaRPr lang="en-US" sz="1000" dirty="0">
              <a:ea typeface="Calibri"/>
              <a:cs typeface="Arial"/>
            </a:endParaRPr>
          </a:p>
          <a:p>
            <a:pPr marL="0" marR="0" algn="r">
              <a:lnSpc>
                <a:spcPct val="115000"/>
              </a:lnSpc>
              <a:spcBef>
                <a:spcPts val="0"/>
              </a:spcBef>
              <a:spcAft>
                <a:spcPts val="1000"/>
              </a:spcAft>
              <a:tabLst>
                <a:tab pos="2085975" algn="l"/>
              </a:tabLst>
            </a:pPr>
            <a:r>
              <a:rPr lang="ar-IQ" sz="1600" dirty="0">
                <a:ea typeface="Calibri"/>
              </a:rPr>
              <a:t>2-</a:t>
            </a:r>
            <a:r>
              <a:rPr lang="ar-IQ" sz="1000" dirty="0">
                <a:ea typeface="Calibri"/>
              </a:rPr>
              <a:t> </a:t>
            </a:r>
            <a:r>
              <a:rPr lang="ar-IQ" sz="1600" dirty="0" err="1">
                <a:ea typeface="Calibri"/>
              </a:rPr>
              <a:t>ألدقه</a:t>
            </a:r>
            <a:r>
              <a:rPr lang="ar-IQ" sz="1600" dirty="0">
                <a:ea typeface="Calibri"/>
              </a:rPr>
              <a:t> المتناهية في تنفيذ العمليات المختلفة :تم الاستفادة منها في المجالات العسكري الذي</a:t>
            </a:r>
            <a:r>
              <a:rPr lang="ar-IQ" sz="1000" dirty="0">
                <a:ea typeface="Calibri"/>
              </a:rPr>
              <a:t> </a:t>
            </a:r>
            <a:r>
              <a:rPr lang="ar-IQ" sz="1600" dirty="0">
                <a:ea typeface="Calibri"/>
              </a:rPr>
              <a:t>يعتمد على </a:t>
            </a:r>
            <a:r>
              <a:rPr lang="ar-IQ" sz="1600" dirty="0" err="1">
                <a:ea typeface="Calibri"/>
              </a:rPr>
              <a:t>ألدقه</a:t>
            </a:r>
            <a:r>
              <a:rPr lang="ar-IQ" sz="1600" dirty="0">
                <a:ea typeface="Calibri"/>
              </a:rPr>
              <a:t> في توجيه الصواريخ وغيرها</a:t>
            </a:r>
            <a:endParaRPr lang="en-US" sz="1000" dirty="0">
              <a:ea typeface="Calibri"/>
              <a:cs typeface="Arial"/>
            </a:endParaRPr>
          </a:p>
          <a:p>
            <a:pPr marL="0" marR="0" algn="r">
              <a:lnSpc>
                <a:spcPct val="115000"/>
              </a:lnSpc>
              <a:spcBef>
                <a:spcPts val="0"/>
              </a:spcBef>
              <a:spcAft>
                <a:spcPts val="1000"/>
              </a:spcAft>
              <a:tabLst>
                <a:tab pos="2085975" algn="l"/>
              </a:tabLst>
            </a:pPr>
            <a:r>
              <a:rPr lang="ar-IQ" sz="1600" dirty="0">
                <a:ea typeface="Calibri"/>
              </a:rPr>
              <a:t>3-</a:t>
            </a:r>
            <a:r>
              <a:rPr lang="ar-IQ" sz="1000" dirty="0">
                <a:ea typeface="Calibri"/>
              </a:rPr>
              <a:t> </a:t>
            </a:r>
            <a:r>
              <a:rPr lang="ar-IQ" sz="1600" dirty="0" err="1">
                <a:ea typeface="Calibri"/>
              </a:rPr>
              <a:t>ألقدره</a:t>
            </a:r>
            <a:r>
              <a:rPr lang="ar-IQ" sz="1600" dirty="0">
                <a:ea typeface="Calibri"/>
              </a:rPr>
              <a:t> على العمل لفترات طويله دون اي عطل او ملل او تناقص </a:t>
            </a:r>
            <a:r>
              <a:rPr lang="ar-IQ" sz="1600" dirty="0" err="1">
                <a:ea typeface="Calibri"/>
              </a:rPr>
              <a:t>ألدقه</a:t>
            </a:r>
            <a:r>
              <a:rPr lang="ar-IQ" sz="1600" dirty="0">
                <a:ea typeface="Calibri"/>
              </a:rPr>
              <a:t> :تم الاستفادة منها في</a:t>
            </a:r>
            <a:r>
              <a:rPr lang="ar-IQ" sz="1000" dirty="0">
                <a:ea typeface="Calibri"/>
              </a:rPr>
              <a:t> </a:t>
            </a:r>
            <a:r>
              <a:rPr lang="ar-IQ" sz="1600" dirty="0">
                <a:ea typeface="Calibri"/>
              </a:rPr>
              <a:t>المجالات الخدمية مثل سير فرات مواقع الانترنت</a:t>
            </a:r>
            <a:endParaRPr lang="en-US" sz="1000" dirty="0">
              <a:ea typeface="Calibri"/>
              <a:cs typeface="Arial"/>
            </a:endParaRPr>
          </a:p>
          <a:p>
            <a:pPr marL="0" marR="0" algn="r">
              <a:lnSpc>
                <a:spcPct val="115000"/>
              </a:lnSpc>
              <a:spcBef>
                <a:spcPts val="0"/>
              </a:spcBef>
              <a:spcAft>
                <a:spcPts val="1000"/>
              </a:spcAft>
              <a:tabLst>
                <a:tab pos="2085975" algn="l"/>
              </a:tabLst>
            </a:pPr>
            <a:r>
              <a:rPr lang="ar-IQ" sz="1600" dirty="0">
                <a:ea typeface="Calibri"/>
              </a:rPr>
              <a:t>4-تعدد الاستعمالات حسب </a:t>
            </a:r>
            <a:r>
              <a:rPr lang="ar-IQ" sz="1600" dirty="0" err="1">
                <a:ea typeface="Calibri"/>
              </a:rPr>
              <a:t>المجال:لمميزاته</a:t>
            </a:r>
            <a:r>
              <a:rPr lang="ar-IQ" sz="1600" dirty="0">
                <a:ea typeface="Calibri"/>
              </a:rPr>
              <a:t> وامكانياته وقدرته المختلفة التي تتواكب مع</a:t>
            </a:r>
            <a:r>
              <a:rPr lang="ar-IQ" sz="1000" dirty="0">
                <a:ea typeface="Calibri"/>
              </a:rPr>
              <a:t> </a:t>
            </a:r>
            <a:r>
              <a:rPr lang="ar-IQ" sz="1600" dirty="0">
                <a:ea typeface="Calibri"/>
              </a:rPr>
              <a:t>احتياجات المجالات المختلفة</a:t>
            </a:r>
            <a:endParaRPr lang="en-US" sz="1000" dirty="0">
              <a:ea typeface="Calibri"/>
              <a:cs typeface="Arial"/>
            </a:endParaRPr>
          </a:p>
          <a:p>
            <a:pPr marL="0" marR="0" algn="r">
              <a:lnSpc>
                <a:spcPct val="115000"/>
              </a:lnSpc>
              <a:spcBef>
                <a:spcPts val="0"/>
              </a:spcBef>
              <a:spcAft>
                <a:spcPts val="1000"/>
              </a:spcAft>
              <a:tabLst>
                <a:tab pos="2085975" algn="l"/>
              </a:tabLst>
            </a:pPr>
            <a:r>
              <a:rPr lang="ar-IQ" sz="1600" dirty="0">
                <a:ea typeface="Calibri"/>
              </a:rPr>
              <a:t>5-</a:t>
            </a:r>
            <a:r>
              <a:rPr lang="ar-IQ" sz="1000" dirty="0">
                <a:ea typeface="Calibri"/>
              </a:rPr>
              <a:t> </a:t>
            </a:r>
            <a:r>
              <a:rPr lang="ar-IQ" sz="1600" dirty="0">
                <a:ea typeface="Calibri"/>
              </a:rPr>
              <a:t>الكفاءة العالية في إدارة البيانات :تم الاستفادة منها في المجالات التي تهتم بتخزين البيانات</a:t>
            </a:r>
            <a:r>
              <a:rPr lang="ar-IQ" sz="1000" dirty="0">
                <a:ea typeface="Calibri"/>
              </a:rPr>
              <a:t> </a:t>
            </a:r>
            <a:r>
              <a:rPr lang="ar-IQ" sz="1600" dirty="0">
                <a:ea typeface="Calibri"/>
              </a:rPr>
              <a:t>واسترجاعها مثل نظام السجل المدني</a:t>
            </a:r>
            <a:endParaRPr lang="en-US" sz="1000" dirty="0">
              <a:ea typeface="Calibri"/>
              <a:cs typeface="Arial"/>
            </a:endParaRPr>
          </a:p>
          <a:p>
            <a:pPr marL="0" marR="0" algn="r">
              <a:lnSpc>
                <a:spcPct val="115000"/>
              </a:lnSpc>
              <a:spcBef>
                <a:spcPts val="0"/>
              </a:spcBef>
              <a:spcAft>
                <a:spcPts val="1000"/>
              </a:spcAft>
              <a:tabLst>
                <a:tab pos="2085975" algn="l"/>
              </a:tabLst>
            </a:pPr>
            <a:r>
              <a:rPr lang="ar-IQ" sz="1600" dirty="0">
                <a:ea typeface="Calibri"/>
              </a:rPr>
              <a:t>6-</a:t>
            </a:r>
            <a:r>
              <a:rPr lang="ar-IQ" sz="1000" dirty="0">
                <a:ea typeface="Calibri"/>
              </a:rPr>
              <a:t> </a:t>
            </a:r>
            <a:r>
              <a:rPr lang="ar-IQ" sz="1600" dirty="0">
                <a:ea typeface="Calibri"/>
              </a:rPr>
              <a:t>توفير الوقت والجهد :تم الاستفادة منها في المجالات التي تهتم بتكرار بيانات معينه والبحث</a:t>
            </a:r>
            <a:r>
              <a:rPr lang="ar-IQ" sz="1000" dirty="0">
                <a:ea typeface="Calibri"/>
              </a:rPr>
              <a:t> </a:t>
            </a:r>
            <a:r>
              <a:rPr lang="ar-IQ" sz="1600" dirty="0">
                <a:ea typeface="Calibri"/>
              </a:rPr>
              <a:t>عن بيانات معينه مثل محركات البحث</a:t>
            </a:r>
            <a:endParaRPr lang="en-US" sz="1000" dirty="0">
              <a:ea typeface="Calibri"/>
              <a:cs typeface="Arial"/>
            </a:endParaRPr>
          </a:p>
          <a:p>
            <a:pPr marL="0" marR="0" algn="r">
              <a:lnSpc>
                <a:spcPct val="115000"/>
              </a:lnSpc>
              <a:spcBef>
                <a:spcPts val="0"/>
              </a:spcBef>
              <a:spcAft>
                <a:spcPts val="1000"/>
              </a:spcAft>
              <a:tabLst>
                <a:tab pos="2085975" algn="l"/>
              </a:tabLst>
            </a:pPr>
            <a:r>
              <a:rPr lang="ar-IQ" sz="1600" dirty="0">
                <a:ea typeface="Calibri"/>
              </a:rPr>
              <a:t>7-</a:t>
            </a:r>
            <a:r>
              <a:rPr lang="ar-IQ" sz="1000" dirty="0">
                <a:ea typeface="Calibri"/>
              </a:rPr>
              <a:t> </a:t>
            </a:r>
            <a:r>
              <a:rPr lang="ar-IQ" sz="1600" dirty="0" err="1">
                <a:ea typeface="Calibri"/>
              </a:rPr>
              <a:t>ألقدره</a:t>
            </a:r>
            <a:r>
              <a:rPr lang="ar-IQ" sz="1600" dirty="0">
                <a:ea typeface="Calibri"/>
              </a:rPr>
              <a:t> على تخزين كميات هائلة من البيانات :تم الاستفادة منها في المجالات التي تهتم</a:t>
            </a:r>
            <a:r>
              <a:rPr lang="ar-IQ" sz="1000" dirty="0">
                <a:ea typeface="Calibri"/>
              </a:rPr>
              <a:t> </a:t>
            </a:r>
            <a:r>
              <a:rPr lang="ar-IQ" sz="1600" dirty="0">
                <a:ea typeface="Calibri"/>
              </a:rPr>
              <a:t>بتخزين بيانات ضخمه مثل انظمه امن </a:t>
            </a:r>
            <a:r>
              <a:rPr lang="ar-IQ" sz="1600" dirty="0" err="1">
                <a:ea typeface="Calibri"/>
              </a:rPr>
              <a:t>ألدوله</a:t>
            </a:r>
            <a:r>
              <a:rPr lang="ar-IQ" sz="1600" dirty="0">
                <a:ea typeface="Calibri"/>
              </a:rPr>
              <a:t>.</a:t>
            </a:r>
            <a:endParaRPr lang="en-US" sz="1000" dirty="0">
              <a:ea typeface="Calibri"/>
              <a:cs typeface="Arial"/>
            </a:endParaRPr>
          </a:p>
          <a:p>
            <a:pPr algn="r"/>
            <a:endParaRPr lang="en-US" sz="1600" dirty="0"/>
          </a:p>
        </p:txBody>
      </p:sp>
    </p:spTree>
    <p:extLst>
      <p:ext uri="{BB962C8B-B14F-4D97-AF65-F5344CB8AC3E}">
        <p14:creationId xmlns:p14="http://schemas.microsoft.com/office/powerpoint/2010/main" val="2317656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اساسيات الحاسوب</a:t>
            </a:r>
            <a:endParaRPr lang="en-US" dirty="0"/>
          </a:p>
        </p:txBody>
      </p:sp>
      <p:sp>
        <p:nvSpPr>
          <p:cNvPr id="3" name="عنصر نائب للمحتوى 2"/>
          <p:cNvSpPr>
            <a:spLocks noGrp="1"/>
          </p:cNvSpPr>
          <p:nvPr>
            <p:ph idx="1"/>
          </p:nvPr>
        </p:nvSpPr>
        <p:spPr/>
        <p:txBody>
          <a:bodyPr>
            <a:normAutofit fontScale="62500" lnSpcReduction="20000"/>
          </a:bodyPr>
          <a:lstStyle/>
          <a:p>
            <a:pPr marL="0" marR="0" algn="r">
              <a:lnSpc>
                <a:spcPct val="115000"/>
              </a:lnSpc>
              <a:spcBef>
                <a:spcPts val="0"/>
              </a:spcBef>
              <a:spcAft>
                <a:spcPts val="1000"/>
              </a:spcAft>
            </a:pPr>
            <a:r>
              <a:rPr lang="ar-IQ" dirty="0">
                <a:solidFill>
                  <a:srgbClr val="FF0000"/>
                </a:solidFill>
                <a:ea typeface="Calibri"/>
              </a:rPr>
              <a:t>تعريف الحاسوب</a:t>
            </a:r>
            <a:r>
              <a:rPr lang="ar-IQ" dirty="0">
                <a:ea typeface="Calibri"/>
              </a:rPr>
              <a:t> :</a:t>
            </a:r>
            <a:r>
              <a:rPr lang="ar-IQ" sz="1800" dirty="0">
                <a:ea typeface="Calibri"/>
              </a:rPr>
              <a:t> </a:t>
            </a:r>
            <a:r>
              <a:rPr lang="ar-IQ" dirty="0">
                <a:ea typeface="Calibri"/>
              </a:rPr>
              <a:t>ويسمى أيضا الحاسب الآلي وهو عبارة عن جهاز إلكتروني</a:t>
            </a:r>
            <a:r>
              <a:rPr lang="ar-IQ" sz="1800" dirty="0">
                <a:ea typeface="Calibri"/>
              </a:rPr>
              <a:t> </a:t>
            </a:r>
            <a:r>
              <a:rPr lang="ar-IQ" dirty="0">
                <a:ea typeface="Calibri"/>
              </a:rPr>
              <a:t>يقوم بإجراء العمليات الحسابي والمنطقي</a:t>
            </a:r>
            <a:r>
              <a:rPr lang="ar-IQ" sz="1800" dirty="0">
                <a:ea typeface="Calibri"/>
              </a:rPr>
              <a:t> </a:t>
            </a:r>
            <a:r>
              <a:rPr lang="ar-IQ" dirty="0">
                <a:ea typeface="Calibri"/>
              </a:rPr>
              <a:t>على مجموعة من البيانات</a:t>
            </a:r>
            <a:r>
              <a:rPr lang="ar-IQ" sz="1800" dirty="0">
                <a:ea typeface="Calibri"/>
              </a:rPr>
              <a:t> </a:t>
            </a:r>
            <a:r>
              <a:rPr lang="ar-IQ" dirty="0">
                <a:ea typeface="Calibri"/>
              </a:rPr>
              <a:t>ويقوم بمعالجتها وإخراج نتائج في شكل معلومات نستفاد منها في حياتنا اليومية.</a:t>
            </a:r>
            <a:endParaRPr lang="en-US" sz="1800" dirty="0">
              <a:ea typeface="Calibri"/>
              <a:cs typeface="Arial"/>
            </a:endParaRPr>
          </a:p>
          <a:p>
            <a:pPr marL="0" marR="0" algn="r">
              <a:lnSpc>
                <a:spcPct val="115000"/>
              </a:lnSpc>
              <a:spcBef>
                <a:spcPts val="0"/>
              </a:spcBef>
              <a:spcAft>
                <a:spcPts val="1000"/>
              </a:spcAft>
            </a:pPr>
            <a:r>
              <a:rPr lang="ar-IQ" dirty="0">
                <a:solidFill>
                  <a:srgbClr val="FF0000"/>
                </a:solidFill>
                <a:ea typeface="Calibri"/>
              </a:rPr>
              <a:t>تعريف اخر للحاسوب</a:t>
            </a:r>
            <a:r>
              <a:rPr lang="ar-IQ" dirty="0">
                <a:ea typeface="Calibri"/>
              </a:rPr>
              <a:t> :هو جهاز الكتروني رقمي له القدرة علي استقبال البيانات ومعالجتها</a:t>
            </a:r>
            <a:r>
              <a:rPr lang="ar-IQ" sz="1800" dirty="0">
                <a:ea typeface="Calibri"/>
              </a:rPr>
              <a:t> </a:t>
            </a:r>
            <a:r>
              <a:rPr lang="ar-IQ" dirty="0">
                <a:ea typeface="Calibri"/>
              </a:rPr>
              <a:t>وإخراج النتائج في شكل معلومات</a:t>
            </a:r>
            <a:endParaRPr lang="en-US" sz="1800" dirty="0">
              <a:ea typeface="Calibri"/>
              <a:cs typeface="Arial"/>
            </a:endParaRPr>
          </a:p>
          <a:p>
            <a:pPr marL="0" marR="0" algn="r">
              <a:lnSpc>
                <a:spcPct val="115000"/>
              </a:lnSpc>
              <a:spcBef>
                <a:spcPts val="0"/>
              </a:spcBef>
              <a:spcAft>
                <a:spcPts val="1000"/>
              </a:spcAft>
            </a:pPr>
            <a:r>
              <a:rPr lang="ar-IQ" dirty="0">
                <a:solidFill>
                  <a:srgbClr val="FF0000"/>
                </a:solidFill>
                <a:ea typeface="Calibri"/>
              </a:rPr>
              <a:t>اطوار دورة حياة الحاسوب</a:t>
            </a:r>
            <a:r>
              <a:rPr lang="ar-IQ" dirty="0">
                <a:ea typeface="Calibri"/>
              </a:rPr>
              <a:t> : الحاسوب جهاز كبقية الاجهزة لديه ثلاث اطوار من خلالها وصل للشكل الموجود في يومنا هذا وهي كالاتي </a:t>
            </a:r>
            <a:endParaRPr lang="en-US" sz="1800" dirty="0">
              <a:ea typeface="Calibri"/>
              <a:cs typeface="Arial"/>
            </a:endParaRPr>
          </a:p>
          <a:p>
            <a:pPr marL="0" marR="0" algn="r">
              <a:lnSpc>
                <a:spcPct val="115000"/>
              </a:lnSpc>
              <a:spcBef>
                <a:spcPts val="0"/>
              </a:spcBef>
              <a:spcAft>
                <a:spcPts val="1000"/>
              </a:spcAft>
            </a:pPr>
            <a:r>
              <a:rPr lang="ar-IQ" dirty="0">
                <a:ea typeface="Calibri"/>
              </a:rPr>
              <a:t>1</a:t>
            </a:r>
            <a:r>
              <a:rPr lang="ar-IQ" dirty="0">
                <a:solidFill>
                  <a:srgbClr val="FF0000"/>
                </a:solidFill>
                <a:ea typeface="Calibri"/>
              </a:rPr>
              <a:t>-طور </a:t>
            </a:r>
            <a:r>
              <a:rPr lang="ar-IQ" dirty="0" err="1">
                <a:solidFill>
                  <a:srgbClr val="FF0000"/>
                </a:solidFill>
                <a:ea typeface="Calibri"/>
              </a:rPr>
              <a:t>الاسسس</a:t>
            </a:r>
            <a:r>
              <a:rPr lang="ar-IQ" dirty="0">
                <a:solidFill>
                  <a:srgbClr val="FF0000"/>
                </a:solidFill>
                <a:ea typeface="Calibri"/>
              </a:rPr>
              <a:t> النظرية</a:t>
            </a:r>
            <a:r>
              <a:rPr lang="ar-IQ" dirty="0">
                <a:ea typeface="Calibri"/>
              </a:rPr>
              <a:t>: يشمل مرحلة وضع الاسس النظرية من قبل العلماء(الرياضيات ,</a:t>
            </a:r>
            <a:r>
              <a:rPr lang="ar-IQ" dirty="0" err="1">
                <a:ea typeface="Calibri"/>
              </a:rPr>
              <a:t>الفيزياء,الكيمياء,الهندسة</a:t>
            </a:r>
            <a:r>
              <a:rPr lang="ar-IQ" dirty="0">
                <a:ea typeface="Calibri"/>
              </a:rPr>
              <a:t>) لكل الظواهر المتعلقة بالمجال العلمي للجهاز ووضع النظريات وبناء النماذج </a:t>
            </a:r>
            <a:r>
              <a:rPr lang="ar-IQ" dirty="0" err="1">
                <a:ea typeface="Calibri"/>
              </a:rPr>
              <a:t>الرياضيه</a:t>
            </a:r>
            <a:r>
              <a:rPr lang="ar-IQ" dirty="0">
                <a:ea typeface="Calibri"/>
              </a:rPr>
              <a:t> لها </a:t>
            </a:r>
            <a:endParaRPr lang="en-US" sz="1800" dirty="0">
              <a:ea typeface="Calibri"/>
              <a:cs typeface="Arial"/>
            </a:endParaRPr>
          </a:p>
          <a:p>
            <a:pPr marL="0" marR="0" algn="r">
              <a:lnSpc>
                <a:spcPct val="115000"/>
              </a:lnSpc>
              <a:spcBef>
                <a:spcPts val="0"/>
              </a:spcBef>
              <a:spcAft>
                <a:spcPts val="1000"/>
              </a:spcAft>
            </a:pPr>
            <a:r>
              <a:rPr lang="ar-IQ" dirty="0">
                <a:ea typeface="Calibri"/>
              </a:rPr>
              <a:t>  2</a:t>
            </a:r>
            <a:r>
              <a:rPr lang="ar-IQ" dirty="0">
                <a:solidFill>
                  <a:srgbClr val="FF0000"/>
                </a:solidFill>
                <a:ea typeface="Calibri"/>
              </a:rPr>
              <a:t>- طور التطوير</a:t>
            </a:r>
            <a:r>
              <a:rPr lang="ar-IQ" dirty="0">
                <a:ea typeface="Calibri"/>
              </a:rPr>
              <a:t> : وفيه يقوم المصممون – المهندسون-بابتكار اجهزة جديدة اذ يتم بناء نسخة اولية بسيطة للجهاز مستخدما الاسس النظرية والنماذج الرياضية في الطور ا </a:t>
            </a:r>
            <a:r>
              <a:rPr lang="ar-IQ" dirty="0" err="1">
                <a:ea typeface="Calibri"/>
              </a:rPr>
              <a:t>لاول</a:t>
            </a:r>
            <a:r>
              <a:rPr lang="ar-IQ" dirty="0">
                <a:ea typeface="Calibri"/>
              </a:rPr>
              <a:t> </a:t>
            </a:r>
            <a:endParaRPr lang="en-US" sz="1800" dirty="0">
              <a:ea typeface="Calibri"/>
              <a:cs typeface="Arial"/>
            </a:endParaRPr>
          </a:p>
          <a:p>
            <a:pPr algn="r"/>
            <a:endParaRPr lang="en-US" dirty="0"/>
          </a:p>
        </p:txBody>
      </p:sp>
    </p:spTree>
    <p:extLst>
      <p:ext uri="{BB962C8B-B14F-4D97-AF65-F5344CB8AC3E}">
        <p14:creationId xmlns:p14="http://schemas.microsoft.com/office/powerpoint/2010/main" val="1118853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p:txBody>
          <a:bodyPr/>
          <a:lstStyle/>
          <a:p>
            <a:pPr marL="0" marR="0" algn="r" rtl="1">
              <a:lnSpc>
                <a:spcPct val="115000"/>
              </a:lnSpc>
              <a:spcBef>
                <a:spcPts val="0"/>
              </a:spcBef>
              <a:spcAft>
                <a:spcPts val="1000"/>
              </a:spcAft>
            </a:pPr>
            <a:r>
              <a:rPr lang="ar-IQ" dirty="0">
                <a:ea typeface="Calibri"/>
              </a:rPr>
              <a:t>- </a:t>
            </a:r>
            <a:r>
              <a:rPr lang="ar-IQ" dirty="0">
                <a:solidFill>
                  <a:srgbClr val="FF0000"/>
                </a:solidFill>
                <a:ea typeface="Calibri"/>
              </a:rPr>
              <a:t>طور </a:t>
            </a:r>
            <a:r>
              <a:rPr lang="ar-IQ" dirty="0" smtClean="0">
                <a:solidFill>
                  <a:srgbClr val="FF0000"/>
                </a:solidFill>
                <a:ea typeface="Calibri"/>
              </a:rPr>
              <a:t>التسو</a:t>
            </a:r>
            <a:r>
              <a:rPr lang="ar-IQ" dirty="0">
                <a:solidFill>
                  <a:srgbClr val="FF0000"/>
                </a:solidFill>
                <a:ea typeface="Calibri"/>
              </a:rPr>
              <a:t>ي</a:t>
            </a:r>
            <a:r>
              <a:rPr lang="ar-IQ" dirty="0" smtClean="0">
                <a:solidFill>
                  <a:srgbClr val="FF0000"/>
                </a:solidFill>
                <a:ea typeface="Calibri"/>
              </a:rPr>
              <a:t>ق</a:t>
            </a:r>
            <a:r>
              <a:rPr lang="ar-IQ" dirty="0" smtClean="0">
                <a:ea typeface="Calibri"/>
              </a:rPr>
              <a:t> </a:t>
            </a:r>
            <a:r>
              <a:rPr lang="ar-IQ" dirty="0">
                <a:ea typeface="Calibri"/>
              </a:rPr>
              <a:t>:تتركز جهود المصممون في هذه المرحلة على زيادة رقعة استخدام </a:t>
            </a:r>
            <a:r>
              <a:rPr lang="ar-IQ" dirty="0" err="1">
                <a:ea typeface="Calibri"/>
              </a:rPr>
              <a:t>الجهازبحيث</a:t>
            </a:r>
            <a:r>
              <a:rPr lang="ar-IQ" dirty="0">
                <a:ea typeface="Calibri"/>
              </a:rPr>
              <a:t> يشمل عامة الناس من خلال تحقيق الاهداف الاتية</a:t>
            </a:r>
            <a:endParaRPr lang="en-US" sz="1800" dirty="0">
              <a:ea typeface="Calibri"/>
              <a:cs typeface="Arial"/>
            </a:endParaRPr>
          </a:p>
          <a:p>
            <a:pPr marL="0" marR="0" algn="r">
              <a:lnSpc>
                <a:spcPct val="115000"/>
              </a:lnSpc>
              <a:spcBef>
                <a:spcPts val="0"/>
              </a:spcBef>
              <a:spcAft>
                <a:spcPts val="1000"/>
              </a:spcAft>
            </a:pPr>
            <a:r>
              <a:rPr lang="ar-IQ" dirty="0">
                <a:ea typeface="Calibri"/>
              </a:rPr>
              <a:t>ا- وضوح الهدف من استخدام الجهاز</a:t>
            </a:r>
            <a:endParaRPr lang="en-US" sz="1800" dirty="0">
              <a:ea typeface="Calibri"/>
              <a:cs typeface="Arial"/>
            </a:endParaRPr>
          </a:p>
          <a:p>
            <a:pPr marL="0" marR="0" algn="r">
              <a:lnSpc>
                <a:spcPct val="115000"/>
              </a:lnSpc>
              <a:spcBef>
                <a:spcPts val="0"/>
              </a:spcBef>
              <a:spcAft>
                <a:spcPts val="1000"/>
              </a:spcAft>
            </a:pPr>
            <a:r>
              <a:rPr lang="ar-IQ" dirty="0">
                <a:ea typeface="Calibri"/>
              </a:rPr>
              <a:t>ب-رخص الثمن </a:t>
            </a:r>
            <a:endParaRPr lang="en-US" sz="1800" dirty="0">
              <a:ea typeface="Calibri"/>
              <a:cs typeface="Arial"/>
            </a:endParaRPr>
          </a:p>
          <a:p>
            <a:pPr algn="r"/>
            <a:r>
              <a:rPr lang="ar-IQ" dirty="0" smtClean="0"/>
              <a:t>ج- سهولة الاستخدام</a:t>
            </a:r>
          </a:p>
          <a:p>
            <a:pPr algn="r"/>
            <a:endParaRPr lang="en-US" dirty="0"/>
          </a:p>
        </p:txBody>
      </p:sp>
    </p:spTree>
    <p:extLst>
      <p:ext uri="{BB962C8B-B14F-4D97-AF65-F5344CB8AC3E}">
        <p14:creationId xmlns:p14="http://schemas.microsoft.com/office/powerpoint/2010/main" val="3265587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dirty="0" smtClean="0"/>
              <a:t>تطور اجيال الحاسوب</a:t>
            </a:r>
            <a:br>
              <a:rPr lang="ar-IQ" dirty="0" smtClean="0"/>
            </a:br>
            <a:endParaRPr lang="en-US" dirty="0"/>
          </a:p>
        </p:txBody>
      </p:sp>
      <p:sp>
        <p:nvSpPr>
          <p:cNvPr id="3" name="عنصر نائب للمحتوى 2"/>
          <p:cNvSpPr>
            <a:spLocks noGrp="1"/>
          </p:cNvSpPr>
          <p:nvPr>
            <p:ph idx="1"/>
          </p:nvPr>
        </p:nvSpPr>
        <p:spPr/>
        <p:txBody>
          <a:bodyPr>
            <a:normAutofit/>
          </a:bodyPr>
          <a:lstStyle/>
          <a:p>
            <a:pPr algn="just"/>
            <a:r>
              <a:rPr lang="ar-IQ" sz="2800" dirty="0" smtClean="0">
                <a:solidFill>
                  <a:srgbClr val="FF0000"/>
                </a:solidFill>
              </a:rPr>
              <a:t>الجيل الاول </a:t>
            </a:r>
            <a:r>
              <a:rPr lang="ar-IQ" sz="2800" dirty="0" smtClean="0"/>
              <a:t>:تطلق هذه التسمية حاسبات الجيل الأول على الفترة من حياة وتطور الحاسوب- من عام 1945 م-1951- وفي هذه الفترة تم </a:t>
            </a:r>
            <a:r>
              <a:rPr lang="ar-IQ" sz="2800" dirty="0" smtClean="0">
                <a:solidFill>
                  <a:srgbClr val="FF0000"/>
                </a:solidFill>
              </a:rPr>
              <a:t>استخدام الصمامات المفرغة </a:t>
            </a:r>
            <a:r>
              <a:rPr lang="ar-IQ" sz="2800" dirty="0" smtClean="0"/>
              <a:t>في صنع حاسبات هذا </a:t>
            </a:r>
            <a:r>
              <a:rPr lang="ar-IQ" sz="2800" dirty="0" smtClean="0"/>
              <a:t>الجيل حيث استخدام </a:t>
            </a:r>
            <a:r>
              <a:rPr lang="ar-IQ" sz="2800" dirty="0" smtClean="0"/>
              <a:t>هذا الجيل لغة الآلة أي لغة الصفر والواحد(0.1 )للتعامل مع الجهاز اما عيوب هذا الجيل يكون عرضه للاحتراق وبسبب كبر حجمها ووزنها الثقيل ينبعث منها حرارة كبيرة لذلك تحتاج للتبريد المستمر كذلك  استهلاكها الكبير للطاقة</a:t>
            </a:r>
            <a:endParaRPr lang="en-US"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9" y="5010150"/>
            <a:ext cx="3800475"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3165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IQ" dirty="0" smtClean="0">
                <a:solidFill>
                  <a:srgbClr val="FF0000"/>
                </a:solidFill>
              </a:rPr>
              <a:t>الجيل الثاني </a:t>
            </a:r>
            <a:r>
              <a:rPr lang="ar-IQ" dirty="0" smtClean="0"/>
              <a:t>: تطلق هذه التسمية (حاسبات الجيل الثاني) على الفترة من حياة وتطور الحاسوب في- عام 1960  -1952ففي هذه الفترة تم </a:t>
            </a:r>
            <a:r>
              <a:rPr lang="ar-IQ" dirty="0" smtClean="0">
                <a:solidFill>
                  <a:srgbClr val="FF0000"/>
                </a:solidFill>
              </a:rPr>
              <a:t>استخدام تكنولوجيا الترانزستورات</a:t>
            </a:r>
            <a:r>
              <a:rPr lang="ar-IQ" dirty="0" smtClean="0"/>
              <a:t> والتي تتميز بأنه  صغيرة الحجم وازدياد- سرعته ومن ميزات حاسبات هذا الجيل زيادة في سعة الذاكرة وذلك بسبب استخدام الحلقات المغناطيسية في تركيب الذاكرة. </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4648200"/>
            <a:ext cx="19050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2500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IQ" dirty="0" smtClean="0"/>
              <a:t>-</a:t>
            </a:r>
            <a:r>
              <a:rPr lang="ar-IQ" dirty="0" smtClean="0">
                <a:solidFill>
                  <a:srgbClr val="FF0000"/>
                </a:solidFill>
              </a:rPr>
              <a:t>الجيل الثالث </a:t>
            </a:r>
            <a:r>
              <a:rPr lang="ar-IQ" dirty="0" smtClean="0"/>
              <a:t>(1965-1970 وفيه  </a:t>
            </a:r>
            <a:r>
              <a:rPr lang="ar-IQ" dirty="0" smtClean="0">
                <a:solidFill>
                  <a:srgbClr val="FF0000"/>
                </a:solidFill>
              </a:rPr>
              <a:t>بدأت الدائرة المتكاملة </a:t>
            </a:r>
            <a:r>
              <a:rPr lang="ar-IQ" dirty="0" smtClean="0"/>
              <a:t>تحل محل الترانزستور في صناعة الحاسوب اهم مميزات هذا الجيل </a:t>
            </a:r>
            <a:r>
              <a:rPr lang="ar-IQ" dirty="0" smtClean="0"/>
              <a:t>السرعة </a:t>
            </a:r>
            <a:r>
              <a:rPr lang="ar-IQ" dirty="0" smtClean="0"/>
              <a:t>في تنفيذ </a:t>
            </a:r>
            <a:r>
              <a:rPr lang="ar-IQ" dirty="0" smtClean="0"/>
              <a:t>العمليات السعة العالية </a:t>
            </a:r>
            <a:r>
              <a:rPr lang="ar-IQ" dirty="0" smtClean="0"/>
              <a:t>خفة الوزن وصغر الحجم  انخفاض كلفتها </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4377171"/>
            <a:ext cx="1838325" cy="17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7060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marL="0" marR="0" algn="r" rtl="1">
              <a:lnSpc>
                <a:spcPct val="115000"/>
              </a:lnSpc>
              <a:spcBef>
                <a:spcPts val="0"/>
              </a:spcBef>
              <a:spcAft>
                <a:spcPts val="1000"/>
              </a:spcAft>
            </a:pPr>
            <a:r>
              <a:rPr lang="ar-IQ" sz="2400" dirty="0">
                <a:solidFill>
                  <a:srgbClr val="FF0000"/>
                </a:solidFill>
                <a:ea typeface="Calibri"/>
              </a:rPr>
              <a:t>- الجيل الرابع</a:t>
            </a:r>
            <a:r>
              <a:rPr lang="ar-IQ" sz="2400" dirty="0">
                <a:ea typeface="Calibri"/>
              </a:rPr>
              <a:t>(1971-1989):</a:t>
            </a:r>
            <a:endParaRPr lang="en-US" sz="1400" dirty="0">
              <a:ea typeface="Calibri"/>
              <a:cs typeface="Arial"/>
            </a:endParaRPr>
          </a:p>
          <a:p>
            <a:pPr marL="0" marR="0" algn="r">
              <a:lnSpc>
                <a:spcPct val="115000"/>
              </a:lnSpc>
              <a:spcBef>
                <a:spcPts val="0"/>
              </a:spcBef>
              <a:spcAft>
                <a:spcPts val="1000"/>
              </a:spcAft>
            </a:pPr>
            <a:r>
              <a:rPr lang="ar-IQ" sz="2400" dirty="0">
                <a:solidFill>
                  <a:srgbClr val="FF0000"/>
                </a:solidFill>
                <a:ea typeface="Calibri"/>
              </a:rPr>
              <a:t>يسمى جيل المعالج الدقيق</a:t>
            </a:r>
            <a:r>
              <a:rPr lang="ar-IQ" sz="2400" dirty="0">
                <a:ea typeface="Calibri"/>
              </a:rPr>
              <a:t> حيث زادة قدرة الحواسيب في السعة التخزينية والسرعة في الاداء </a:t>
            </a:r>
            <a:endParaRPr lang="ar-IQ" sz="2400" dirty="0" smtClean="0">
              <a:ea typeface="Calibri"/>
            </a:endParaRPr>
          </a:p>
          <a:p>
            <a:pPr marL="0" marR="0" algn="r">
              <a:lnSpc>
                <a:spcPct val="115000"/>
              </a:lnSpc>
              <a:spcBef>
                <a:spcPts val="0"/>
              </a:spcBef>
              <a:spcAft>
                <a:spcPts val="1000"/>
              </a:spcAft>
            </a:pPr>
            <a:r>
              <a:rPr lang="ar-IQ" sz="2400" dirty="0" smtClean="0">
                <a:ea typeface="Calibri"/>
              </a:rPr>
              <a:t>اهم </a:t>
            </a:r>
            <a:r>
              <a:rPr lang="ar-IQ" sz="2400" dirty="0">
                <a:ea typeface="Calibri"/>
              </a:rPr>
              <a:t>مميزاته </a:t>
            </a:r>
            <a:endParaRPr lang="en-US" sz="1400" dirty="0">
              <a:ea typeface="Calibri"/>
              <a:cs typeface="Arial"/>
            </a:endParaRPr>
          </a:p>
          <a:p>
            <a:pPr marL="0" marR="0" algn="r">
              <a:lnSpc>
                <a:spcPct val="115000"/>
              </a:lnSpc>
              <a:spcBef>
                <a:spcPts val="0"/>
              </a:spcBef>
              <a:spcAft>
                <a:spcPts val="1000"/>
              </a:spcAft>
            </a:pPr>
            <a:r>
              <a:rPr lang="ar-IQ" sz="2400" dirty="0">
                <a:ea typeface="Calibri"/>
              </a:rPr>
              <a:t>ظهور حواسيب متعددة الاغراض مع نظم تشغيل متطورة وايضا صغر حجمها وزيادة سعة الذاكرة وسرعة التنفيذ اصبحت اجهزة </a:t>
            </a:r>
            <a:r>
              <a:rPr lang="ar-IQ" sz="2400" dirty="0" smtClean="0">
                <a:ea typeface="Calibri"/>
              </a:rPr>
              <a:t>الادخال </a:t>
            </a:r>
            <a:r>
              <a:rPr lang="ar-IQ" sz="2400" dirty="0">
                <a:ea typeface="Calibri"/>
              </a:rPr>
              <a:t> </a:t>
            </a:r>
            <a:endParaRPr lang="en-US" sz="1400" dirty="0">
              <a:ea typeface="Calibri"/>
              <a:cs typeface="Arial"/>
            </a:endParaRPr>
          </a:p>
          <a:p>
            <a:pPr algn="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572000"/>
            <a:ext cx="230505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8982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lvl="0" algn="r"/>
            <a:r>
              <a:rPr lang="ar-IQ" sz="2400" dirty="0">
                <a:solidFill>
                  <a:srgbClr val="FF0000"/>
                </a:solidFill>
                <a:ea typeface="Calibri"/>
              </a:rPr>
              <a:t>الجيل الخامس :هو جيل الذكاء الاصطناعي</a:t>
            </a:r>
            <a:r>
              <a:rPr lang="ar-IQ" sz="2400" dirty="0">
                <a:solidFill>
                  <a:prstClr val="black"/>
                </a:solidFill>
                <a:ea typeface="Calibri"/>
              </a:rPr>
              <a:t> حيث يعتمد على رقائق صغيرة جدا في حجمها وذات سعة تخزين هائلة وسرعة تنفيذ فائقة </a:t>
            </a:r>
            <a:r>
              <a:rPr lang="ar-IQ" sz="2400" dirty="0" smtClean="0">
                <a:solidFill>
                  <a:prstClr val="black"/>
                </a:solidFill>
                <a:ea typeface="Calibri"/>
              </a:rPr>
              <a:t>وتستخدم اساليب متقدمة في معالجة البيانات ويكون التعامل معها اسهل واذكى.</a:t>
            </a:r>
            <a:endParaRPr lang="en-US" sz="1400" dirty="0">
              <a:solidFill>
                <a:prstClr val="black"/>
              </a:solidFill>
              <a:ea typeface="Calibri"/>
              <a:cs typeface="Arial"/>
            </a:endParaRPr>
          </a:p>
          <a:p>
            <a:pPr algn="r"/>
            <a:r>
              <a:rPr lang="ar-IQ" dirty="0" smtClean="0"/>
              <a:t>اهم مميزاته </a:t>
            </a:r>
          </a:p>
          <a:p>
            <a:pPr algn="r"/>
            <a:r>
              <a:rPr lang="ar-IQ" dirty="0" smtClean="0"/>
              <a:t>زيادة هائلة في السرعات وسعات التخزين </a:t>
            </a:r>
          </a:p>
          <a:p>
            <a:pPr algn="r"/>
            <a:r>
              <a:rPr lang="ar-IQ" dirty="0" smtClean="0"/>
              <a:t>ظهور الذكاء الاصطناعي ولغات متطورة</a:t>
            </a:r>
            <a:endParaRPr lang="en-US" dirty="0"/>
          </a:p>
        </p:txBody>
      </p:sp>
    </p:spTree>
    <p:extLst>
      <p:ext uri="{BB962C8B-B14F-4D97-AF65-F5344CB8AC3E}">
        <p14:creationId xmlns:p14="http://schemas.microsoft.com/office/powerpoint/2010/main" val="505553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ar-IQ" sz="1800" dirty="0" smtClean="0"/>
              <a:t>الكمبيوتر</a:t>
            </a:r>
            <a:r>
              <a:rPr lang="en-US" sz="1800" dirty="0" smtClean="0"/>
              <a:t>Computer </a:t>
            </a:r>
            <a:r>
              <a:rPr lang="ar-IQ" sz="1800" dirty="0" smtClean="0"/>
              <a:t> كلمة كمبيوتر مشتقة من </a:t>
            </a:r>
            <a:r>
              <a:rPr lang="en-US" sz="1800" dirty="0" smtClean="0"/>
              <a:t>Compute </a:t>
            </a:r>
            <a:r>
              <a:rPr lang="ar-IQ" sz="1800" dirty="0" smtClean="0"/>
              <a:t> بمعنى يحسب </a:t>
            </a:r>
            <a:r>
              <a:rPr lang="en-US" sz="1800" dirty="0" smtClean="0"/>
              <a:t> </a:t>
            </a:r>
            <a:r>
              <a:rPr lang="en-US" sz="1800" dirty="0" err="1" smtClean="0"/>
              <a:t>Calclate</a:t>
            </a:r>
            <a:r>
              <a:rPr lang="ar-IQ" sz="1800" dirty="0" smtClean="0"/>
              <a:t>ويعرف بانه جهاز له القدرة على معالجة البينات  بسرعة ودقة عالية وفقا لعدد من التعليمات والاوامر للوصول الى النتائج المطلوبة ثم بعد ذلك تخزينها واسترجاعها او اخراج النتائج المتمثلة بالمعلومات </a:t>
            </a:r>
            <a:endParaRPr lang="en-US" sz="1800"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92951" y="1974177"/>
            <a:ext cx="3943900" cy="685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7900" y="3100388"/>
            <a:ext cx="4648200"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19787" y="4225635"/>
            <a:ext cx="195262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4582" y="4267630"/>
            <a:ext cx="21621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مربع نص 3"/>
          <p:cNvSpPr txBox="1"/>
          <p:nvPr/>
        </p:nvSpPr>
        <p:spPr>
          <a:xfrm>
            <a:off x="1981200" y="5181600"/>
            <a:ext cx="5486400" cy="646331"/>
          </a:xfrm>
          <a:prstGeom prst="rect">
            <a:avLst/>
          </a:prstGeom>
          <a:noFill/>
        </p:spPr>
        <p:txBody>
          <a:bodyPr wrap="square" rtlCol="0">
            <a:spAutoFit/>
          </a:bodyPr>
          <a:lstStyle/>
          <a:p>
            <a:r>
              <a:rPr lang="ar-IQ" dirty="0" smtClean="0"/>
              <a:t>الشكل(1-1) يبين معالجة البيانات باستخدام الحاسوب للحصول على المعلومات</a:t>
            </a:r>
            <a:endParaRPr lang="en-US" dirty="0"/>
          </a:p>
        </p:txBody>
      </p:sp>
      <p:sp>
        <p:nvSpPr>
          <p:cNvPr id="5" name="سهم للأسفل 4"/>
          <p:cNvSpPr/>
          <p:nvPr/>
        </p:nvSpPr>
        <p:spPr>
          <a:xfrm>
            <a:off x="4572000" y="2667000"/>
            <a:ext cx="45719" cy="4333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سهم للأسفل 5"/>
          <p:cNvSpPr/>
          <p:nvPr/>
        </p:nvSpPr>
        <p:spPr>
          <a:xfrm>
            <a:off x="4633437" y="3757613"/>
            <a:ext cx="45719" cy="9667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سهم إلى اليمين 7"/>
          <p:cNvSpPr/>
          <p:nvPr/>
        </p:nvSpPr>
        <p:spPr>
          <a:xfrm>
            <a:off x="4770119" y="4613995"/>
            <a:ext cx="1149668" cy="1104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سهم إلى اليسار 8"/>
          <p:cNvSpPr/>
          <p:nvPr/>
        </p:nvSpPr>
        <p:spPr>
          <a:xfrm flipV="1">
            <a:off x="3486757" y="4600355"/>
            <a:ext cx="1078316" cy="1244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14636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156</TotalTime>
  <Words>468</Words>
  <Application>Microsoft Office PowerPoint</Application>
  <PresentationFormat>عرض على الشاشة (3:4)‏</PresentationFormat>
  <Paragraphs>43</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انقلاب</vt:lpstr>
      <vt:lpstr>محاضرات حاسبات</vt:lpstr>
      <vt:lpstr>اساسيات الحاسوب</vt:lpstr>
      <vt:lpstr>عرض تقديمي في PowerPoint</vt:lpstr>
      <vt:lpstr>تطور اجيال الحاسوب </vt:lpstr>
      <vt:lpstr>عرض تقديمي في PowerPoint</vt:lpstr>
      <vt:lpstr>عرض تقديمي في PowerPoint</vt:lpstr>
      <vt:lpstr>عرض تقديمي في PowerPoint</vt:lpstr>
      <vt:lpstr>عرض تقديمي في PowerPoint</vt:lpstr>
      <vt:lpstr>الكمبيوترComputer  كلمة كمبيوتر مشتقة من Compute  بمعنى يحسب  Calclateويعرف بانه جهاز له القدرة على معالجة البينات  بسرعة ودقة عالية وفقا لعدد من التعليمات والاوامر للوصول الى النتائج المطلوبة ثم بعد ذلك تخزينها واسترجاعها او اخراج النتائج المتمثلة بالمعلومات </vt:lpstr>
      <vt:lpstr>البيانات والمعلومات </vt:lpstr>
      <vt:lpstr>مميزات الحاسوب</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حاسبات</dc:title>
  <dc:creator>AHMAD 7</dc:creator>
  <cp:lastModifiedBy>AHMAD 7</cp:lastModifiedBy>
  <cp:revision>20</cp:revision>
  <dcterms:created xsi:type="dcterms:W3CDTF">2020-04-26T06:15:24Z</dcterms:created>
  <dcterms:modified xsi:type="dcterms:W3CDTF">2020-05-03T14:05:09Z</dcterms:modified>
</cp:coreProperties>
</file>