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12/09/1441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محاضرات هندسة  </a:t>
            </a:r>
            <a:br>
              <a:rPr lang="ar-IQ" dirty="0" smtClean="0"/>
            </a:br>
            <a:r>
              <a:rPr lang="ar-IQ" dirty="0" smtClean="0"/>
              <a:t>اعداد ا .م منتهى عبد الرزاق حسن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 محاضرات</a:t>
            </a:r>
            <a:r>
              <a:rPr lang="en-US" dirty="0" smtClean="0"/>
              <a:t> </a:t>
            </a:r>
            <a:r>
              <a:rPr lang="ar-IQ" b="1" dirty="0" smtClean="0"/>
              <a:t>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305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b="1" dirty="0"/>
              <a:t>أمثله عن أنظمة بديهية : </a:t>
            </a:r>
            <a:r>
              <a:rPr lang="ar-IQ" sz="2000" b="1" dirty="0" smtClean="0"/>
              <a:t>المستوي الاسقاطي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يتكون المستوي الأسقاطي من مجموعه </a:t>
            </a:r>
            <a:r>
              <a:rPr lang="el-GR" sz="2000" dirty="0"/>
              <a:t>π </a:t>
            </a:r>
            <a:r>
              <a:rPr lang="ar-IQ" sz="2000" dirty="0"/>
              <a:t>لكلمات أولية تقنية تدعى نقاط (</a:t>
            </a:r>
            <a:r>
              <a:rPr lang="en-US" sz="2000" dirty="0"/>
              <a:t>pointe) </a:t>
            </a:r>
          </a:p>
          <a:p>
            <a:pPr marL="0" indent="0">
              <a:buNone/>
            </a:pPr>
            <a:r>
              <a:rPr lang="ar-IQ" sz="2000" dirty="0"/>
              <a:t>ومجموعات جزئية من </a:t>
            </a:r>
            <a:r>
              <a:rPr lang="el-GR" sz="2000" dirty="0"/>
              <a:t>π </a:t>
            </a:r>
            <a:r>
              <a:rPr lang="ar-IQ" sz="2000" dirty="0"/>
              <a:t>تدعى خطوط (</a:t>
            </a:r>
            <a:r>
              <a:rPr lang="en-US" sz="2000" dirty="0"/>
              <a:t>lines)  </a:t>
            </a:r>
            <a:r>
              <a:rPr lang="ar-IQ" sz="2000" dirty="0"/>
              <a:t>وهي غير معرفة أيضاً . سنرمز للنقاط بالحروف الكبيرة </a:t>
            </a:r>
            <a:r>
              <a:rPr lang="en-US" sz="2000" dirty="0"/>
              <a:t>A,B,C… </a:t>
            </a:r>
            <a:r>
              <a:rPr lang="ar-IQ" sz="2000" dirty="0"/>
              <a:t>وللخطوط باحرف الصغيرة </a:t>
            </a:r>
            <a:r>
              <a:rPr lang="en-US" sz="2000" dirty="0" err="1"/>
              <a:t>I,m,n</a:t>
            </a:r>
            <a:r>
              <a:rPr lang="en-US" sz="2000" dirty="0"/>
              <a:t>… .</a:t>
            </a:r>
          </a:p>
          <a:p>
            <a:pPr marL="0" indent="0">
              <a:buNone/>
            </a:pPr>
            <a:r>
              <a:rPr lang="ar-IQ" sz="2000" dirty="0"/>
              <a:t>مجموعة البديهيات : </a:t>
            </a:r>
          </a:p>
          <a:p>
            <a:pPr marL="0" indent="0">
              <a:buNone/>
            </a:pPr>
            <a:r>
              <a:rPr lang="en-US" sz="2000" dirty="0"/>
              <a:t>A1 </a:t>
            </a:r>
            <a:r>
              <a:rPr lang="ar-IQ" sz="2000" dirty="0"/>
              <a:t>أي نقطتين مختلفتين في </a:t>
            </a:r>
            <a:r>
              <a:rPr lang="el-GR" sz="2000" dirty="0"/>
              <a:t>π </a:t>
            </a:r>
            <a:r>
              <a:rPr lang="ar-IQ" sz="2000" dirty="0"/>
              <a:t>يحتويهما خط واحد فقط . </a:t>
            </a:r>
          </a:p>
          <a:p>
            <a:pPr marL="0" indent="0">
              <a:buNone/>
            </a:pPr>
            <a:r>
              <a:rPr lang="ar-IQ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A2  </a:t>
            </a:r>
            <a:r>
              <a:rPr lang="ar-IQ" sz="2000" dirty="0"/>
              <a:t>كل خط يحتوي على ثلاث نقاط على الأقل . </a:t>
            </a:r>
          </a:p>
          <a:p>
            <a:pPr marL="0" indent="0">
              <a:buNone/>
            </a:pPr>
            <a:r>
              <a:rPr lang="en-US" sz="2000" dirty="0"/>
              <a:t>A3  </a:t>
            </a:r>
            <a:r>
              <a:rPr lang="ar-IQ" sz="2000" dirty="0"/>
              <a:t>أذا كان </a:t>
            </a:r>
            <a:r>
              <a:rPr lang="en-US" sz="2000" dirty="0"/>
              <a:t>l </a:t>
            </a:r>
            <a:r>
              <a:rPr lang="ar-IQ" sz="2000" dirty="0"/>
              <a:t>خطاً في </a:t>
            </a:r>
            <a:r>
              <a:rPr lang="el-GR" sz="2000" dirty="0"/>
              <a:t>π  </a:t>
            </a:r>
            <a:r>
              <a:rPr lang="ar-IQ" sz="2000" dirty="0"/>
              <a:t>فأنه توجد على الأقل نقطة واحدة </a:t>
            </a:r>
            <a:r>
              <a:rPr lang="en-US" sz="2000" dirty="0"/>
              <a:t>A </a:t>
            </a:r>
            <a:r>
              <a:rPr lang="ar-IQ" sz="2000" dirty="0"/>
              <a:t>بحيث أن     </a:t>
            </a:r>
            <a:r>
              <a:rPr lang="en-US" sz="2000" dirty="0" err="1"/>
              <a:t>A∉l</a:t>
            </a:r>
            <a:r>
              <a:rPr lang="en-US" sz="2000" dirty="0"/>
              <a:t>   </a:t>
            </a:r>
          </a:p>
          <a:p>
            <a:pPr marL="0" indent="0">
              <a:buNone/>
            </a:pPr>
            <a:r>
              <a:rPr lang="en-US" sz="2000" dirty="0"/>
              <a:t>A4   </a:t>
            </a:r>
            <a:r>
              <a:rPr lang="ar-IQ" sz="2000" dirty="0"/>
              <a:t>أي خطان يشتركان في نقطة واحدة في الأقل . </a:t>
            </a:r>
          </a:p>
          <a:p>
            <a:pPr marL="0" indent="0">
              <a:buNone/>
            </a:pPr>
            <a:r>
              <a:rPr lang="en-US" sz="2000" dirty="0"/>
              <a:t>A5  </a:t>
            </a:r>
            <a:r>
              <a:rPr lang="ar-IQ" sz="2000" dirty="0"/>
              <a:t>يوجد في الاقل خط واحد في </a:t>
            </a:r>
            <a:r>
              <a:rPr lang="el-GR" sz="2000" dirty="0"/>
              <a:t>π 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509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ar-IQ" sz="2000" dirty="0"/>
              <a:t>ملاحظات </a:t>
            </a:r>
            <a:r>
              <a:rPr lang="ar-IQ" sz="2000" dirty="0" smtClean="0"/>
              <a:t>:</a:t>
            </a:r>
            <a:endParaRPr lang="ar-IQ" sz="2000" dirty="0"/>
          </a:p>
          <a:p>
            <a:pPr marL="0" indent="0">
              <a:buNone/>
            </a:pPr>
            <a:r>
              <a:rPr lang="ar-IQ" sz="2000" dirty="0" smtClean="0"/>
              <a:t>1- واحد </a:t>
            </a:r>
            <a:r>
              <a:rPr lang="ar-IQ" sz="2000" dirty="0"/>
              <a:t>فقط تكافئ في الاقل وفي اأكثر واحد ولبرهان وجود واحد فقط يجب أن نبرهن على وجود واحد في الأقل  ثم نبرهن على وجود واحد في الأكثر . </a:t>
            </a:r>
          </a:p>
          <a:p>
            <a:pPr marL="0" indent="0">
              <a:buNone/>
            </a:pPr>
            <a:r>
              <a:rPr lang="ar-IQ" sz="2000" dirty="0" smtClean="0"/>
              <a:t>  2- العبارة </a:t>
            </a:r>
            <a:r>
              <a:rPr lang="ar-IQ" sz="2000" dirty="0"/>
              <a:t>الخط هو مجموعة نقاط لا تعتبر تعريفاً للخط لأن الدائرة هي مجموعة نقاط وكذلك المثلث وغيرهما من الأشكال </a:t>
            </a:r>
          </a:p>
          <a:p>
            <a:r>
              <a:rPr lang="ar-IQ" sz="2000" dirty="0" smtClean="0"/>
              <a:t>3-النقطة </a:t>
            </a:r>
            <a:r>
              <a:rPr lang="en-US" sz="2000" dirty="0"/>
              <a:t>P </a:t>
            </a:r>
            <a:r>
              <a:rPr lang="ar-IQ" sz="2000" dirty="0"/>
              <a:t>عنصر في المستوي </a:t>
            </a:r>
            <a:r>
              <a:rPr lang="el-GR" sz="2000" dirty="0"/>
              <a:t>π ((</a:t>
            </a:r>
            <a:r>
              <a:rPr lang="en-US" sz="2000" dirty="0"/>
              <a:t>p∈</a:t>
            </a:r>
            <a:r>
              <a:rPr lang="el-GR" sz="2000" dirty="0"/>
              <a:t>π  </a:t>
            </a:r>
            <a:r>
              <a:rPr lang="ar-IQ" sz="2000" dirty="0"/>
              <a:t>في خين ان الخط </a:t>
            </a:r>
            <a:r>
              <a:rPr lang="en-US" sz="2000" dirty="0"/>
              <a:t>l </a:t>
            </a:r>
            <a:r>
              <a:rPr lang="ar-IQ" sz="2000" dirty="0"/>
              <a:t>مجموعة جزئية من المستوي</a:t>
            </a:r>
          </a:p>
          <a:p>
            <a:r>
              <a:rPr lang="ar-IQ" sz="2000" dirty="0" smtClean="0"/>
              <a:t> </a:t>
            </a:r>
            <a:r>
              <a:rPr lang="el-GR" sz="2000" dirty="0" smtClean="0"/>
              <a:t> </a:t>
            </a:r>
            <a:r>
              <a:rPr lang="en-US" sz="2000" dirty="0"/>
              <a:t>l⊆</a:t>
            </a:r>
            <a:r>
              <a:rPr lang="el-GR" sz="2000" dirty="0"/>
              <a:t>π)) .</a:t>
            </a:r>
          </a:p>
          <a:p>
            <a:r>
              <a:rPr lang="ar-IQ" sz="2000" dirty="0" smtClean="0"/>
              <a:t>4-العبارة </a:t>
            </a:r>
            <a:r>
              <a:rPr lang="en-US" sz="2000" dirty="0" err="1"/>
              <a:t>p∈l</a:t>
            </a:r>
            <a:r>
              <a:rPr lang="en-US" sz="2000" dirty="0"/>
              <a:t>  </a:t>
            </a:r>
            <a:r>
              <a:rPr lang="ar-IQ" sz="2000" dirty="0"/>
              <a:t>تعني أن </a:t>
            </a:r>
            <a:r>
              <a:rPr lang="ar-IQ" sz="2000" dirty="0" smtClean="0"/>
              <a:t>الخط </a:t>
            </a:r>
            <a:r>
              <a:rPr lang="en-US" sz="2000" dirty="0"/>
              <a:t>l </a:t>
            </a:r>
            <a:r>
              <a:rPr lang="ar-IQ" sz="2000" dirty="0"/>
              <a:t>يمر بالنقطة </a:t>
            </a:r>
            <a:r>
              <a:rPr lang="en-US" sz="2000" dirty="0"/>
              <a:t>p </a:t>
            </a:r>
            <a:r>
              <a:rPr lang="ar-IQ" sz="2000" dirty="0" smtClean="0"/>
              <a:t> .                                                          5-أن </a:t>
            </a:r>
            <a:r>
              <a:rPr lang="en-US" sz="2000" dirty="0"/>
              <a:t>l </a:t>
            </a:r>
            <a:r>
              <a:rPr lang="ar-IQ" sz="2000" dirty="0"/>
              <a:t>يلتقي مع </a:t>
            </a:r>
            <a:r>
              <a:rPr lang="en-US" sz="2000" dirty="0"/>
              <a:t>m  </a:t>
            </a:r>
            <a:r>
              <a:rPr lang="ar-IQ" sz="2000" dirty="0"/>
              <a:t>في  </a:t>
            </a:r>
            <a:r>
              <a:rPr lang="en-US" sz="2000" dirty="0"/>
              <a:t>p  , </a:t>
            </a:r>
            <a:r>
              <a:rPr lang="ar-IQ" sz="2000" dirty="0"/>
              <a:t>أو أنهما يتقاطعان </a:t>
            </a:r>
            <a:r>
              <a:rPr lang="ar-IQ" sz="2000" dirty="0" smtClean="0"/>
              <a:t>في </a:t>
            </a:r>
            <a:r>
              <a:rPr lang="en-US" sz="2000" dirty="0" smtClean="0"/>
              <a:t>p</a:t>
            </a:r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r>
              <a:rPr lang="en-US" sz="2000" dirty="0"/>
              <a:t>. 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10587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b="1" u="sng" dirty="0">
                <a:latin typeface="Gisha" pitchFamily="34" charset="-79"/>
                <a:cs typeface="Times New Roman" pitchFamily="18" charset="0"/>
              </a:rPr>
              <a:t>مبرهنة </a:t>
            </a:r>
            <a:r>
              <a:rPr lang="ar-IQ" b="1" dirty="0">
                <a:latin typeface="Gisha" pitchFamily="34" charset="-79"/>
                <a:cs typeface="Times New Roman" pitchFamily="18" charset="0"/>
              </a:rPr>
              <a:t>1 : أي خطين في المستوي الاسقاطي يشتركان في نقطة واحدة فقط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البرهان :- </a:t>
            </a:r>
            <a:r>
              <a:rPr lang="ar-IQ" dirty="0" smtClean="0">
                <a:latin typeface="Gisha" pitchFamily="34" charset="-79"/>
                <a:cs typeface="Times New Roman" pitchFamily="18" charset="0"/>
              </a:rPr>
              <a:t> على الاقل حسب بديهيه4 ولكي نبرهن على الاكثر   نفرض ان المستقيمان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l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≠m,l,m</a:t>
            </a:r>
            <a:r>
              <a:rPr lang="en-US" dirty="0">
                <a:latin typeface="Gisha" pitchFamily="34" charset="-79"/>
                <a:cs typeface="Gisha" pitchFamily="34" charset="-79"/>
              </a:rPr>
              <a:t>⊆</a:t>
            </a:r>
            <a:r>
              <a:rPr lang="el-GR" dirty="0">
                <a:latin typeface="Times New Roman" pitchFamily="18" charset="0"/>
                <a:cs typeface="Gisha" pitchFamily="34" charset="-79"/>
              </a:rPr>
              <a:t>π   . </a:t>
            </a:r>
          </a:p>
          <a:p>
            <a:pPr marL="0" indent="0">
              <a:buNone/>
            </a:pPr>
            <a:r>
              <a:rPr lang="ar-IQ" dirty="0" smtClean="0">
                <a:latin typeface="Gisha" pitchFamily="34" charset="-79"/>
                <a:cs typeface="Times New Roman" pitchFamily="18" charset="0"/>
              </a:rPr>
              <a:t> ويشتركان بنقطتين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 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,B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بحيث أن 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A ,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B∈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l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,       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B,A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∈m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.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نستنتج من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أن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l=m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وبهذا يناقض فرضية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l≠m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وبهذا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يشتركان في نقطة واحدة فقط . وبهذا يتم البرهان . </a:t>
            </a:r>
          </a:p>
          <a:p>
            <a:pPr marL="0" indent="0">
              <a:buNone/>
            </a:pPr>
            <a:r>
              <a:rPr lang="ar-IQ" u="sng" dirty="0">
                <a:latin typeface="Gisha" pitchFamily="34" charset="-79"/>
                <a:cs typeface="Times New Roman" pitchFamily="18" charset="0"/>
              </a:rPr>
              <a:t>ملاحظة: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المبرهنة 1 كل خطين مختلفين يتقاطعان في نقطة واحدة فقط , لذا لا يمكننا الحديث عن التوازي في المستوي الأسقاطي . </a:t>
            </a:r>
          </a:p>
          <a:p>
            <a:pPr marL="0" indent="0">
              <a:buNone/>
            </a:pPr>
            <a:r>
              <a:rPr lang="ar-IQ" u="sng" dirty="0">
                <a:latin typeface="Gisha" pitchFamily="34" charset="-79"/>
                <a:cs typeface="Times New Roman" pitchFamily="18" charset="0"/>
              </a:rPr>
              <a:t>مبرهنة 2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 :- كل نقطة في المستوي الاسقاطي يمر بها ثلاث خطوط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البرهان :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لتكن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p∈</a:t>
            </a:r>
            <a:r>
              <a:rPr lang="el-GR" dirty="0">
                <a:latin typeface="Times New Roman" pitchFamily="18" charset="0"/>
                <a:cs typeface="Gisha" pitchFamily="34" charset="-79"/>
              </a:rPr>
              <a:t>π  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A3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يوجد 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اولا : أذا كانت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p∉l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ثلاث نقاط في الأقل , لتكن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A1,A2,A3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توجد الخطوط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PA1, PA2, PA3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التي تمر النقطة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وهي مختلفة 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ثانيا : أذا كانت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P∈l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فأنه ومن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الخط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ثلاث نقاط في الأقل , واتكن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A1,A2,P.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A3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توجد نقطة </a:t>
            </a:r>
            <a:r>
              <a:rPr lang="en-US" dirty="0">
                <a:latin typeface="Gisha" pitchFamily="34" charset="-79"/>
                <a:cs typeface="Gisha" pitchFamily="34" charset="-79"/>
              </a:rPr>
              <a:t>B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بحيث أن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B∉l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يوجد الخطوط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m=BA1 , k=BP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m=BA1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نقطة أخرى في الأقل , وتكن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D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مرة أخرى يوجد الخط </a:t>
            </a:r>
          </a:p>
          <a:p>
            <a:pPr marL="0" indent="0">
              <a:buNone/>
            </a:pPr>
            <a:r>
              <a:rPr lang="en-US" dirty="0">
                <a:latin typeface="Gisha" pitchFamily="34" charset="-79"/>
                <a:cs typeface="Gisha" pitchFamily="34" charset="-79"/>
              </a:rPr>
              <a:t>i=DP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بهذا يكون لدينا 3 خطوط هي </a:t>
            </a:r>
            <a:r>
              <a:rPr lang="en-US" dirty="0">
                <a:latin typeface="Gisha" pitchFamily="34" charset="-79"/>
                <a:cs typeface="Gisha" pitchFamily="34" charset="-79"/>
              </a:rPr>
              <a:t>i=DP  , k=BP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ويهذا يتم البرهان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9313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/>
          </a:bodyPr>
          <a:lstStyle/>
          <a:p>
            <a:r>
              <a:rPr lang="ar-IQ" sz="2000" b="1" dirty="0"/>
              <a:t>تمارين : </a:t>
            </a:r>
          </a:p>
          <a:p>
            <a:r>
              <a:rPr lang="ar-IQ" sz="2000" dirty="0"/>
              <a:t>1)	توجد في الأقل ثلاث خطوط مختلفة في المستوي الأسقاطي . </a:t>
            </a:r>
          </a:p>
          <a:p>
            <a:r>
              <a:rPr lang="ar-IQ" sz="2000" dirty="0"/>
              <a:t>2)	ليست كل الخطوط تمر من نقطة واحدة .  </a:t>
            </a:r>
          </a:p>
          <a:p>
            <a:r>
              <a:rPr lang="ar-IQ" sz="2000" dirty="0"/>
              <a:t>مستويات اسقاطية منته</a:t>
            </a:r>
          </a:p>
          <a:p>
            <a:r>
              <a:rPr lang="ar-IQ" sz="2000" dirty="0"/>
              <a:t>هي مجموعه منتهيه تحقق البديهيات السابقه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32650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179</TotalTime>
  <Words>459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 محاضرات هندسة   اعداد ا .م منتهى عبد الرزاق حسن 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37</cp:revision>
  <dcterms:created xsi:type="dcterms:W3CDTF">2019-01-16T14:23:37Z</dcterms:created>
  <dcterms:modified xsi:type="dcterms:W3CDTF">2020-05-04T11:34:52Z</dcterms:modified>
</cp:coreProperties>
</file>