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7"/>
  </p:notesMasterIdLst>
  <p:sldIdLst>
    <p:sldId id="280" r:id="rId2"/>
    <p:sldId id="286" r:id="rId3"/>
    <p:sldId id="287" r:id="rId4"/>
    <p:sldId id="288" r:id="rId5"/>
    <p:sldId id="289" r:id="rId6"/>
    <p:sldId id="256" r:id="rId7"/>
    <p:sldId id="257" r:id="rId8"/>
    <p:sldId id="281" r:id="rId9"/>
    <p:sldId id="258" r:id="rId10"/>
    <p:sldId id="259" r:id="rId11"/>
    <p:sldId id="282" r:id="rId12"/>
    <p:sldId id="261" r:id="rId13"/>
    <p:sldId id="262" r:id="rId14"/>
    <p:sldId id="263" r:id="rId15"/>
    <p:sldId id="264" r:id="rId16"/>
    <p:sldId id="283" r:id="rId17"/>
    <p:sldId id="267" r:id="rId18"/>
    <p:sldId id="268" r:id="rId19"/>
    <p:sldId id="285" r:id="rId20"/>
    <p:sldId id="269" r:id="rId21"/>
    <p:sldId id="273" r:id="rId22"/>
    <p:sldId id="274" r:id="rId23"/>
    <p:sldId id="275" r:id="rId24"/>
    <p:sldId id="276" r:id="rId25"/>
    <p:sldId id="29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62"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318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6BCCD9-598A-4B54-AD57-B83967BF1410}" type="datetimeFigureOut">
              <a:rPr lang="en-US" smtClean="0"/>
              <a:t>5/4/2020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8E2CE4-CF00-4929-8A51-9F6F6F880EDF}" type="slidenum">
              <a:rPr lang="en-US" smtClean="0"/>
              <a:t>‹#›</a:t>
            </a:fld>
            <a:endParaRPr lang="en-US"/>
          </a:p>
        </p:txBody>
      </p:sp>
    </p:spTree>
    <p:extLst>
      <p:ext uri="{BB962C8B-B14F-4D97-AF65-F5344CB8AC3E}">
        <p14:creationId xmlns:p14="http://schemas.microsoft.com/office/powerpoint/2010/main" val="3938392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8E2CE4-CF00-4929-8A51-9F6F6F880EDF}" type="slidenum">
              <a:rPr lang="en-US" smtClean="0"/>
              <a:t>22</a:t>
            </a:fld>
            <a:endParaRPr lang="en-US"/>
          </a:p>
        </p:txBody>
      </p:sp>
    </p:spTree>
    <p:extLst>
      <p:ext uri="{BB962C8B-B14F-4D97-AF65-F5344CB8AC3E}">
        <p14:creationId xmlns:p14="http://schemas.microsoft.com/office/powerpoint/2010/main" val="2080786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06542B0-0BA4-4A83-B12D-A852507B9875}"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C220A3-6DD5-4F3B-9CAE-12720CE07A1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6542B0-0BA4-4A83-B12D-A852507B9875}"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C220A3-6DD5-4F3B-9CAE-12720CE07A1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06542B0-0BA4-4A83-B12D-A852507B9875}"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C220A3-6DD5-4F3B-9CAE-12720CE07A16}"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6542B0-0BA4-4A83-B12D-A852507B9875}"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C220A3-6DD5-4F3B-9CAE-12720CE07A16}" type="slidenum">
              <a:rPr lang="en-US" smtClean="0"/>
              <a:t>‹#›</a:t>
            </a:fld>
            <a:endParaRPr lang="en-US"/>
          </a:p>
        </p:txBody>
      </p:sp>
    </p:spTree>
    <p:extLst>
      <p:ext uri="{BB962C8B-B14F-4D97-AF65-F5344CB8AC3E}">
        <p14:creationId xmlns:p14="http://schemas.microsoft.com/office/powerpoint/2010/main" val="3609725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6542B0-0BA4-4A83-B12D-A852507B9875}"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C220A3-6DD5-4F3B-9CAE-12720CE07A16}"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6542B0-0BA4-4A83-B12D-A852507B9875}"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C220A3-6DD5-4F3B-9CAE-12720CE07A1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06542B0-0BA4-4A83-B12D-A852507B9875}"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C220A3-6DD5-4F3B-9CAE-12720CE07A16}"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06542B0-0BA4-4A83-B12D-A852507B9875}" type="datetimeFigureOut">
              <a:rPr lang="en-US" smtClean="0"/>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C220A3-6DD5-4F3B-9CAE-12720CE07A1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6542B0-0BA4-4A83-B12D-A852507B9875}" type="datetimeFigureOut">
              <a:rPr lang="en-US" smtClean="0"/>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C220A3-6DD5-4F3B-9CAE-12720CE07A1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06542B0-0BA4-4A83-B12D-A852507B9875}" type="datetimeFigureOut">
              <a:rPr lang="en-US" smtClean="0"/>
              <a:t>5/4/2020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C220A3-6DD5-4F3B-9CAE-12720CE07A1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06542B0-0BA4-4A83-B12D-A852507B9875}"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C220A3-6DD5-4F3B-9CAE-12720CE07A16}"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6542B0-0BA4-4A83-B12D-A852507B9875}"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C220A3-6DD5-4F3B-9CAE-12720CE07A16}"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06542B0-0BA4-4A83-B12D-A852507B9875}" type="datetimeFigureOut">
              <a:rPr lang="en-US" smtClean="0"/>
              <a:t>5/4/2020</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C6C220A3-6DD5-4F3B-9CAE-12720CE07A16}"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0" y="2590800"/>
            <a:ext cx="7239000" cy="2743200"/>
          </a:xfrm>
          <a:prstGeom prst="rect">
            <a:avLst/>
          </a:prstGeom>
          <a:ln>
            <a:solidFill>
              <a:schemeClr val="tx2">
                <a:lumMod val="60000"/>
                <a:lumOff val="40000"/>
              </a:schemeClr>
            </a:solidFill>
          </a:ln>
          <a:effectLst>
            <a:softEdge rad="112500"/>
          </a:effectLst>
        </p:spPr>
      </p:pic>
      <p:sp>
        <p:nvSpPr>
          <p:cNvPr id="2" name="Title 1"/>
          <p:cNvSpPr>
            <a:spLocks noGrp="1"/>
          </p:cNvSpPr>
          <p:nvPr>
            <p:ph type="ctrTitle"/>
          </p:nvPr>
        </p:nvSpPr>
        <p:spPr>
          <a:xfrm>
            <a:off x="685800" y="381000"/>
            <a:ext cx="7772400" cy="2084908"/>
          </a:xfrm>
        </p:spPr>
        <p:txBody>
          <a:bodyPr>
            <a:normAutofit fontScale="90000"/>
          </a:bodyPr>
          <a:lstStyle/>
          <a:p>
            <a:pPr rtl="1"/>
            <a:r>
              <a:rPr lang="ar-IQ" sz="4800" dirty="0" smtClean="0">
                <a:ln w="18415" cmpd="sng">
                  <a:solidFill>
                    <a:srgbClr val="FFFFFF"/>
                  </a:solidFill>
                  <a:prstDash val="solid"/>
                </a:ln>
                <a:effectLst>
                  <a:outerShdw blurRad="63500" dir="3600000" algn="tl" rotWithShape="0">
                    <a:srgbClr val="000000">
                      <a:alpha val="70000"/>
                    </a:srgbClr>
                  </a:outerShdw>
                </a:effectLst>
              </a:rPr>
              <a:t>قسم الحاسبات / المرحلة الثانية </a:t>
            </a:r>
            <a:br>
              <a:rPr lang="ar-IQ" sz="4800" dirty="0" smtClean="0">
                <a:ln w="18415" cmpd="sng">
                  <a:solidFill>
                    <a:srgbClr val="FFFFFF"/>
                  </a:solidFill>
                  <a:prstDash val="solid"/>
                </a:ln>
                <a:effectLst>
                  <a:outerShdw blurRad="63500" dir="3600000" algn="tl" rotWithShape="0">
                    <a:srgbClr val="000000">
                      <a:alpha val="70000"/>
                    </a:srgbClr>
                  </a:outerShdw>
                </a:effectLst>
              </a:rPr>
            </a:br>
            <a:r>
              <a:rPr lang="ar-IQ" sz="4800" dirty="0" smtClean="0">
                <a:ln w="18415" cmpd="sng">
                  <a:solidFill>
                    <a:srgbClr val="FFFFFF"/>
                  </a:solidFill>
                  <a:prstDash val="solid"/>
                </a:ln>
                <a:effectLst>
                  <a:outerShdw blurRad="63500" dir="3600000" algn="tl" rotWithShape="0">
                    <a:srgbClr val="000000">
                      <a:alpha val="70000"/>
                    </a:srgbClr>
                  </a:outerShdw>
                </a:effectLst>
              </a:rPr>
              <a:t>التربية الصحية </a:t>
            </a:r>
            <a:br>
              <a:rPr lang="ar-IQ" sz="4800" dirty="0" smtClean="0">
                <a:ln w="18415" cmpd="sng">
                  <a:solidFill>
                    <a:srgbClr val="FFFFFF"/>
                  </a:solidFill>
                  <a:prstDash val="solid"/>
                </a:ln>
                <a:effectLst>
                  <a:outerShdw blurRad="63500" dir="3600000" algn="tl" rotWithShape="0">
                    <a:srgbClr val="000000">
                      <a:alpha val="70000"/>
                    </a:srgbClr>
                  </a:outerShdw>
                </a:effectLst>
              </a:rPr>
            </a:br>
            <a:r>
              <a:rPr lang="ar-IQ" sz="4800" dirty="0" smtClean="0">
                <a:ln w="18415" cmpd="sng">
                  <a:solidFill>
                    <a:srgbClr val="FFFFFF"/>
                  </a:solidFill>
                  <a:prstDash val="solid"/>
                </a:ln>
                <a:effectLst>
                  <a:outerShdw blurRad="63500" dir="3600000" algn="tl" rotWithShape="0">
                    <a:srgbClr val="000000">
                      <a:alpha val="70000"/>
                    </a:srgbClr>
                  </a:outerShdw>
                </a:effectLst>
              </a:rPr>
              <a:t>المحاضرة الاولى</a:t>
            </a:r>
            <a:endParaRPr lang="en-US" sz="4800" dirty="0">
              <a:ln w="18415" cmpd="sng">
                <a:solidFill>
                  <a:srgbClr val="FFFFFF"/>
                </a:solidFill>
                <a:prstDash val="solid"/>
              </a:ln>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1884740722"/>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1540" algn="r" rtl="1"/>
            <a:r>
              <a:rPr lang="ar-SA" sz="5400" b="1" i="0" u="none" strike="noStrike" baseline="0" dirty="0" smtClean="0">
                <a:solidFill>
                  <a:srgbClr val="000000"/>
                </a:solidFill>
                <a:latin typeface="Simplified Arabic"/>
                <a:cs typeface="Simplified Arabic"/>
              </a:rPr>
              <a:t>مكونات الصحة العامة </a:t>
            </a:r>
            <a:endParaRPr lang="en-US" sz="5400" b="1" i="0" u="none" strike="noStrike" baseline="0" dirty="0" smtClean="0">
              <a:solidFill>
                <a:srgbClr val="000000"/>
              </a:solidFill>
              <a:latin typeface="Simplified Arabic"/>
              <a:cs typeface="Simplified Arabic"/>
            </a:endParaRPr>
          </a:p>
        </p:txBody>
      </p:sp>
      <p:sp>
        <p:nvSpPr>
          <p:cNvPr id="3" name="Text Placeholder 2"/>
          <p:cNvSpPr>
            <a:spLocks noGrp="1"/>
          </p:cNvSpPr>
          <p:nvPr>
            <p:ph type="body" idx="1"/>
          </p:nvPr>
        </p:nvSpPr>
        <p:spPr>
          <a:xfrm>
            <a:off x="152401" y="2675467"/>
            <a:ext cx="8763000" cy="3450696"/>
          </a:xfrm>
        </p:spPr>
        <p:txBody>
          <a:bodyPr/>
          <a:lstStyle/>
          <a:p>
            <a:pPr marL="0" marR="1430" lvl="0" indent="0" algn="r" rtl="1">
              <a:buNone/>
            </a:pPr>
            <a:r>
              <a:rPr lang="ar-IQ" sz="3200" b="1" i="0" u="none" strike="noStrike" baseline="0" dirty="0" smtClean="0">
                <a:solidFill>
                  <a:srgbClr val="4472C4"/>
                </a:solidFill>
                <a:latin typeface="Times New Roman"/>
                <a:cs typeface="Times New Roman"/>
              </a:rPr>
              <a:t>ترتبط الصحة العامة بدراسة جسم الإنسان وتركيبه والتعرف على عمل وظائفه بغرض</a:t>
            </a:r>
            <a:r>
              <a:rPr lang="ar-IQ" sz="3200" b="1" i="0" u="none" strike="noStrike" baseline="0" dirty="0" smtClean="0">
                <a:solidFill>
                  <a:srgbClr val="4472C4"/>
                </a:solidFill>
                <a:latin typeface="Times New Roman"/>
                <a:cs typeface="Simplified Arabic"/>
              </a:rPr>
              <a:t> </a:t>
            </a:r>
            <a:r>
              <a:rPr lang="ar-IQ" sz="3200" b="1" i="0" u="none" strike="noStrike" baseline="0" dirty="0" smtClean="0">
                <a:solidFill>
                  <a:srgbClr val="4472C4"/>
                </a:solidFill>
                <a:latin typeface="Times New Roman"/>
                <a:cs typeface="Times New Roman"/>
              </a:rPr>
              <a:t>التعرف على العلاقة بينها والتوصل إلى تشخيص الحالات المرضية ومحاولة معالجتها. وتوجد عدة مكونات للصحة العامة تمثل بما يأتي: </a:t>
            </a:r>
            <a:endParaRPr lang="ar-IQ" sz="3200" b="1" i="0" u="none" strike="noStrike" baseline="0" dirty="0" smtClean="0">
              <a:solidFill>
                <a:srgbClr val="4472C4"/>
              </a:solidFill>
              <a:latin typeface="Times New Roman"/>
              <a:cs typeface="Simplified Arabic"/>
            </a:endParaRPr>
          </a:p>
        </p:txBody>
      </p:sp>
    </p:spTree>
    <p:extLst>
      <p:ext uri="{BB962C8B-B14F-4D97-AF65-F5344CB8AC3E}">
        <p14:creationId xmlns:p14="http://schemas.microsoft.com/office/powerpoint/2010/main" val="3064010593"/>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1540" algn="r" rtl="1"/>
            <a:r>
              <a:rPr lang="ar-SA" sz="5400" b="1" i="0" u="none" strike="noStrike" baseline="0" dirty="0" smtClean="0">
                <a:solidFill>
                  <a:srgbClr val="000000"/>
                </a:solidFill>
                <a:latin typeface="Simplified Arabic"/>
                <a:cs typeface="Simplified Arabic"/>
              </a:rPr>
              <a:t>1-الصحة البيئية: </a:t>
            </a:r>
          </a:p>
        </p:txBody>
      </p:sp>
      <p:sp>
        <p:nvSpPr>
          <p:cNvPr id="3" name="Text Placeholder 2"/>
          <p:cNvSpPr>
            <a:spLocks noGrp="1"/>
          </p:cNvSpPr>
          <p:nvPr>
            <p:ph type="body" idx="1"/>
          </p:nvPr>
        </p:nvSpPr>
        <p:spPr>
          <a:xfrm>
            <a:off x="152401" y="2514600"/>
            <a:ext cx="8686800" cy="4190999"/>
          </a:xfrm>
        </p:spPr>
        <p:txBody>
          <a:bodyPr>
            <a:normAutofit/>
          </a:bodyPr>
          <a:lstStyle/>
          <a:p>
            <a:pPr marR="1430" lvl="0" algn="r" rtl="1"/>
            <a:r>
              <a:rPr lang="ar-IQ" b="1" dirty="0">
                <a:solidFill>
                  <a:srgbClr val="4472C4"/>
                </a:solidFill>
                <a:latin typeface="Times New Roman"/>
                <a:cs typeface="Times New Roman"/>
              </a:rPr>
              <a:t>الصحة البيئية هي علاقة البيئة بصحة الانسان وهي فرع من فروع الصحة العامة و التي تعنى بجميع العناصر البيئية سواء الطبيعية او المنشأة والتي تؤثر على صحة الإنسان. ومن المصطلحات الأخرى التي تعنى بالصحة البيئية أو المستخدمة للإشارة إليها الصحة العامة البيئية، والوقاية البيئية. وتعتبر الصحة البيئية وثيقة الصلة بالعلوم البيئية و الصحة العامة حيث أنها تعنى بالعوامل المؤثرة على صحة الإنسان</a:t>
            </a:r>
            <a:r>
              <a:rPr lang="ar-IQ" b="1" dirty="0" smtClean="0">
                <a:solidFill>
                  <a:srgbClr val="4472C4"/>
                </a:solidFill>
                <a:latin typeface="Times New Roman"/>
                <a:cs typeface="Times New Roman"/>
              </a:rPr>
              <a:t>.</a:t>
            </a:r>
          </a:p>
          <a:p>
            <a:pPr marR="1430" lvl="0" algn="r" rtl="1"/>
            <a:r>
              <a:rPr lang="ar-IQ" b="1" dirty="0" smtClean="0">
                <a:solidFill>
                  <a:srgbClr val="4472C4"/>
                </a:solidFill>
                <a:latin typeface="Times New Roman"/>
                <a:cs typeface="Times New Roman"/>
              </a:rPr>
              <a:t>وتعالج </a:t>
            </a:r>
            <a:r>
              <a:rPr lang="ar-IQ" sz="2400" b="1" i="0" u="none" strike="noStrike" baseline="0" dirty="0" smtClean="0">
                <a:solidFill>
                  <a:srgbClr val="4472C4"/>
                </a:solidFill>
                <a:latin typeface="Times New Roman"/>
                <a:cs typeface="Times New Roman"/>
              </a:rPr>
              <a:t>الصحة البيئية كافة العوامل الفيزيائية و الكيميائية و الإحيائية خارج جسم الإنسان، بالإضافة إلى جميع العوامل التي تؤثر على السلوك و التصرفات. وتشمل الصحة البيئية تقييم و السيطرة على هذه العوامل البيئية التي من المحتمل ان تؤثر على الصحة. وتسعى الصحة البيئية نحو الوقاية من الأمراض و خلق بيئة من شأنها دعم الصحة. </a:t>
            </a:r>
            <a:endParaRPr lang="ar-IQ" sz="2400" b="1" i="0" u="none" strike="noStrike" baseline="0" dirty="0" smtClean="0">
              <a:solidFill>
                <a:srgbClr val="4472C4"/>
              </a:solidFill>
              <a:latin typeface="Times New Roman"/>
              <a:cs typeface="Simplified Arabic"/>
            </a:endParaRPr>
          </a:p>
        </p:txBody>
      </p:sp>
    </p:spTree>
    <p:extLst>
      <p:ext uri="{BB962C8B-B14F-4D97-AF65-F5344CB8AC3E}">
        <p14:creationId xmlns:p14="http://schemas.microsoft.com/office/powerpoint/2010/main" val="3304435127"/>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3500"/>
                                        <p:tgtEl>
                                          <p:spTgt spid="3">
                                            <p:txEl>
                                              <p:pRg st="0" end="0"/>
                                            </p:txEl>
                                          </p:spTgt>
                                        </p:tgtEl>
                                      </p:cBhvr>
                                    </p:animEffect>
                                    <p:anim calcmode="lin" valueType="num">
                                      <p:cBhvr>
                                        <p:cTn id="8" dur="3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3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3500"/>
                                        <p:tgtEl>
                                          <p:spTgt spid="3">
                                            <p:txEl>
                                              <p:pRg st="1" end="1"/>
                                            </p:txEl>
                                          </p:spTgt>
                                        </p:tgtEl>
                                      </p:cBhvr>
                                    </p:animEffect>
                                    <p:anim calcmode="lin" valueType="num">
                                      <p:cBhvr>
                                        <p:cTn id="15" dur="3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3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algn="r" rtl="1"/>
            <a:r>
              <a:rPr lang="ar-SA" sz="5400" b="1" i="0" u="none" strike="noStrike" baseline="0" dirty="0" smtClean="0">
                <a:solidFill>
                  <a:srgbClr val="000000"/>
                </a:solidFill>
                <a:latin typeface="Simplified Arabic"/>
                <a:cs typeface="Simplified Arabic"/>
              </a:rPr>
              <a:t> 2- الصحة الفردية: </a:t>
            </a:r>
          </a:p>
        </p:txBody>
      </p:sp>
      <p:sp>
        <p:nvSpPr>
          <p:cNvPr id="3" name="Text Placeholder 2"/>
          <p:cNvSpPr>
            <a:spLocks noGrp="1"/>
          </p:cNvSpPr>
          <p:nvPr>
            <p:ph type="body" idx="1"/>
          </p:nvPr>
        </p:nvSpPr>
        <p:spPr>
          <a:xfrm>
            <a:off x="872067" y="2675467"/>
            <a:ext cx="7890933" cy="3450696"/>
          </a:xfrm>
        </p:spPr>
        <p:txBody>
          <a:bodyPr>
            <a:normAutofit/>
          </a:bodyPr>
          <a:lstStyle/>
          <a:p>
            <a:pPr marL="0" marR="1430" lvl="0" indent="0" algn="r" rtl="1">
              <a:buNone/>
            </a:pPr>
            <a:r>
              <a:rPr lang="ar-IQ" sz="3200" b="1" i="0" u="none" strike="noStrike" baseline="0" dirty="0" smtClean="0">
                <a:solidFill>
                  <a:srgbClr val="4472C4"/>
                </a:solidFill>
                <a:latin typeface="Times New Roman"/>
                <a:cs typeface="Times New Roman"/>
              </a:rPr>
              <a:t>يتعلق هذا المكون بكل ما يتعلق بالفرد والاهتمام بصحته من ناحية النمو البدني والحركي والتغذية  واجراء التحاليل الطبية والكيميائية, والعمل من أجل الوصول إلى تحقيق النمو المتكامل من كافة النواحي البدنية والذهنية والنفسية والصحية والاجتماعية ,إضافة إلى تحسين كفاءة الجهازين الدوري والتنفسي. </a:t>
            </a:r>
            <a:endParaRPr lang="ar-IQ" sz="3200" b="1" i="0" u="none" strike="noStrike" baseline="0" dirty="0" smtClean="0">
              <a:solidFill>
                <a:srgbClr val="4472C4"/>
              </a:solidFill>
              <a:latin typeface="Times New Roman"/>
              <a:cs typeface="Simplified Arabic"/>
            </a:endParaRPr>
          </a:p>
        </p:txBody>
      </p:sp>
    </p:spTree>
    <p:extLst>
      <p:ext uri="{BB962C8B-B14F-4D97-AF65-F5344CB8AC3E}">
        <p14:creationId xmlns:p14="http://schemas.microsoft.com/office/powerpoint/2010/main" val="1015632921"/>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1540" algn="r" rtl="1"/>
            <a:r>
              <a:rPr lang="ar-SA" sz="5400" b="1" i="0" u="none" strike="noStrike" baseline="0" dirty="0" smtClean="0">
                <a:solidFill>
                  <a:srgbClr val="000000"/>
                </a:solidFill>
                <a:latin typeface="Simplified Arabic"/>
                <a:cs typeface="Simplified Arabic"/>
              </a:rPr>
              <a:t>3-الطب الوقائي للمجتمع: </a:t>
            </a:r>
          </a:p>
        </p:txBody>
      </p:sp>
      <p:sp>
        <p:nvSpPr>
          <p:cNvPr id="3" name="Text Placeholder 2"/>
          <p:cNvSpPr>
            <a:spLocks noGrp="1"/>
          </p:cNvSpPr>
          <p:nvPr>
            <p:ph type="body" idx="1"/>
          </p:nvPr>
        </p:nvSpPr>
        <p:spPr>
          <a:xfrm>
            <a:off x="152401" y="2675467"/>
            <a:ext cx="8610600" cy="3450696"/>
          </a:xfrm>
        </p:spPr>
        <p:txBody>
          <a:bodyPr>
            <a:normAutofit lnSpcReduction="10000"/>
          </a:bodyPr>
          <a:lstStyle/>
          <a:p>
            <a:pPr marL="0" marR="1430" lvl="0" indent="0" algn="r" rtl="1">
              <a:buNone/>
            </a:pPr>
            <a:r>
              <a:rPr lang="ar-IQ" sz="3200" b="1" i="0" u="none" strike="noStrike" baseline="0" dirty="0" smtClean="0">
                <a:solidFill>
                  <a:srgbClr val="222222"/>
                </a:solidFill>
                <a:latin typeface="Times New Roman"/>
                <a:cs typeface="Simplified Arabic"/>
              </a:rPr>
              <a:t> </a:t>
            </a:r>
            <a:r>
              <a:rPr lang="ar-IQ" sz="3200" b="1" dirty="0">
                <a:solidFill>
                  <a:srgbClr val="4472C4"/>
                </a:solidFill>
                <a:latin typeface="Times New Roman"/>
                <a:cs typeface="Times New Roman"/>
              </a:rPr>
              <a:t> الطب الوقائي : هو فرع من الطب يعنى بدراسة وإيجاد وتطبيق سبل الوقاية من الأمراض.</a:t>
            </a:r>
          </a:p>
          <a:p>
            <a:pPr marL="0" marR="1430" lvl="0" indent="0" algn="r" rtl="1">
              <a:buNone/>
            </a:pPr>
            <a:r>
              <a:rPr lang="ar-IQ" sz="3200" b="1" dirty="0">
                <a:solidFill>
                  <a:srgbClr val="4472C4"/>
                </a:solidFill>
                <a:latin typeface="Times New Roman"/>
                <a:cs typeface="Times New Roman"/>
              </a:rPr>
              <a:t>ويعرف الطب الوقائي للمجتمع مرتبط بشكل مباشر بالصحة البيئية من جهة وبالصحة الفردية من جهة أخرى , من خلال القيام بكافة الاجراءات الصحية من عمل خدمات صحية عامة وتفتيش صحي إضافة إلى اكتساب الخبرات والأنماط السلوكية والتمسك بالعادات الصحية الحسنة ونمو العلاقات الاجتماعية. </a:t>
            </a:r>
          </a:p>
        </p:txBody>
      </p:sp>
    </p:spTree>
    <p:extLst>
      <p:ext uri="{BB962C8B-B14F-4D97-AF65-F5344CB8AC3E}">
        <p14:creationId xmlns:p14="http://schemas.microsoft.com/office/powerpoint/2010/main" val="3137832017"/>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1540" algn="r" rtl="1"/>
            <a:r>
              <a:rPr lang="ar-SA" sz="5400" b="1" i="0" u="none" strike="noStrike" baseline="0" dirty="0" smtClean="0">
                <a:solidFill>
                  <a:srgbClr val="000000"/>
                </a:solidFill>
                <a:latin typeface="Simplified Arabic"/>
                <a:cs typeface="Simplified Arabic"/>
              </a:rPr>
              <a:t>4- الطب الوقائي للفرد: </a:t>
            </a:r>
          </a:p>
        </p:txBody>
      </p:sp>
      <p:sp>
        <p:nvSpPr>
          <p:cNvPr id="3" name="Text Placeholder 2"/>
          <p:cNvSpPr>
            <a:spLocks noGrp="1"/>
          </p:cNvSpPr>
          <p:nvPr>
            <p:ph type="body" idx="1"/>
          </p:nvPr>
        </p:nvSpPr>
        <p:spPr>
          <a:xfrm>
            <a:off x="304800" y="2675467"/>
            <a:ext cx="8610599" cy="3450696"/>
          </a:xfrm>
        </p:spPr>
        <p:txBody>
          <a:bodyPr/>
          <a:lstStyle/>
          <a:p>
            <a:pPr marL="0" marR="1430" lvl="0" indent="0" algn="r" rtl="1">
              <a:buNone/>
            </a:pPr>
            <a:r>
              <a:rPr lang="ar-IQ" sz="3200" b="1" i="0" u="none" strike="noStrike" baseline="0" dirty="0" smtClean="0">
                <a:solidFill>
                  <a:srgbClr val="4472C4"/>
                </a:solidFill>
                <a:latin typeface="Times New Roman"/>
                <a:cs typeface="Times New Roman"/>
              </a:rPr>
              <a:t>يرتبط الطب الوقائي للفرد بكل من الصحة البيئية والفردية والطب الوقائي للمجتمع, من خلال التأكيد على توعية  الافراد بأهمية الوقاية والعلاج والعمل على استخدام الطرق السليمة للحاجات اليومية, كذلك استخدام الأدوية واللقاحات من أجل الوقاية والعلاج. </a:t>
            </a:r>
            <a:endParaRPr lang="ar-IQ" sz="3200" b="1" i="0" u="none" strike="noStrike" baseline="0" dirty="0" smtClean="0">
              <a:solidFill>
                <a:srgbClr val="4472C4"/>
              </a:solidFill>
              <a:latin typeface="Times New Roman"/>
              <a:cs typeface="Simplified Arabic"/>
            </a:endParaRPr>
          </a:p>
        </p:txBody>
      </p:sp>
    </p:spTree>
    <p:extLst>
      <p:ext uri="{BB962C8B-B14F-4D97-AF65-F5344CB8AC3E}">
        <p14:creationId xmlns:p14="http://schemas.microsoft.com/office/powerpoint/2010/main" val="4129144007"/>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1540" algn="r" rtl="1"/>
            <a:r>
              <a:rPr lang="ar-SA" sz="5400" b="1" i="0" u="none" strike="noStrike" baseline="0" dirty="0" smtClean="0">
                <a:solidFill>
                  <a:srgbClr val="000000"/>
                </a:solidFill>
                <a:latin typeface="Simplified Arabic"/>
                <a:cs typeface="Simplified Arabic"/>
              </a:rPr>
              <a:t>وسائل تحقيق الصحة </a:t>
            </a:r>
          </a:p>
        </p:txBody>
      </p:sp>
      <p:sp>
        <p:nvSpPr>
          <p:cNvPr id="3" name="Text Placeholder 2"/>
          <p:cNvSpPr>
            <a:spLocks noGrp="1"/>
          </p:cNvSpPr>
          <p:nvPr>
            <p:ph type="body" idx="1"/>
          </p:nvPr>
        </p:nvSpPr>
        <p:spPr>
          <a:xfrm>
            <a:off x="152401" y="2675466"/>
            <a:ext cx="8915400" cy="3801533"/>
          </a:xfrm>
        </p:spPr>
        <p:txBody>
          <a:bodyPr/>
          <a:lstStyle/>
          <a:p>
            <a:pPr marL="0" indent="0" algn="r" rtl="1">
              <a:buNone/>
            </a:pPr>
            <a:r>
              <a:rPr lang="ar-IQ" b="1" dirty="0" smtClean="0">
                <a:solidFill>
                  <a:srgbClr val="000000"/>
                </a:solidFill>
                <a:latin typeface="Simplified Arabic"/>
                <a:cs typeface="Simplified Arabic"/>
              </a:rPr>
              <a:t> اولا : ال</a:t>
            </a:r>
            <a:r>
              <a:rPr lang="ar-SA" b="1" dirty="0" smtClean="0">
                <a:solidFill>
                  <a:srgbClr val="000000"/>
                </a:solidFill>
                <a:latin typeface="Simplified Arabic"/>
                <a:cs typeface="Simplified Arabic"/>
              </a:rPr>
              <a:t>اجراءات </a:t>
            </a:r>
            <a:r>
              <a:rPr lang="ar-SA" b="1" dirty="0">
                <a:solidFill>
                  <a:srgbClr val="000000"/>
                </a:solidFill>
                <a:latin typeface="Simplified Arabic"/>
                <a:cs typeface="Simplified Arabic"/>
              </a:rPr>
              <a:t>الوقائية الخاصة أو النوعية : تقدم هذه الاجراءات للوقاية من مرض معين </a:t>
            </a:r>
            <a:r>
              <a:rPr lang="ar-SA" sz="2800" b="1" dirty="0">
                <a:solidFill>
                  <a:srgbClr val="FF0000"/>
                </a:solidFill>
                <a:latin typeface="Simplified Arabic"/>
                <a:cs typeface="Simplified Arabic"/>
              </a:rPr>
              <a:t>وقبل حدوثه </a:t>
            </a:r>
            <a:r>
              <a:rPr lang="ar-SA" b="1" dirty="0">
                <a:solidFill>
                  <a:srgbClr val="000000"/>
                </a:solidFill>
                <a:latin typeface="Simplified Arabic"/>
                <a:cs typeface="Simplified Arabic"/>
              </a:rPr>
              <a:t>وتشمل </a:t>
            </a:r>
            <a:r>
              <a:rPr lang="ar-SA" b="1" dirty="0" smtClean="0">
                <a:solidFill>
                  <a:srgbClr val="000000"/>
                </a:solidFill>
                <a:latin typeface="Simplified Arabic"/>
                <a:cs typeface="Simplified Arabic"/>
              </a:rPr>
              <a:t>:-</a:t>
            </a:r>
            <a:endParaRPr lang="ar-IQ" b="1" dirty="0" smtClean="0">
              <a:solidFill>
                <a:srgbClr val="000000"/>
              </a:solidFill>
              <a:latin typeface="Simplified Arabic"/>
              <a:cs typeface="Simplified Arabic"/>
            </a:endParaRPr>
          </a:p>
          <a:p>
            <a:pPr marL="457200" marR="1430" lvl="0" indent="-457200" algn="r" rtl="1">
              <a:buClr>
                <a:srgbClr val="31B6FD"/>
              </a:buClr>
              <a:buFont typeface="+mj-lt"/>
              <a:buAutoNum type="arabicPeriod"/>
            </a:pPr>
            <a:r>
              <a:rPr lang="ar-IQ" b="1" dirty="0">
                <a:solidFill>
                  <a:srgbClr val="4472C4"/>
                </a:solidFill>
                <a:latin typeface="Times New Roman"/>
                <a:cs typeface="Times New Roman"/>
              </a:rPr>
              <a:t>لتفادي الاصابة بالمرض فيباعد بين المسبب النوعي وبين الانسان السليم مثل استخدام التطعيم ضد شلل الاطفال للوقاية من هذا المرض  أو اعطاء فيتامين </a:t>
            </a:r>
            <a:r>
              <a:rPr lang="ar-IQ" b="1" dirty="0">
                <a:solidFill>
                  <a:srgbClr val="4472C4"/>
                </a:solidFill>
                <a:latin typeface="Times New Roman"/>
                <a:cs typeface="Simplified Arabic"/>
              </a:rPr>
              <a:t> </a:t>
            </a:r>
            <a:r>
              <a:rPr lang="en-US" b="1" dirty="0" smtClean="0">
                <a:solidFill>
                  <a:srgbClr val="4472C4"/>
                </a:solidFill>
                <a:latin typeface="Calibri Light"/>
                <a:cs typeface="Simplified Arabic"/>
              </a:rPr>
              <a:t>D</a:t>
            </a:r>
            <a:r>
              <a:rPr lang="ar-IQ" b="1" dirty="0" smtClean="0">
                <a:solidFill>
                  <a:srgbClr val="4472C4"/>
                </a:solidFill>
                <a:latin typeface="Times New Roman"/>
                <a:cs typeface="Times New Roman"/>
              </a:rPr>
              <a:t>للطفل </a:t>
            </a:r>
            <a:r>
              <a:rPr lang="ar-IQ" b="1" dirty="0">
                <a:solidFill>
                  <a:srgbClr val="4472C4"/>
                </a:solidFill>
                <a:latin typeface="Times New Roman"/>
                <a:cs typeface="Times New Roman"/>
              </a:rPr>
              <a:t>في السنة الاولى لتجنب الاصابة بالكساح .</a:t>
            </a:r>
          </a:p>
          <a:p>
            <a:pPr marL="457200" marR="1430" lvl="0" indent="-457200" algn="r" rtl="1">
              <a:buClr>
                <a:srgbClr val="31B6FD"/>
              </a:buClr>
              <a:buFont typeface="+mj-lt"/>
              <a:buAutoNum type="arabicPeriod"/>
            </a:pPr>
            <a:r>
              <a:rPr lang="ar-IQ" b="1" dirty="0">
                <a:solidFill>
                  <a:srgbClr val="4472C4"/>
                </a:solidFill>
                <a:latin typeface="Times New Roman"/>
                <a:cs typeface="Times New Roman"/>
              </a:rPr>
              <a:t>توجه هذه الاجراءات نحو المسببات النوعية (الامراض) مثل غلي الحليب للوقاية من مرض التدرن البقري ، تنقية مياه الشرب للوقاية من مرض الكوليرا والتيفوئيد.</a:t>
            </a:r>
          </a:p>
          <a:p>
            <a:pPr marL="0" indent="0" algn="r" rtl="1">
              <a:buNone/>
            </a:pPr>
            <a:endParaRPr lang="en-US" sz="2800" dirty="0"/>
          </a:p>
        </p:txBody>
      </p:sp>
    </p:spTree>
    <p:extLst>
      <p:ext uri="{BB962C8B-B14F-4D97-AF65-F5344CB8AC3E}">
        <p14:creationId xmlns:p14="http://schemas.microsoft.com/office/powerpoint/2010/main" val="3973686784"/>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1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500"/>
                                        <p:tgtEl>
                                          <p:spTgt spid="3">
                                            <p:txEl>
                                              <p:pRg st="0" end="0"/>
                                            </p:txEl>
                                          </p:spTgt>
                                        </p:tgtEl>
                                      </p:cBhvr>
                                    </p:animEffect>
                                    <p:anim calcmode="lin" valueType="num">
                                      <p:cBhvr>
                                        <p:cTn id="8" dur="2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150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500"/>
                                        <p:tgtEl>
                                          <p:spTgt spid="3">
                                            <p:txEl>
                                              <p:pRg st="1" end="1"/>
                                            </p:txEl>
                                          </p:spTgt>
                                        </p:tgtEl>
                                      </p:cBhvr>
                                    </p:animEffect>
                                    <p:anim calcmode="lin" valueType="num">
                                      <p:cBhvr>
                                        <p:cTn id="15" dur="2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2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150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500"/>
                                        <p:tgtEl>
                                          <p:spTgt spid="3">
                                            <p:txEl>
                                              <p:pRg st="2" end="2"/>
                                            </p:txEl>
                                          </p:spTgt>
                                        </p:tgtEl>
                                      </p:cBhvr>
                                    </p:animEffect>
                                    <p:anim calcmode="lin" valueType="num">
                                      <p:cBhvr>
                                        <p:cTn id="22" dur="2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2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sz="5400" b="1" dirty="0">
                <a:solidFill>
                  <a:srgbClr val="000000"/>
                </a:solidFill>
                <a:latin typeface="Simplified Arabic"/>
                <a:cs typeface="Simplified Arabic"/>
              </a:rPr>
              <a:t>وسائل تحقيق الصحة </a:t>
            </a:r>
            <a:endParaRPr lang="en-US" dirty="0"/>
          </a:p>
        </p:txBody>
      </p:sp>
      <p:sp>
        <p:nvSpPr>
          <p:cNvPr id="3" name="Text Placeholder 2"/>
          <p:cNvSpPr>
            <a:spLocks noGrp="1"/>
          </p:cNvSpPr>
          <p:nvPr>
            <p:ph type="body" idx="1"/>
          </p:nvPr>
        </p:nvSpPr>
        <p:spPr>
          <a:xfrm>
            <a:off x="0" y="2435398"/>
            <a:ext cx="8991600" cy="3450696"/>
          </a:xfrm>
        </p:spPr>
        <p:txBody>
          <a:bodyPr/>
          <a:lstStyle/>
          <a:p>
            <a:pPr marL="0" marR="1430" lvl="0" indent="0" algn="r" rtl="1">
              <a:buClr>
                <a:srgbClr val="31B6FD"/>
              </a:buClr>
              <a:buNone/>
            </a:pPr>
            <a:r>
              <a:rPr lang="ar-IQ" sz="2800" b="1" dirty="0">
                <a:solidFill>
                  <a:srgbClr val="4472C4"/>
                </a:solidFill>
                <a:latin typeface="Times New Roman"/>
                <a:cs typeface="Times New Roman"/>
              </a:rPr>
              <a:t>3. توجه هذه الاجراءات نحو الانسان السليم (العائل المضيف)مثل الاهتمام</a:t>
            </a:r>
            <a:r>
              <a:rPr lang="ar-IQ" sz="2800" b="1" dirty="0">
                <a:solidFill>
                  <a:srgbClr val="4472C4"/>
                </a:solidFill>
                <a:latin typeface="Calibri Light"/>
                <a:cs typeface="Simplified Arabic"/>
              </a:rPr>
              <a:t>  </a:t>
            </a:r>
            <a:r>
              <a:rPr lang="ar-IQ" sz="2800" b="1" dirty="0">
                <a:solidFill>
                  <a:srgbClr val="4472C4"/>
                </a:solidFill>
                <a:latin typeface="Times New Roman"/>
                <a:cs typeface="Times New Roman"/>
              </a:rPr>
              <a:t>بالتطعيم ضد الامراض، تحسين العادات الغذائية ،الاهتمام بالصحة الشخصية ...الخ </a:t>
            </a:r>
          </a:p>
          <a:p>
            <a:pPr marL="0" marR="1430" lvl="0" indent="0" algn="r" rtl="1">
              <a:buClr>
                <a:srgbClr val="31B6FD"/>
              </a:buClr>
              <a:buNone/>
            </a:pPr>
            <a:r>
              <a:rPr lang="ar-IQ" sz="2800" b="1" dirty="0">
                <a:solidFill>
                  <a:srgbClr val="4472C4"/>
                </a:solidFill>
                <a:latin typeface="Times New Roman"/>
                <a:cs typeface="Times New Roman"/>
              </a:rPr>
              <a:t>4. توجه هذه الاجراءات نحو البيئة مثل المستنقعات والبرك .</a:t>
            </a:r>
          </a:p>
          <a:p>
            <a:pPr marL="0" marR="1430" lvl="0" indent="0" algn="r" rtl="1">
              <a:buClr>
                <a:srgbClr val="31B6FD"/>
              </a:buClr>
              <a:buNone/>
            </a:pPr>
            <a:r>
              <a:rPr lang="ar-IQ" sz="2800" b="1" dirty="0">
                <a:solidFill>
                  <a:srgbClr val="4472C4"/>
                </a:solidFill>
                <a:latin typeface="Times New Roman"/>
                <a:cs typeface="Times New Roman"/>
              </a:rPr>
              <a:t>توجه هذه الاجراءات نحو تحسين المستوى الاقتصادي </a:t>
            </a:r>
            <a:r>
              <a:rPr lang="ar-IQ" sz="2800" b="1" dirty="0">
                <a:solidFill>
                  <a:srgbClr val="4472C4"/>
                </a:solidFill>
                <a:latin typeface="Times New Roman"/>
                <a:cs typeface="Simplified Arabic"/>
              </a:rPr>
              <a:t>.</a:t>
            </a:r>
          </a:p>
          <a:p>
            <a:pPr algn="r" rtl="1"/>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4800600"/>
            <a:ext cx="4419600" cy="1800225"/>
          </a:xfrm>
          <a:prstGeom prst="rect">
            <a:avLst/>
          </a:prstGeom>
          <a:ln>
            <a:noFill/>
          </a:ln>
          <a:effectLst>
            <a:softEdge rad="112500"/>
          </a:effectLst>
        </p:spPr>
      </p:pic>
    </p:spTree>
    <p:extLst>
      <p:ext uri="{BB962C8B-B14F-4D97-AF65-F5344CB8AC3E}">
        <p14:creationId xmlns:p14="http://schemas.microsoft.com/office/powerpoint/2010/main" val="1313937925"/>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3000"/>
                                        <p:tgtEl>
                                          <p:spTgt spid="3">
                                            <p:txEl>
                                              <p:pRg st="0" end="0"/>
                                            </p:txEl>
                                          </p:spTgt>
                                        </p:tgtEl>
                                      </p:cBhvr>
                                    </p:animEffect>
                                    <p:anim calcmode="lin" valueType="num">
                                      <p:cBhvr>
                                        <p:cTn id="8"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3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3000"/>
                                        <p:tgtEl>
                                          <p:spTgt spid="3">
                                            <p:txEl>
                                              <p:pRg st="1" end="1"/>
                                            </p:txEl>
                                          </p:spTgt>
                                        </p:tgtEl>
                                      </p:cBhvr>
                                    </p:animEffect>
                                    <p:anim calcmode="lin" valueType="num">
                                      <p:cBhvr>
                                        <p:cTn id="15"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3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3000"/>
                                        <p:tgtEl>
                                          <p:spTgt spid="3">
                                            <p:txEl>
                                              <p:pRg st="2" end="2"/>
                                            </p:txEl>
                                          </p:spTgt>
                                        </p:tgtEl>
                                      </p:cBhvr>
                                    </p:animEffect>
                                    <p:anim calcmode="lin" valueType="num">
                                      <p:cBhvr>
                                        <p:cTn id="22"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3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1540" algn="r" rtl="1"/>
            <a:r>
              <a:rPr lang="ar-IQ" sz="5400" b="1" dirty="0">
                <a:solidFill>
                  <a:prstClr val="black"/>
                </a:solidFill>
                <a:latin typeface="Simplified Arabic"/>
                <a:cs typeface="Simplified Arabic"/>
              </a:rPr>
              <a:t>وسائل تحقيق الصحة </a:t>
            </a:r>
            <a:endParaRPr lang="en-US" sz="5400" b="1" i="0" u="none" strike="noStrike" baseline="0" dirty="0" smtClean="0">
              <a:solidFill>
                <a:prstClr val="black"/>
              </a:solidFill>
              <a:latin typeface="Simplified Arabic"/>
              <a:cs typeface="Simplified Arabic"/>
            </a:endParaRPr>
          </a:p>
        </p:txBody>
      </p:sp>
      <p:sp>
        <p:nvSpPr>
          <p:cNvPr id="3" name="Text Placeholder 2"/>
          <p:cNvSpPr>
            <a:spLocks noGrp="1"/>
          </p:cNvSpPr>
          <p:nvPr>
            <p:ph type="body" idx="1"/>
          </p:nvPr>
        </p:nvSpPr>
        <p:spPr/>
        <p:txBody>
          <a:bodyPr>
            <a:normAutofit fontScale="85000" lnSpcReduction="20000"/>
          </a:bodyPr>
          <a:lstStyle/>
          <a:p>
            <a:pPr marL="0" marR="1430" lvl="0" indent="0" algn="r" rtl="1">
              <a:buNone/>
            </a:pPr>
            <a:r>
              <a:rPr lang="ar-IQ" sz="3200" b="1" dirty="0" smtClean="0">
                <a:solidFill>
                  <a:srgbClr val="4472C4"/>
                </a:solidFill>
                <a:latin typeface="Times New Roman"/>
                <a:cs typeface="Times New Roman"/>
              </a:rPr>
              <a:t>ثانيا : الاكتشاف </a:t>
            </a:r>
            <a:r>
              <a:rPr lang="ar-IQ" sz="3200" b="1" dirty="0">
                <a:solidFill>
                  <a:srgbClr val="4472C4"/>
                </a:solidFill>
                <a:latin typeface="Times New Roman"/>
                <a:cs typeface="Times New Roman"/>
              </a:rPr>
              <a:t>المبكر للمرض </a:t>
            </a:r>
            <a:r>
              <a:rPr lang="ar-IQ" sz="3200" b="1" dirty="0" smtClean="0">
                <a:solidFill>
                  <a:srgbClr val="4472C4"/>
                </a:solidFill>
                <a:latin typeface="Times New Roman"/>
                <a:cs typeface="Times New Roman"/>
              </a:rPr>
              <a:t>: </a:t>
            </a:r>
          </a:p>
          <a:p>
            <a:pPr marL="0" marR="1430" lvl="0" indent="0" algn="r" rtl="1">
              <a:buNone/>
            </a:pPr>
            <a:r>
              <a:rPr lang="ar-IQ" sz="3200" b="1" dirty="0" smtClean="0">
                <a:solidFill>
                  <a:srgbClr val="4472C4"/>
                </a:solidFill>
                <a:latin typeface="Times New Roman"/>
                <a:cs typeface="Times New Roman"/>
              </a:rPr>
              <a:t>تهدف </a:t>
            </a:r>
            <a:r>
              <a:rPr lang="ar-IQ" sz="3200" b="1" i="0" u="none" strike="noStrike" baseline="0" dirty="0" smtClean="0">
                <a:solidFill>
                  <a:srgbClr val="4472C4"/>
                </a:solidFill>
                <a:latin typeface="Times New Roman"/>
                <a:cs typeface="Times New Roman"/>
              </a:rPr>
              <a:t>هذه الاجراءات الى اكتشاف المرض في أدواره الاولى قبل انتشاره في جسم المريض ومعالجته حالا وبهذا نكون قد سيطرنا على المرض ومنعنا مضاعفاته . وبالتالي منعنا انتشار المرض الى باقي أفراد المجتمع . ويتم من خلال :-</a:t>
            </a:r>
          </a:p>
          <a:p>
            <a:pPr marL="514350" marR="1430" lvl="0" indent="-514350" algn="r" rtl="1">
              <a:buFont typeface="+mj-lt"/>
              <a:buAutoNum type="arabicPeriod"/>
            </a:pPr>
            <a:r>
              <a:rPr lang="ar-IQ" sz="3200" b="1" i="0" u="none" strike="noStrike" baseline="0" dirty="0" smtClean="0">
                <a:solidFill>
                  <a:srgbClr val="4472C4"/>
                </a:solidFill>
                <a:latin typeface="Times New Roman"/>
                <a:cs typeface="Times New Roman"/>
              </a:rPr>
              <a:t>تحليل الدم لاكتشاف امراض مختلفة</a:t>
            </a:r>
          </a:p>
          <a:p>
            <a:pPr marL="514350" marR="1430" lvl="0" indent="-514350" algn="r" rtl="1">
              <a:buFont typeface="+mj-lt"/>
              <a:buAutoNum type="arabicPeriod"/>
            </a:pPr>
            <a:r>
              <a:rPr lang="ar-IQ" sz="3200" b="1" i="0" u="none" strike="noStrike" baseline="0" dirty="0" smtClean="0">
                <a:solidFill>
                  <a:srgbClr val="4472C4"/>
                </a:solidFill>
                <a:latin typeface="Times New Roman"/>
                <a:cs typeface="Times New Roman"/>
              </a:rPr>
              <a:t>أخذ اشعة </a:t>
            </a:r>
            <a:r>
              <a:rPr lang="en-US" sz="3200" b="1" i="0" u="none" strike="noStrike" baseline="0" dirty="0" smtClean="0">
                <a:solidFill>
                  <a:srgbClr val="4472C4"/>
                </a:solidFill>
                <a:latin typeface="Calibri Light"/>
                <a:cs typeface="Simplified Arabic"/>
              </a:rPr>
              <a:t>X-Ray </a:t>
            </a:r>
            <a:r>
              <a:rPr lang="ar-IQ" sz="3200" b="1" i="0" u="none" strike="noStrike" baseline="0" dirty="0" smtClean="0">
                <a:solidFill>
                  <a:srgbClr val="4472C4"/>
                </a:solidFill>
                <a:latin typeface="Times New Roman"/>
                <a:cs typeface="Times New Roman"/>
              </a:rPr>
              <a:t>لعمال المصانع لاكتشاف حالة التدرن.</a:t>
            </a:r>
          </a:p>
          <a:p>
            <a:pPr marL="514350" marR="1430" lvl="0" indent="-514350" algn="r" rtl="1">
              <a:buFont typeface="+mj-lt"/>
              <a:buAutoNum type="arabicPeriod"/>
            </a:pPr>
            <a:r>
              <a:rPr lang="ar-IQ" sz="3200" b="1" i="0" u="none" strike="noStrike" baseline="0" dirty="0" smtClean="0">
                <a:solidFill>
                  <a:srgbClr val="4472C4"/>
                </a:solidFill>
                <a:latin typeface="Times New Roman"/>
                <a:cs typeface="Times New Roman"/>
              </a:rPr>
              <a:t>الكشف الدوري عن حالات الاورام البسيطة والمحتمل تحولها الى أورام سرطانية خبيثة</a:t>
            </a:r>
            <a:endParaRPr lang="en-US" sz="3200" b="1" i="0" u="none" strike="noStrike" baseline="0" dirty="0" smtClean="0">
              <a:solidFill>
                <a:prstClr val="black"/>
              </a:solidFill>
              <a:latin typeface="Times New Roman"/>
              <a:cs typeface="Simplified Arabic"/>
            </a:endParaRPr>
          </a:p>
        </p:txBody>
      </p:sp>
    </p:spTree>
    <p:extLst>
      <p:ext uri="{BB962C8B-B14F-4D97-AF65-F5344CB8AC3E}">
        <p14:creationId xmlns:p14="http://schemas.microsoft.com/office/powerpoint/2010/main" val="3165313690"/>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3000"/>
                                        <p:tgtEl>
                                          <p:spTgt spid="3">
                                            <p:txEl>
                                              <p:pRg st="0" end="0"/>
                                            </p:txEl>
                                          </p:spTgt>
                                        </p:tgtEl>
                                      </p:cBhvr>
                                    </p:animEffect>
                                    <p:anim calcmode="lin" valueType="num">
                                      <p:cBhvr>
                                        <p:cTn id="8"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3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3000"/>
                                        <p:tgtEl>
                                          <p:spTgt spid="3">
                                            <p:txEl>
                                              <p:pRg st="1" end="1"/>
                                            </p:txEl>
                                          </p:spTgt>
                                        </p:tgtEl>
                                      </p:cBhvr>
                                    </p:animEffect>
                                    <p:anim calcmode="lin" valueType="num">
                                      <p:cBhvr>
                                        <p:cTn id="15"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3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3000"/>
                                        <p:tgtEl>
                                          <p:spTgt spid="3">
                                            <p:txEl>
                                              <p:pRg st="2" end="2"/>
                                            </p:txEl>
                                          </p:spTgt>
                                        </p:tgtEl>
                                      </p:cBhvr>
                                    </p:animEffect>
                                    <p:anim calcmode="lin" valueType="num">
                                      <p:cBhvr>
                                        <p:cTn id="22"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3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3000"/>
                                        <p:tgtEl>
                                          <p:spTgt spid="3">
                                            <p:txEl>
                                              <p:pRg st="3" end="3"/>
                                            </p:txEl>
                                          </p:spTgt>
                                        </p:tgtEl>
                                      </p:cBhvr>
                                    </p:animEffect>
                                    <p:anim calcmode="lin" valueType="num">
                                      <p:cBhvr>
                                        <p:cTn id="29" dur="3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3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3000"/>
                                        <p:tgtEl>
                                          <p:spTgt spid="3">
                                            <p:txEl>
                                              <p:pRg st="4" end="4"/>
                                            </p:txEl>
                                          </p:spTgt>
                                        </p:tgtEl>
                                      </p:cBhvr>
                                    </p:animEffect>
                                    <p:anim calcmode="lin" valueType="num">
                                      <p:cBhvr>
                                        <p:cTn id="36" dur="3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3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1" y="2675467"/>
            <a:ext cx="8686800" cy="3450696"/>
          </a:xfrm>
        </p:spPr>
        <p:txBody>
          <a:bodyPr>
            <a:normAutofit/>
          </a:bodyPr>
          <a:lstStyle/>
          <a:p>
            <a:pPr marL="0" marR="1430" lvl="0" indent="0" algn="r" rtl="1">
              <a:buNone/>
            </a:pPr>
            <a:r>
              <a:rPr lang="ar-IQ" sz="3200" b="1" dirty="0" smtClean="0">
                <a:solidFill>
                  <a:srgbClr val="4472C4"/>
                </a:solidFill>
                <a:latin typeface="Times New Roman"/>
                <a:cs typeface="Times New Roman"/>
              </a:rPr>
              <a:t>ثالثا : علاج </a:t>
            </a:r>
            <a:r>
              <a:rPr lang="ar-IQ" sz="3200" b="1" dirty="0">
                <a:solidFill>
                  <a:srgbClr val="4472C4"/>
                </a:solidFill>
                <a:latin typeface="Times New Roman"/>
                <a:cs typeface="Times New Roman"/>
              </a:rPr>
              <a:t>المرض:- تتم </a:t>
            </a:r>
            <a:r>
              <a:rPr lang="ar-IQ" sz="3200" b="1" i="0" u="none" strike="noStrike" baseline="0" dirty="0" smtClean="0">
                <a:solidFill>
                  <a:srgbClr val="4472C4"/>
                </a:solidFill>
                <a:latin typeface="Times New Roman"/>
                <a:cs typeface="Times New Roman"/>
              </a:rPr>
              <a:t>هذه الاجراءات في المستشفيات والعيادات الخارجية والمراكز الصحية حيث يقدم الى المرضى حالة مجيئهم الى هذه المستشفيات طلبا للعلاج ويجب الالتزام بنصائح الطبيب واخذ العلاج بالوقت المحدد.</a:t>
            </a:r>
          </a:p>
          <a:p>
            <a:pPr marL="0" marR="1430" lvl="0" indent="0" algn="r" rtl="1">
              <a:buNone/>
            </a:pPr>
            <a:r>
              <a:rPr lang="ar-IQ" sz="3200" b="1" i="0" u="none" strike="noStrike" baseline="0" dirty="0" smtClean="0">
                <a:solidFill>
                  <a:srgbClr val="4472C4"/>
                </a:solidFill>
                <a:latin typeface="Times New Roman"/>
                <a:cs typeface="Times New Roman"/>
              </a:rPr>
              <a:t> </a:t>
            </a:r>
            <a:endParaRPr lang="en-US" sz="3200" b="1" i="0" u="none" strike="noStrike" baseline="0" dirty="0" smtClean="0">
              <a:solidFill>
                <a:prstClr val="black"/>
              </a:solidFill>
              <a:latin typeface="Times New Roman"/>
              <a:cs typeface="Simplified Arabic"/>
            </a:endParaRPr>
          </a:p>
        </p:txBody>
      </p:sp>
    </p:spTree>
    <p:extLst>
      <p:ext uri="{BB962C8B-B14F-4D97-AF65-F5344CB8AC3E}">
        <p14:creationId xmlns:p14="http://schemas.microsoft.com/office/powerpoint/2010/main" val="4167208095"/>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1" y="2675467"/>
            <a:ext cx="8458200" cy="3450696"/>
          </a:xfrm>
        </p:spPr>
        <p:txBody>
          <a:bodyPr/>
          <a:lstStyle/>
          <a:p>
            <a:pPr marL="0" marR="1430" lvl="0" indent="0" algn="r" rtl="1">
              <a:buClr>
                <a:srgbClr val="31B6FD"/>
              </a:buClr>
              <a:buNone/>
            </a:pPr>
            <a:r>
              <a:rPr lang="ar-IQ" sz="3000" b="1" dirty="0">
                <a:solidFill>
                  <a:srgbClr val="4472C4"/>
                </a:solidFill>
                <a:latin typeface="Times New Roman"/>
                <a:cs typeface="Times New Roman"/>
              </a:rPr>
              <a:t>رابعا : التأهيل:-</a:t>
            </a:r>
          </a:p>
          <a:p>
            <a:pPr marL="0" marR="1430" lvl="0" indent="0" algn="r" rtl="1">
              <a:buClr>
                <a:srgbClr val="31B6FD"/>
              </a:buClr>
              <a:buNone/>
            </a:pPr>
            <a:r>
              <a:rPr lang="ar-IQ" sz="3000" b="1" dirty="0">
                <a:solidFill>
                  <a:srgbClr val="4472C4"/>
                </a:solidFill>
                <a:latin typeface="Times New Roman"/>
                <a:cs typeface="Times New Roman"/>
              </a:rPr>
              <a:t>ويقصد بها الاجراءات التي تتخذ بعد علاج الحالة المرضية وحدوث عاهة أو عجز من مخلفات المرض وتشمل رعاية العاجز صحيا" ، نفسيا" ، طبيا" ، اجتماعيا" ، ومهنيا".</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4648200"/>
            <a:ext cx="4343400" cy="1971675"/>
          </a:xfrm>
          <a:prstGeom prst="rect">
            <a:avLst/>
          </a:prstGeom>
          <a:ln>
            <a:noFill/>
          </a:ln>
          <a:effectLst>
            <a:softEdge rad="112500"/>
          </a:effectLst>
        </p:spPr>
      </p:pic>
      <p:sp>
        <p:nvSpPr>
          <p:cNvPr id="5" name="TextBox 4"/>
          <p:cNvSpPr txBox="1"/>
          <p:nvPr/>
        </p:nvSpPr>
        <p:spPr>
          <a:xfrm>
            <a:off x="5410200" y="5029200"/>
            <a:ext cx="2971800" cy="646331"/>
          </a:xfrm>
          <a:prstGeom prst="rect">
            <a:avLst/>
          </a:prstGeom>
          <a:noFill/>
        </p:spPr>
        <p:txBody>
          <a:bodyPr wrap="square" rtlCol="0">
            <a:spAutoFit/>
          </a:bodyPr>
          <a:lstStyle/>
          <a:p>
            <a:pPr algn="ctr" rtl="1"/>
            <a:r>
              <a:rPr lang="ar-IQ" dirty="0" smtClean="0"/>
              <a:t>في الصورة اعادة تاهيل لشخص بعد عملية جراحية</a:t>
            </a:r>
            <a:endParaRPr lang="en-US" dirty="0"/>
          </a:p>
        </p:txBody>
      </p:sp>
    </p:spTree>
    <p:extLst>
      <p:ext uri="{BB962C8B-B14F-4D97-AF65-F5344CB8AC3E}">
        <p14:creationId xmlns:p14="http://schemas.microsoft.com/office/powerpoint/2010/main" val="3168094091"/>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barn(inVertical)">
                                      <p:cBhvr>
                                        <p:cTn id="2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1540" algn="r" rtl="1"/>
            <a:r>
              <a:rPr lang="ar-SA" sz="5400" b="1" i="0" u="none" strike="noStrike" baseline="0" dirty="0" smtClean="0">
                <a:solidFill>
                  <a:srgbClr val="000000"/>
                </a:solidFill>
                <a:latin typeface="Simplified Arabic"/>
                <a:cs typeface="Simplified Arabic"/>
              </a:rPr>
              <a:t>التربية الصحية  </a:t>
            </a:r>
          </a:p>
        </p:txBody>
      </p:sp>
      <p:sp>
        <p:nvSpPr>
          <p:cNvPr id="3" name="Text Placeholder 2"/>
          <p:cNvSpPr>
            <a:spLocks noGrp="1"/>
          </p:cNvSpPr>
          <p:nvPr>
            <p:ph type="body" idx="1"/>
          </p:nvPr>
        </p:nvSpPr>
        <p:spPr>
          <a:xfrm>
            <a:off x="457201" y="2675467"/>
            <a:ext cx="8458200" cy="3450696"/>
          </a:xfrm>
        </p:spPr>
        <p:txBody>
          <a:bodyPr>
            <a:normAutofit lnSpcReduction="10000"/>
          </a:bodyPr>
          <a:lstStyle/>
          <a:p>
            <a:pPr marR="1430" lvl="0" algn="r" rtl="1"/>
            <a:r>
              <a:rPr lang="ar-IQ" sz="2400" b="1" i="0" u="none" strike="noStrike" baseline="0" dirty="0" smtClean="0">
                <a:solidFill>
                  <a:srgbClr val="4472C4"/>
                </a:solidFill>
                <a:latin typeface="Times New Roman"/>
                <a:cs typeface="Times New Roman"/>
              </a:rPr>
              <a:t>هي تعديل سلوك الأفراد واتجاهاتهم فيما يتعلق بصحتهم. وذلك عن طريق تزويدهم بالمعلومات الصحية المناسبة.ويتم ذلك بإتباع الأساليب التربوية الحديثة والمناسب كما عرفها عدد من الباحثين بأنها:  </a:t>
            </a:r>
          </a:p>
          <a:p>
            <a:pPr marR="1430" lvl="0" algn="r" rtl="1"/>
            <a:r>
              <a:rPr lang="ar-IQ" sz="2400" b="1" i="0" u="none" strike="noStrike" baseline="0" dirty="0" smtClean="0">
                <a:solidFill>
                  <a:srgbClr val="4472C4"/>
                </a:solidFill>
                <a:latin typeface="Times New Roman"/>
                <a:cs typeface="Times New Roman"/>
              </a:rPr>
              <a:t>عملية تعليم المجتمع كيفية حماية نفسه من الأمراض والمشاكل الصحية.  </a:t>
            </a:r>
          </a:p>
          <a:p>
            <a:pPr marR="1430" lvl="0" algn="r" rtl="1"/>
            <a:r>
              <a:rPr lang="ar-IQ" sz="2400" b="1" i="0" u="none" strike="noStrike" baseline="0" dirty="0" smtClean="0">
                <a:solidFill>
                  <a:srgbClr val="4472C4"/>
                </a:solidFill>
                <a:latin typeface="Times New Roman"/>
                <a:cs typeface="Times New Roman"/>
              </a:rPr>
              <a:t>عملية تغيير أفكار وأحاسيس وسلوك الناس فيما يتعلق بصحتهم.  </a:t>
            </a:r>
          </a:p>
          <a:p>
            <a:pPr marR="1430" lvl="0" algn="r" rtl="1"/>
            <a:r>
              <a:rPr lang="ar-IQ" sz="2400" b="1" i="0" u="none" strike="noStrike" baseline="0" dirty="0" smtClean="0">
                <a:solidFill>
                  <a:srgbClr val="4472C4"/>
                </a:solidFill>
                <a:latin typeface="Times New Roman"/>
                <a:cs typeface="Times New Roman"/>
              </a:rPr>
              <a:t>عملية تزويد أفراد المجتمع بالخبرات اللازمة بهدف التأثير في معلوماتهم واتجاهاتهم وممارستهم فيما يتعلق بالصحة تأثيرا" حميدا . </a:t>
            </a:r>
          </a:p>
          <a:p>
            <a:pPr marR="1430" lvl="0" algn="r" rtl="1"/>
            <a:r>
              <a:rPr lang="ar-IQ" sz="2400" b="1" i="0" u="none" strike="noStrike" baseline="0" dirty="0" smtClean="0">
                <a:solidFill>
                  <a:srgbClr val="4472C4"/>
                </a:solidFill>
                <a:latin typeface="Times New Roman"/>
                <a:cs typeface="Times New Roman"/>
              </a:rPr>
              <a:t>عملية ترجمة الحقائق الصحية المعروفة إلى أنماط سلوكية صحية سليمة على مستوى الفرد والمجتمع وذلك باستعمال الأساليب التربوية الحديثة.  </a:t>
            </a:r>
            <a:endParaRPr lang="ar-IQ" sz="2400" b="1" i="0" u="none" strike="noStrike" baseline="0" dirty="0" smtClean="0">
              <a:solidFill>
                <a:srgbClr val="4472C4"/>
              </a:solidFill>
              <a:latin typeface="Times New Roman"/>
              <a:cs typeface="Simplified Arabic"/>
            </a:endParaRPr>
          </a:p>
        </p:txBody>
      </p:sp>
    </p:spTree>
    <p:extLst>
      <p:ext uri="{BB962C8B-B14F-4D97-AF65-F5344CB8AC3E}">
        <p14:creationId xmlns:p14="http://schemas.microsoft.com/office/powerpoint/2010/main" val="3862198287"/>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0"/>
                                        <p:tgtEl>
                                          <p:spTgt spid="3">
                                            <p:txEl>
                                              <p:pRg st="0" end="0"/>
                                            </p:txEl>
                                          </p:spTgt>
                                        </p:tgtEl>
                                      </p:cBhvr>
                                    </p:animEffect>
                                    <p:anim calcmode="lin" valueType="num">
                                      <p:cBhvr>
                                        <p:cTn id="8" dur="4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4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4000"/>
                                        <p:tgtEl>
                                          <p:spTgt spid="3">
                                            <p:txEl>
                                              <p:pRg st="1" end="1"/>
                                            </p:txEl>
                                          </p:spTgt>
                                        </p:tgtEl>
                                      </p:cBhvr>
                                    </p:animEffect>
                                    <p:anim calcmode="lin" valueType="num">
                                      <p:cBhvr>
                                        <p:cTn id="15" dur="4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4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4000"/>
                                        <p:tgtEl>
                                          <p:spTgt spid="3">
                                            <p:txEl>
                                              <p:pRg st="2" end="2"/>
                                            </p:txEl>
                                          </p:spTgt>
                                        </p:tgtEl>
                                      </p:cBhvr>
                                    </p:animEffect>
                                    <p:anim calcmode="lin" valueType="num">
                                      <p:cBhvr>
                                        <p:cTn id="22" dur="4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4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4000"/>
                                        <p:tgtEl>
                                          <p:spTgt spid="3">
                                            <p:txEl>
                                              <p:pRg st="3" end="3"/>
                                            </p:txEl>
                                          </p:spTgt>
                                        </p:tgtEl>
                                      </p:cBhvr>
                                    </p:animEffect>
                                    <p:anim calcmode="lin" valueType="num">
                                      <p:cBhvr>
                                        <p:cTn id="29" dur="4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4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4000"/>
                                        <p:tgtEl>
                                          <p:spTgt spid="3">
                                            <p:txEl>
                                              <p:pRg st="4" end="4"/>
                                            </p:txEl>
                                          </p:spTgt>
                                        </p:tgtEl>
                                      </p:cBhvr>
                                    </p:animEffect>
                                    <p:anim calcmode="lin" valueType="num">
                                      <p:cBhvr>
                                        <p:cTn id="36" dur="4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4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1540" algn="r" rtl="1"/>
            <a:r>
              <a:rPr lang="ar-SA" sz="5400" b="1" i="0" u="none" strike="noStrike" baseline="0" dirty="0" smtClean="0">
                <a:solidFill>
                  <a:srgbClr val="000000"/>
                </a:solidFill>
                <a:latin typeface="Simplified Arabic"/>
                <a:cs typeface="Simplified Arabic"/>
              </a:rPr>
              <a:t>مجالات الصحة العامة وميادينها </a:t>
            </a:r>
            <a:endParaRPr lang="en-US" sz="5400" b="1" i="0" u="none" strike="noStrike" baseline="0" dirty="0" smtClean="0">
              <a:solidFill>
                <a:srgbClr val="000000"/>
              </a:solidFill>
              <a:latin typeface="Simplified Arabic"/>
              <a:cs typeface="Simplified Arabic"/>
            </a:endParaRPr>
          </a:p>
        </p:txBody>
      </p:sp>
      <p:sp>
        <p:nvSpPr>
          <p:cNvPr id="3" name="Text Placeholder 2"/>
          <p:cNvSpPr>
            <a:spLocks noGrp="1"/>
          </p:cNvSpPr>
          <p:nvPr>
            <p:ph type="body" idx="1"/>
          </p:nvPr>
        </p:nvSpPr>
        <p:spPr>
          <a:xfrm>
            <a:off x="381001" y="2675466"/>
            <a:ext cx="8382000" cy="3877733"/>
          </a:xfrm>
        </p:spPr>
        <p:txBody>
          <a:bodyPr>
            <a:normAutofit fontScale="85000" lnSpcReduction="20000"/>
          </a:bodyPr>
          <a:lstStyle/>
          <a:p>
            <a:pPr marL="0" indent="0" algn="r" rtl="1">
              <a:buNone/>
            </a:pPr>
            <a:r>
              <a:rPr lang="ar-IQ" sz="2900" b="1" dirty="0" smtClean="0">
                <a:solidFill>
                  <a:srgbClr val="4472C4"/>
                </a:solidFill>
                <a:latin typeface="Times New Roman"/>
                <a:cs typeface="Times New Roman"/>
              </a:rPr>
              <a:t>أولا: </a:t>
            </a:r>
            <a:r>
              <a:rPr lang="ar-IQ" sz="2900" b="1" dirty="0">
                <a:solidFill>
                  <a:srgbClr val="4472C4"/>
                </a:solidFill>
                <a:latin typeface="Times New Roman"/>
                <a:cs typeface="Times New Roman"/>
              </a:rPr>
              <a:t>الخدمات التي تقدمهاالادارات الصحية سواء كانت منفردة أو بالاشتارك مع الادارات أخرى وهي: </a:t>
            </a:r>
          </a:p>
          <a:p>
            <a:pPr marL="0" indent="0" algn="r" rtl="1">
              <a:buNone/>
            </a:pPr>
            <a:r>
              <a:rPr lang="ar-IQ" sz="2900" b="1" dirty="0">
                <a:solidFill>
                  <a:srgbClr val="4472C4"/>
                </a:solidFill>
                <a:latin typeface="Times New Roman"/>
                <a:cs typeface="Times New Roman"/>
              </a:rPr>
              <a:t> أ-  في مجال البيئة: تشتمل على :</a:t>
            </a:r>
          </a:p>
          <a:p>
            <a:pPr marL="514350" indent="-514350" algn="r" rtl="1">
              <a:buFont typeface="+mj-lt"/>
              <a:buAutoNum type="arabicPeriod"/>
            </a:pPr>
            <a:r>
              <a:rPr lang="ar-IQ" sz="2900" b="1" dirty="0">
                <a:solidFill>
                  <a:srgbClr val="4472C4"/>
                </a:solidFill>
                <a:latin typeface="Times New Roman"/>
                <a:cs typeface="Times New Roman"/>
              </a:rPr>
              <a:t>السكن الصحي </a:t>
            </a:r>
          </a:p>
          <a:p>
            <a:pPr marL="514350" indent="-514350" algn="r" rtl="1">
              <a:buFont typeface="+mj-lt"/>
              <a:buAutoNum type="arabicPeriod"/>
            </a:pPr>
            <a:r>
              <a:rPr lang="ar-IQ" sz="2900" b="1" dirty="0">
                <a:solidFill>
                  <a:srgbClr val="4472C4"/>
                </a:solidFill>
                <a:latin typeface="Times New Roman"/>
                <a:cs typeface="Times New Roman"/>
              </a:rPr>
              <a:t> تخطيط المدن والقرى</a:t>
            </a:r>
          </a:p>
          <a:p>
            <a:pPr marL="514350" indent="-514350" algn="r" rtl="1">
              <a:buFont typeface="+mj-lt"/>
              <a:buAutoNum type="arabicPeriod"/>
            </a:pPr>
            <a:r>
              <a:rPr lang="ar-IQ" sz="2900" b="1" dirty="0">
                <a:solidFill>
                  <a:srgbClr val="4472C4"/>
                </a:solidFill>
                <a:latin typeface="Times New Roman"/>
                <a:cs typeface="Times New Roman"/>
              </a:rPr>
              <a:t> المياه الصالحة للشرب  والاستعمال الآدمي</a:t>
            </a:r>
          </a:p>
          <a:p>
            <a:pPr marL="514350" indent="-514350" algn="r" rtl="1">
              <a:buFont typeface="+mj-lt"/>
              <a:buAutoNum type="arabicPeriod"/>
            </a:pPr>
            <a:r>
              <a:rPr lang="ar-IQ" sz="2900" b="1" dirty="0">
                <a:solidFill>
                  <a:srgbClr val="4472C4"/>
                </a:solidFill>
                <a:latin typeface="Times New Roman"/>
                <a:cs typeface="Times New Roman"/>
              </a:rPr>
              <a:t> تصريف الفضلات</a:t>
            </a:r>
          </a:p>
          <a:p>
            <a:pPr marL="514350" indent="-514350" algn="r" rtl="1">
              <a:buFont typeface="+mj-lt"/>
              <a:buAutoNum type="arabicPeriod"/>
            </a:pPr>
            <a:r>
              <a:rPr lang="ar-IQ" sz="2900" b="1" dirty="0">
                <a:solidFill>
                  <a:srgbClr val="4472C4"/>
                </a:solidFill>
                <a:latin typeface="Times New Roman"/>
                <a:cs typeface="Times New Roman"/>
              </a:rPr>
              <a:t> مراقبة المواد الخطرة ومخلفات الصناعة </a:t>
            </a:r>
          </a:p>
          <a:p>
            <a:pPr marL="514350" indent="-514350" algn="r" rtl="1">
              <a:buFont typeface="+mj-lt"/>
              <a:buAutoNum type="arabicPeriod"/>
            </a:pPr>
            <a:r>
              <a:rPr lang="ar-IQ" sz="2900" b="1" dirty="0">
                <a:solidFill>
                  <a:srgbClr val="4472C4"/>
                </a:solidFill>
                <a:latin typeface="Times New Roman"/>
                <a:cs typeface="Times New Roman"/>
              </a:rPr>
              <a:t>الحماية من التلوث</a:t>
            </a:r>
          </a:p>
          <a:p>
            <a:pPr marL="514350" indent="-514350" algn="r" rtl="1">
              <a:buFont typeface="+mj-lt"/>
              <a:buAutoNum type="arabicPeriod"/>
            </a:pPr>
            <a:r>
              <a:rPr lang="ar-IQ" sz="2900" b="1" dirty="0">
                <a:solidFill>
                  <a:srgbClr val="4472C4"/>
                </a:solidFill>
                <a:latin typeface="Times New Roman"/>
                <a:cs typeface="Times New Roman"/>
              </a:rPr>
              <a:t> مكافحة الحشرات والقوارض. </a:t>
            </a:r>
          </a:p>
          <a:p>
            <a:pPr marL="0" indent="0" algn="r" rtl="1">
              <a:buNone/>
            </a:pPr>
            <a:endParaRPr lang="ar-IQ" dirty="0" smtClean="0"/>
          </a:p>
          <a:p>
            <a:pPr marL="0" indent="0" algn="r" rtl="1">
              <a:buNone/>
            </a:pPr>
            <a:endParaRPr lang="en-US" dirty="0"/>
          </a:p>
        </p:txBody>
      </p:sp>
    </p:spTree>
    <p:extLst>
      <p:ext uri="{BB962C8B-B14F-4D97-AF65-F5344CB8AC3E}">
        <p14:creationId xmlns:p14="http://schemas.microsoft.com/office/powerpoint/2010/main" val="2770519003"/>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3500"/>
                                        <p:tgtEl>
                                          <p:spTgt spid="3">
                                            <p:txEl>
                                              <p:pRg st="0" end="0"/>
                                            </p:txEl>
                                          </p:spTgt>
                                        </p:tgtEl>
                                      </p:cBhvr>
                                    </p:animEffect>
                                    <p:anim calcmode="lin" valueType="num">
                                      <p:cBhvr>
                                        <p:cTn id="8" dur="3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3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3500"/>
                                        <p:tgtEl>
                                          <p:spTgt spid="3">
                                            <p:txEl>
                                              <p:pRg st="1" end="1"/>
                                            </p:txEl>
                                          </p:spTgt>
                                        </p:tgtEl>
                                      </p:cBhvr>
                                    </p:animEffect>
                                    <p:anim calcmode="lin" valueType="num">
                                      <p:cBhvr>
                                        <p:cTn id="15" dur="3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3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3500"/>
                                        <p:tgtEl>
                                          <p:spTgt spid="3">
                                            <p:txEl>
                                              <p:pRg st="2" end="2"/>
                                            </p:txEl>
                                          </p:spTgt>
                                        </p:tgtEl>
                                      </p:cBhvr>
                                    </p:animEffect>
                                    <p:anim calcmode="lin" valueType="num">
                                      <p:cBhvr>
                                        <p:cTn id="22" dur="3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3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3500"/>
                                        <p:tgtEl>
                                          <p:spTgt spid="3">
                                            <p:txEl>
                                              <p:pRg st="3" end="3"/>
                                            </p:txEl>
                                          </p:spTgt>
                                        </p:tgtEl>
                                      </p:cBhvr>
                                    </p:animEffect>
                                    <p:anim calcmode="lin" valueType="num">
                                      <p:cBhvr>
                                        <p:cTn id="29" dur="3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3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3500"/>
                                        <p:tgtEl>
                                          <p:spTgt spid="3">
                                            <p:txEl>
                                              <p:pRg st="4" end="4"/>
                                            </p:txEl>
                                          </p:spTgt>
                                        </p:tgtEl>
                                      </p:cBhvr>
                                    </p:animEffect>
                                    <p:anim calcmode="lin" valueType="num">
                                      <p:cBhvr>
                                        <p:cTn id="36" dur="3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3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3500"/>
                                        <p:tgtEl>
                                          <p:spTgt spid="3">
                                            <p:txEl>
                                              <p:pRg st="5" end="5"/>
                                            </p:txEl>
                                          </p:spTgt>
                                        </p:tgtEl>
                                      </p:cBhvr>
                                    </p:animEffect>
                                    <p:anim calcmode="lin" valueType="num">
                                      <p:cBhvr>
                                        <p:cTn id="43" dur="3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3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3500"/>
                                        <p:tgtEl>
                                          <p:spTgt spid="3">
                                            <p:txEl>
                                              <p:pRg st="6" end="6"/>
                                            </p:txEl>
                                          </p:spTgt>
                                        </p:tgtEl>
                                      </p:cBhvr>
                                    </p:animEffect>
                                    <p:anim calcmode="lin" valueType="num">
                                      <p:cBhvr>
                                        <p:cTn id="50" dur="3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3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3500"/>
                                        <p:tgtEl>
                                          <p:spTgt spid="3">
                                            <p:txEl>
                                              <p:pRg st="7" end="7"/>
                                            </p:txEl>
                                          </p:spTgt>
                                        </p:tgtEl>
                                      </p:cBhvr>
                                    </p:animEffect>
                                    <p:anim calcmode="lin" valueType="num">
                                      <p:cBhvr>
                                        <p:cTn id="57" dur="3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3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3500"/>
                                        <p:tgtEl>
                                          <p:spTgt spid="3">
                                            <p:txEl>
                                              <p:pRg st="8" end="8"/>
                                            </p:txEl>
                                          </p:spTgt>
                                        </p:tgtEl>
                                      </p:cBhvr>
                                    </p:animEffect>
                                    <p:anim calcmode="lin" valueType="num">
                                      <p:cBhvr>
                                        <p:cTn id="64" dur="3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3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1540" algn="r" rtl="1"/>
            <a:r>
              <a:rPr lang="ar-SA" sz="5400" b="1" dirty="0">
                <a:solidFill>
                  <a:srgbClr val="000000"/>
                </a:solidFill>
                <a:latin typeface="Simplified Arabic"/>
                <a:cs typeface="Simplified Arabic"/>
              </a:rPr>
              <a:t>مجالات الصحة العامة وميادينها </a:t>
            </a:r>
            <a:endParaRPr lang="ar-SA" sz="4400" b="1" i="0" u="none" strike="noStrike" baseline="0" dirty="0" smtClean="0">
              <a:solidFill>
                <a:srgbClr val="000000"/>
              </a:solidFill>
              <a:latin typeface="Simplified Arabic"/>
              <a:cs typeface="Simplified Arabic"/>
            </a:endParaRPr>
          </a:p>
        </p:txBody>
      </p:sp>
      <p:sp>
        <p:nvSpPr>
          <p:cNvPr id="3" name="Text Placeholder 2"/>
          <p:cNvSpPr>
            <a:spLocks noGrp="1"/>
          </p:cNvSpPr>
          <p:nvPr>
            <p:ph type="body" idx="1"/>
          </p:nvPr>
        </p:nvSpPr>
        <p:spPr/>
        <p:txBody>
          <a:bodyPr>
            <a:normAutofit/>
          </a:bodyPr>
          <a:lstStyle/>
          <a:p>
            <a:pPr marL="0" marR="1430" lvl="0" indent="0" algn="r" rtl="1">
              <a:buNone/>
            </a:pPr>
            <a:r>
              <a:rPr lang="ar-IQ" sz="2500" b="1" dirty="0" smtClean="0">
                <a:solidFill>
                  <a:srgbClr val="4472C4"/>
                </a:solidFill>
                <a:latin typeface="Times New Roman"/>
                <a:cs typeface="Times New Roman"/>
              </a:rPr>
              <a:t>ب </a:t>
            </a:r>
            <a:r>
              <a:rPr lang="ar-IQ" sz="2500" b="1" dirty="0">
                <a:solidFill>
                  <a:srgbClr val="4472C4"/>
                </a:solidFill>
                <a:latin typeface="Times New Roman"/>
                <a:cs typeface="Times New Roman"/>
              </a:rPr>
              <a:t>-  في مجال الصحة الفردية: وتشتمل على ما يأتي:</a:t>
            </a:r>
          </a:p>
          <a:p>
            <a:pPr marL="457200" marR="1430" lvl="0" indent="-457200" algn="r" rtl="1">
              <a:buFont typeface="+mj-lt"/>
              <a:buAutoNum type="arabicPeriod"/>
            </a:pPr>
            <a:r>
              <a:rPr lang="ar-IQ" sz="2500" b="1" dirty="0">
                <a:solidFill>
                  <a:srgbClr val="4472C4"/>
                </a:solidFill>
                <a:latin typeface="Times New Roman"/>
                <a:cs typeface="Times New Roman"/>
              </a:rPr>
              <a:t>رعاية الأمهات الحوامل </a:t>
            </a:r>
          </a:p>
          <a:p>
            <a:pPr marL="457200" marR="1430" lvl="0" indent="-457200" algn="r" rtl="1">
              <a:buFont typeface="+mj-lt"/>
              <a:buAutoNum type="arabicPeriod"/>
            </a:pPr>
            <a:r>
              <a:rPr lang="ar-IQ" sz="2500" b="1" dirty="0">
                <a:solidFill>
                  <a:srgbClr val="4472C4"/>
                </a:solidFill>
                <a:latin typeface="Times New Roman"/>
                <a:cs typeface="Times New Roman"/>
              </a:rPr>
              <a:t>رعاية الأطفال </a:t>
            </a:r>
          </a:p>
          <a:p>
            <a:pPr marL="457200" marR="1430" lvl="0" indent="-457200" algn="r" rtl="1">
              <a:buFont typeface="+mj-lt"/>
              <a:buAutoNum type="arabicPeriod"/>
            </a:pPr>
            <a:r>
              <a:rPr lang="ar-IQ" sz="2500" b="1" dirty="0">
                <a:solidFill>
                  <a:srgbClr val="4472C4"/>
                </a:solidFill>
                <a:latin typeface="Times New Roman"/>
                <a:cs typeface="Times New Roman"/>
              </a:rPr>
              <a:t>رعاية المراهقين</a:t>
            </a:r>
          </a:p>
          <a:p>
            <a:pPr marL="457200" marR="1430" lvl="0" indent="-457200" algn="r" rtl="1">
              <a:buFont typeface="+mj-lt"/>
              <a:buAutoNum type="arabicPeriod"/>
            </a:pPr>
            <a:r>
              <a:rPr lang="ar-IQ" sz="2500" b="1" dirty="0">
                <a:solidFill>
                  <a:srgbClr val="4472C4"/>
                </a:solidFill>
                <a:latin typeface="Times New Roman"/>
                <a:cs typeface="Times New Roman"/>
              </a:rPr>
              <a:t>رعاية المسنين </a:t>
            </a:r>
          </a:p>
          <a:p>
            <a:pPr marL="457200" marR="1430" lvl="0" indent="-457200" algn="r" rtl="1">
              <a:buFont typeface="+mj-lt"/>
              <a:buAutoNum type="arabicPeriod"/>
            </a:pPr>
            <a:r>
              <a:rPr lang="ar-IQ" sz="2500" b="1" dirty="0">
                <a:solidFill>
                  <a:srgbClr val="4472C4"/>
                </a:solidFill>
                <a:latin typeface="Times New Roman"/>
                <a:cs typeface="Times New Roman"/>
              </a:rPr>
              <a:t>رعاية المعاقين </a:t>
            </a:r>
          </a:p>
        </p:txBody>
      </p:sp>
    </p:spTree>
    <p:extLst>
      <p:ext uri="{BB962C8B-B14F-4D97-AF65-F5344CB8AC3E}">
        <p14:creationId xmlns:p14="http://schemas.microsoft.com/office/powerpoint/2010/main" val="3171887023"/>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750"/>
                                        <p:tgtEl>
                                          <p:spTgt spid="3">
                                            <p:txEl>
                                              <p:pRg st="0" end="0"/>
                                            </p:txEl>
                                          </p:spTgt>
                                        </p:tgtEl>
                                      </p:cBhvr>
                                    </p:animEffect>
                                    <p:anim calcmode="lin" valueType="num">
                                      <p:cBhvr>
                                        <p:cTn id="8" dur="27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75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750"/>
                                        <p:tgtEl>
                                          <p:spTgt spid="3">
                                            <p:txEl>
                                              <p:pRg st="1" end="1"/>
                                            </p:txEl>
                                          </p:spTgt>
                                        </p:tgtEl>
                                      </p:cBhvr>
                                    </p:animEffect>
                                    <p:anim calcmode="lin" valueType="num">
                                      <p:cBhvr>
                                        <p:cTn id="15" dur="27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275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750"/>
                                        <p:tgtEl>
                                          <p:spTgt spid="3">
                                            <p:txEl>
                                              <p:pRg st="2" end="2"/>
                                            </p:txEl>
                                          </p:spTgt>
                                        </p:tgtEl>
                                      </p:cBhvr>
                                    </p:animEffect>
                                    <p:anim calcmode="lin" valueType="num">
                                      <p:cBhvr>
                                        <p:cTn id="22" dur="27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275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750"/>
                                        <p:tgtEl>
                                          <p:spTgt spid="3">
                                            <p:txEl>
                                              <p:pRg st="3" end="3"/>
                                            </p:txEl>
                                          </p:spTgt>
                                        </p:tgtEl>
                                      </p:cBhvr>
                                    </p:animEffect>
                                    <p:anim calcmode="lin" valueType="num">
                                      <p:cBhvr>
                                        <p:cTn id="29" dur="275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275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2750"/>
                                        <p:tgtEl>
                                          <p:spTgt spid="3">
                                            <p:txEl>
                                              <p:pRg st="4" end="4"/>
                                            </p:txEl>
                                          </p:spTgt>
                                        </p:tgtEl>
                                      </p:cBhvr>
                                    </p:animEffect>
                                    <p:anim calcmode="lin" valueType="num">
                                      <p:cBhvr>
                                        <p:cTn id="36" dur="275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275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2750"/>
                                        <p:tgtEl>
                                          <p:spTgt spid="3">
                                            <p:txEl>
                                              <p:pRg st="5" end="5"/>
                                            </p:txEl>
                                          </p:spTgt>
                                        </p:tgtEl>
                                      </p:cBhvr>
                                    </p:animEffect>
                                    <p:anim calcmode="lin" valueType="num">
                                      <p:cBhvr>
                                        <p:cTn id="43" dur="275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275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1540" algn="r" rtl="1"/>
            <a:r>
              <a:rPr lang="ar-SA" sz="4400" b="1" i="0" u="none" strike="noStrike" baseline="0" dirty="0" smtClean="0">
                <a:solidFill>
                  <a:srgbClr val="000000"/>
                </a:solidFill>
                <a:latin typeface="Simplified Arabic"/>
                <a:cs typeface="Simplified Arabic"/>
              </a:rPr>
              <a:t> </a:t>
            </a:r>
          </a:p>
        </p:txBody>
      </p:sp>
      <p:sp>
        <p:nvSpPr>
          <p:cNvPr id="3" name="Text Placeholder 2"/>
          <p:cNvSpPr>
            <a:spLocks noGrp="1"/>
          </p:cNvSpPr>
          <p:nvPr>
            <p:ph type="body" idx="1"/>
          </p:nvPr>
        </p:nvSpPr>
        <p:spPr>
          <a:xfrm>
            <a:off x="228601" y="2675466"/>
            <a:ext cx="8610600" cy="3801533"/>
          </a:xfrm>
        </p:spPr>
        <p:txBody>
          <a:bodyPr>
            <a:normAutofit lnSpcReduction="10000"/>
          </a:bodyPr>
          <a:lstStyle/>
          <a:p>
            <a:pPr marL="0" marR="1430" lvl="0" indent="0" algn="r" rtl="1">
              <a:buNone/>
            </a:pPr>
            <a:r>
              <a:rPr lang="ar-IQ" sz="3200" b="1" dirty="0" smtClean="0">
                <a:solidFill>
                  <a:srgbClr val="4472C4"/>
                </a:solidFill>
                <a:latin typeface="Times New Roman"/>
                <a:cs typeface="Times New Roman"/>
              </a:rPr>
              <a:t>ج :   </a:t>
            </a:r>
            <a:r>
              <a:rPr lang="ar-IQ" sz="3200" b="1" dirty="0">
                <a:solidFill>
                  <a:srgbClr val="4472C4"/>
                </a:solidFill>
                <a:latin typeface="Times New Roman"/>
                <a:cs typeface="Times New Roman"/>
              </a:rPr>
              <a:t>في المجال العام: ويشتمل على تطوير الصحة وترقيتها والمتمثلة بما يأتي</a:t>
            </a:r>
            <a:r>
              <a:rPr lang="ar-IQ" sz="3200" b="1" dirty="0" smtClean="0">
                <a:solidFill>
                  <a:srgbClr val="4472C4"/>
                </a:solidFill>
                <a:latin typeface="Times New Roman"/>
                <a:cs typeface="Times New Roman"/>
              </a:rPr>
              <a:t>:</a:t>
            </a:r>
          </a:p>
          <a:p>
            <a:pPr marL="514350" marR="1430" lvl="0" indent="-514350" algn="r" rtl="1">
              <a:buFont typeface="+mj-lt"/>
              <a:buAutoNum type="arabicPeriod"/>
            </a:pPr>
            <a:r>
              <a:rPr lang="ar-IQ" sz="3200" b="1" dirty="0" smtClean="0">
                <a:solidFill>
                  <a:srgbClr val="4472C4"/>
                </a:solidFill>
                <a:latin typeface="Times New Roman"/>
                <a:cs typeface="Times New Roman"/>
              </a:rPr>
              <a:t>التغذية</a:t>
            </a:r>
            <a:r>
              <a:rPr lang="ar-IQ" sz="3200" b="1" i="0" u="none" strike="noStrike" baseline="0" dirty="0" smtClean="0">
                <a:solidFill>
                  <a:srgbClr val="4472C4"/>
                </a:solidFill>
                <a:latin typeface="Times New Roman"/>
                <a:cs typeface="Times New Roman"/>
              </a:rPr>
              <a:t>. </a:t>
            </a:r>
          </a:p>
          <a:p>
            <a:pPr marL="514350" marR="1430" lvl="0" indent="-514350" algn="r" rtl="1">
              <a:buFont typeface="+mj-lt"/>
              <a:buAutoNum type="arabicPeriod"/>
            </a:pPr>
            <a:r>
              <a:rPr lang="ar-IQ" sz="3200" b="1" i="0" u="none" strike="noStrike" baseline="0" dirty="0" smtClean="0">
                <a:solidFill>
                  <a:srgbClr val="4472C4"/>
                </a:solidFill>
                <a:latin typeface="Times New Roman"/>
                <a:cs typeface="Times New Roman"/>
              </a:rPr>
              <a:t>التربية الصحية </a:t>
            </a:r>
            <a:r>
              <a:rPr lang="ar-IQ" sz="3200" b="1" i="0" u="none" strike="noStrike" baseline="0" dirty="0" smtClean="0">
                <a:solidFill>
                  <a:srgbClr val="4472C4"/>
                </a:solidFill>
                <a:latin typeface="Times New Roman"/>
                <a:cs typeface="Simplified Arabic"/>
              </a:rPr>
              <a:t>(</a:t>
            </a:r>
            <a:r>
              <a:rPr lang="ar-IQ" sz="3200" b="1" i="0" u="none" strike="noStrike" baseline="0" dirty="0" smtClean="0">
                <a:solidFill>
                  <a:srgbClr val="4472C4"/>
                </a:solidFill>
                <a:latin typeface="Times New Roman"/>
                <a:cs typeface="Times New Roman"/>
              </a:rPr>
              <a:t>عقلياً وبدنياً</a:t>
            </a:r>
            <a:r>
              <a:rPr lang="ar-IQ" sz="3200" b="1" i="0" u="none" strike="noStrike" baseline="0" dirty="0" smtClean="0">
                <a:solidFill>
                  <a:srgbClr val="4472C4"/>
                </a:solidFill>
                <a:latin typeface="Times New Roman"/>
                <a:cs typeface="Simplified Arabic"/>
              </a:rPr>
              <a:t>). </a:t>
            </a:r>
          </a:p>
          <a:p>
            <a:pPr marL="514350" marR="1430" lvl="0" indent="-514350" algn="r" rtl="1">
              <a:buFont typeface="+mj-lt"/>
              <a:buAutoNum type="arabicPeriod"/>
            </a:pPr>
            <a:r>
              <a:rPr lang="ar-IQ" sz="3200" b="1" i="0" u="none" strike="noStrike" baseline="0" dirty="0" smtClean="0">
                <a:solidFill>
                  <a:srgbClr val="4472C4"/>
                </a:solidFill>
                <a:latin typeface="Times New Roman"/>
                <a:cs typeface="Times New Roman"/>
              </a:rPr>
              <a:t>التربية البدنية. </a:t>
            </a:r>
          </a:p>
          <a:p>
            <a:pPr marL="514350" marR="1430" lvl="0" indent="-514350" algn="r" rtl="1">
              <a:buFont typeface="+mj-lt"/>
              <a:buAutoNum type="arabicPeriod"/>
            </a:pPr>
            <a:r>
              <a:rPr lang="ar-IQ" sz="3200" b="1" i="0" u="none" strike="noStrike" baseline="0" dirty="0" smtClean="0">
                <a:solidFill>
                  <a:srgbClr val="4472C4"/>
                </a:solidFill>
                <a:latin typeface="Times New Roman"/>
                <a:cs typeface="Times New Roman"/>
              </a:rPr>
              <a:t>وضع القوانين الصحية. </a:t>
            </a:r>
          </a:p>
          <a:p>
            <a:pPr marL="514350" marR="1430" lvl="0" indent="-514350" algn="r" rtl="1">
              <a:buFont typeface="+mj-lt"/>
              <a:buAutoNum type="arabicPeriod"/>
            </a:pPr>
            <a:r>
              <a:rPr lang="ar-IQ" sz="3200" b="1" i="0" u="none" strike="noStrike" baseline="0" dirty="0" smtClean="0">
                <a:solidFill>
                  <a:srgbClr val="4472C4"/>
                </a:solidFill>
                <a:latin typeface="Times New Roman"/>
                <a:cs typeface="Times New Roman"/>
              </a:rPr>
              <a:t>التجهيزات الطبية والصحية. </a:t>
            </a:r>
            <a:endParaRPr lang="ar-IQ" sz="3200" b="1" i="0" u="none" strike="noStrike" baseline="0" dirty="0" smtClean="0">
              <a:solidFill>
                <a:srgbClr val="4472C4"/>
              </a:solidFill>
              <a:latin typeface="Times New Roman"/>
              <a:cs typeface="Simplified Arabic"/>
            </a:endParaRPr>
          </a:p>
        </p:txBody>
      </p:sp>
    </p:spTree>
    <p:extLst>
      <p:ext uri="{BB962C8B-B14F-4D97-AF65-F5344CB8AC3E}">
        <p14:creationId xmlns:p14="http://schemas.microsoft.com/office/powerpoint/2010/main" val="3152368480"/>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3000"/>
                                        <p:tgtEl>
                                          <p:spTgt spid="3">
                                            <p:txEl>
                                              <p:pRg st="1" end="1"/>
                                            </p:txEl>
                                          </p:spTgt>
                                        </p:tgtEl>
                                      </p:cBhvr>
                                    </p:animEffect>
                                    <p:anim calcmode="lin" valueType="num">
                                      <p:cBhvr>
                                        <p:cTn id="8"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3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3000"/>
                                        <p:tgtEl>
                                          <p:spTgt spid="3">
                                            <p:txEl>
                                              <p:pRg st="2" end="2"/>
                                            </p:txEl>
                                          </p:spTgt>
                                        </p:tgtEl>
                                      </p:cBhvr>
                                    </p:animEffect>
                                    <p:anim calcmode="lin" valueType="num">
                                      <p:cBhvr>
                                        <p:cTn id="13"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3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3000"/>
                                        <p:tgtEl>
                                          <p:spTgt spid="3">
                                            <p:txEl>
                                              <p:pRg st="3" end="3"/>
                                            </p:txEl>
                                          </p:spTgt>
                                        </p:tgtEl>
                                      </p:cBhvr>
                                    </p:animEffect>
                                    <p:anim calcmode="lin" valueType="num">
                                      <p:cBhvr>
                                        <p:cTn id="18" dur="3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3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3000"/>
                                        <p:tgtEl>
                                          <p:spTgt spid="3">
                                            <p:txEl>
                                              <p:pRg st="4" end="4"/>
                                            </p:txEl>
                                          </p:spTgt>
                                        </p:tgtEl>
                                      </p:cBhvr>
                                    </p:animEffect>
                                    <p:anim calcmode="lin" valueType="num">
                                      <p:cBhvr>
                                        <p:cTn id="23" dur="3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3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3000"/>
                                        <p:tgtEl>
                                          <p:spTgt spid="3">
                                            <p:txEl>
                                              <p:pRg st="5" end="5"/>
                                            </p:txEl>
                                          </p:spTgt>
                                        </p:tgtEl>
                                      </p:cBhvr>
                                    </p:animEffect>
                                    <p:anim calcmode="lin" valueType="num">
                                      <p:cBhvr>
                                        <p:cTn id="28" dur="3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3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pPr marL="0" marR="1430" lvl="0" indent="0" algn="r" rtl="1">
              <a:buNone/>
            </a:pPr>
            <a:r>
              <a:rPr lang="ar-IQ" sz="3200" b="1" dirty="0" smtClean="0">
                <a:solidFill>
                  <a:srgbClr val="4472C4"/>
                </a:solidFill>
                <a:latin typeface="Times New Roman"/>
                <a:cs typeface="Times New Roman"/>
              </a:rPr>
              <a:t>د : </a:t>
            </a:r>
            <a:r>
              <a:rPr lang="ar-IQ" sz="3200" b="1" dirty="0">
                <a:solidFill>
                  <a:srgbClr val="4472C4"/>
                </a:solidFill>
                <a:latin typeface="Times New Roman"/>
                <a:cs typeface="Times New Roman"/>
              </a:rPr>
              <a:t>في مجال البحوث والدارسات: وتشتمل على ما يأتي</a:t>
            </a:r>
            <a:r>
              <a:rPr lang="ar-IQ" sz="3200" b="1" dirty="0" smtClean="0">
                <a:solidFill>
                  <a:srgbClr val="4472C4"/>
                </a:solidFill>
                <a:latin typeface="Times New Roman"/>
                <a:cs typeface="Times New Roman"/>
              </a:rPr>
              <a:t>:</a:t>
            </a:r>
          </a:p>
          <a:p>
            <a:pPr marL="514350" marR="1430" lvl="0" indent="-514350" algn="r" rtl="1">
              <a:buFont typeface="+mj-lt"/>
              <a:buAutoNum type="arabicPeriod"/>
            </a:pPr>
            <a:r>
              <a:rPr lang="ar-IQ" sz="3200" b="1" dirty="0" smtClean="0">
                <a:solidFill>
                  <a:srgbClr val="4472C4"/>
                </a:solidFill>
                <a:latin typeface="Times New Roman"/>
                <a:cs typeface="Times New Roman"/>
              </a:rPr>
              <a:t>البحوث </a:t>
            </a:r>
            <a:r>
              <a:rPr lang="ar-IQ" sz="3200" b="1" i="0" u="none" strike="noStrike" baseline="0" dirty="0" smtClean="0">
                <a:solidFill>
                  <a:srgbClr val="4472C4"/>
                </a:solidFill>
                <a:latin typeface="Times New Roman"/>
                <a:cs typeface="Times New Roman"/>
              </a:rPr>
              <a:t>العلمية الأساسية </a:t>
            </a:r>
          </a:p>
          <a:p>
            <a:pPr marL="514350" marR="1430" lvl="0" indent="-514350" algn="r" rtl="1">
              <a:buFont typeface="+mj-lt"/>
              <a:buAutoNum type="arabicPeriod"/>
            </a:pPr>
            <a:r>
              <a:rPr lang="ar-IQ" sz="3200" b="1" i="0" u="none" strike="noStrike" baseline="0" dirty="0" smtClean="0">
                <a:solidFill>
                  <a:srgbClr val="4472C4"/>
                </a:solidFill>
                <a:latin typeface="Times New Roman"/>
                <a:cs typeface="Times New Roman"/>
              </a:rPr>
              <a:t>البحوث التطبيقية </a:t>
            </a:r>
          </a:p>
          <a:p>
            <a:pPr marL="514350" marR="1430" lvl="0" indent="-514350" algn="r" rtl="1">
              <a:buFont typeface="+mj-lt"/>
              <a:buAutoNum type="arabicPeriod"/>
            </a:pPr>
            <a:r>
              <a:rPr lang="ar-IQ" sz="3200" b="1" i="0" u="none" strike="noStrike" baseline="0" dirty="0" smtClean="0">
                <a:solidFill>
                  <a:srgbClr val="4472C4"/>
                </a:solidFill>
                <a:latin typeface="Times New Roman"/>
                <a:cs typeface="Times New Roman"/>
              </a:rPr>
              <a:t>البحوث المختبرية </a:t>
            </a:r>
            <a:endParaRPr lang="ar-IQ" sz="3200" b="1" i="0" u="none" strike="noStrike" baseline="0" dirty="0" smtClean="0">
              <a:solidFill>
                <a:srgbClr val="4472C4"/>
              </a:solidFill>
              <a:latin typeface="Times New Roman"/>
              <a:cs typeface="Simplified Arabic"/>
            </a:endParaRPr>
          </a:p>
        </p:txBody>
      </p:sp>
    </p:spTree>
    <p:extLst>
      <p:ext uri="{BB962C8B-B14F-4D97-AF65-F5344CB8AC3E}">
        <p14:creationId xmlns:p14="http://schemas.microsoft.com/office/powerpoint/2010/main" val="1950324245"/>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500"/>
                                        <p:tgtEl>
                                          <p:spTgt spid="3">
                                            <p:txEl>
                                              <p:pRg st="0" end="0"/>
                                            </p:txEl>
                                          </p:spTgt>
                                        </p:tgtEl>
                                      </p:cBhvr>
                                    </p:animEffect>
                                    <p:anim calcmode="lin" valueType="num">
                                      <p:cBhvr>
                                        <p:cTn id="8" dur="2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500"/>
                                        <p:tgtEl>
                                          <p:spTgt spid="3">
                                            <p:txEl>
                                              <p:pRg st="1" end="1"/>
                                            </p:txEl>
                                          </p:spTgt>
                                        </p:tgtEl>
                                      </p:cBhvr>
                                    </p:animEffect>
                                    <p:anim calcmode="lin" valueType="num">
                                      <p:cBhvr>
                                        <p:cTn id="15" dur="2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2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500"/>
                                        <p:tgtEl>
                                          <p:spTgt spid="3">
                                            <p:txEl>
                                              <p:pRg st="2" end="2"/>
                                            </p:txEl>
                                          </p:spTgt>
                                        </p:tgtEl>
                                      </p:cBhvr>
                                    </p:animEffect>
                                    <p:anim calcmode="lin" valueType="num">
                                      <p:cBhvr>
                                        <p:cTn id="22" dur="2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2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500"/>
                                        <p:tgtEl>
                                          <p:spTgt spid="3">
                                            <p:txEl>
                                              <p:pRg st="3" end="3"/>
                                            </p:txEl>
                                          </p:spTgt>
                                        </p:tgtEl>
                                      </p:cBhvr>
                                    </p:animEffect>
                                    <p:anim calcmode="lin" valueType="num">
                                      <p:cBhvr>
                                        <p:cTn id="29" dur="2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2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1540" algn="r" rtl="1"/>
            <a:r>
              <a:rPr lang="ar-IQ" sz="4400" b="1" i="0" u="none" strike="noStrike" baseline="0" dirty="0" smtClean="0">
                <a:solidFill>
                  <a:srgbClr val="000000"/>
                </a:solidFill>
                <a:latin typeface="Simplified Arabic"/>
                <a:cs typeface="Simplified Arabic"/>
              </a:rPr>
              <a:t>ب</a:t>
            </a:r>
            <a:r>
              <a:rPr lang="ar-SA" sz="4400" b="1" i="0" u="none" strike="noStrike" baseline="0" dirty="0" smtClean="0">
                <a:solidFill>
                  <a:srgbClr val="000000"/>
                </a:solidFill>
                <a:latin typeface="Simplified Arabic"/>
                <a:cs typeface="Simplified Arabic"/>
              </a:rPr>
              <a:t>: الخدمات المساعدة للصحة العامة والاجتماعية وتشمل: </a:t>
            </a:r>
          </a:p>
        </p:txBody>
      </p:sp>
      <p:sp>
        <p:nvSpPr>
          <p:cNvPr id="3" name="Text Placeholder 2"/>
          <p:cNvSpPr>
            <a:spLocks noGrp="1"/>
          </p:cNvSpPr>
          <p:nvPr>
            <p:ph type="body" idx="1"/>
          </p:nvPr>
        </p:nvSpPr>
        <p:spPr>
          <a:xfrm>
            <a:off x="533401" y="2675466"/>
            <a:ext cx="8229600" cy="3801533"/>
          </a:xfrm>
        </p:spPr>
        <p:txBody>
          <a:bodyPr>
            <a:normAutofit lnSpcReduction="10000"/>
          </a:bodyPr>
          <a:lstStyle/>
          <a:p>
            <a:pPr marL="457200" marR="1430" lvl="0" indent="-457200" algn="r" rtl="1">
              <a:buFont typeface="+mj-lt"/>
              <a:buAutoNum type="arabicPeriod"/>
            </a:pPr>
            <a:r>
              <a:rPr lang="ar-IQ" sz="2400" b="1" i="0" u="none" strike="noStrike" baseline="0" dirty="0" smtClean="0">
                <a:solidFill>
                  <a:srgbClr val="4472C4"/>
                </a:solidFill>
                <a:latin typeface="Times New Roman"/>
                <a:cs typeface="Times New Roman"/>
              </a:rPr>
              <a:t>الرعاية الاجتماعية. </a:t>
            </a:r>
          </a:p>
          <a:p>
            <a:pPr marL="457200" marR="1430" lvl="0" indent="-457200" algn="r" rtl="1">
              <a:buFont typeface="+mj-lt"/>
              <a:buAutoNum type="arabicPeriod"/>
            </a:pPr>
            <a:r>
              <a:rPr lang="ar-IQ" sz="2400" b="1" i="0" u="none" strike="noStrike" baseline="0" dirty="0" smtClean="0">
                <a:solidFill>
                  <a:srgbClr val="4472C4"/>
                </a:solidFill>
                <a:latin typeface="Times New Roman"/>
                <a:cs typeface="Times New Roman"/>
              </a:rPr>
              <a:t>الرعاية الصحية. </a:t>
            </a:r>
          </a:p>
          <a:p>
            <a:pPr marL="457200" marR="1430" lvl="0" indent="-457200" algn="r" rtl="1">
              <a:buFont typeface="+mj-lt"/>
              <a:buAutoNum type="arabicPeriod"/>
            </a:pPr>
            <a:r>
              <a:rPr lang="ar-IQ" sz="2400" b="1" i="0" u="none" strike="noStrike" baseline="0" dirty="0" smtClean="0">
                <a:solidFill>
                  <a:srgbClr val="4472C4"/>
                </a:solidFill>
                <a:latin typeface="Times New Roman"/>
                <a:cs typeface="Times New Roman"/>
              </a:rPr>
              <a:t>رعاية الشباب. </a:t>
            </a:r>
          </a:p>
          <a:p>
            <a:pPr marL="457200" marR="1430" lvl="0" indent="-457200" algn="r" rtl="1">
              <a:buFont typeface="+mj-lt"/>
              <a:buAutoNum type="arabicPeriod"/>
            </a:pPr>
            <a:r>
              <a:rPr lang="ar-IQ" sz="2400" b="1" i="0" u="none" strike="noStrike" baseline="0" dirty="0" smtClean="0">
                <a:solidFill>
                  <a:srgbClr val="4472C4"/>
                </a:solidFill>
                <a:latin typeface="Times New Roman"/>
                <a:cs typeface="Times New Roman"/>
              </a:rPr>
              <a:t>الخدمات الطبية والصحية.  </a:t>
            </a:r>
          </a:p>
          <a:p>
            <a:pPr marL="457200" marR="1430" lvl="0" indent="-457200" algn="r" rtl="1">
              <a:buFont typeface="+mj-lt"/>
              <a:buAutoNum type="arabicPeriod"/>
            </a:pPr>
            <a:r>
              <a:rPr lang="ar-IQ" sz="2400" b="1" i="0" u="none" strike="noStrike" baseline="0" dirty="0" smtClean="0">
                <a:solidFill>
                  <a:srgbClr val="4472C4"/>
                </a:solidFill>
                <a:latin typeface="Times New Roman"/>
                <a:cs typeface="Times New Roman"/>
              </a:rPr>
              <a:t>النقل والمواصلات. </a:t>
            </a:r>
          </a:p>
          <a:p>
            <a:pPr marL="457200" marR="1430" lvl="0" indent="-457200" algn="r" rtl="1">
              <a:buFont typeface="+mj-lt"/>
              <a:buAutoNum type="arabicPeriod"/>
            </a:pPr>
            <a:r>
              <a:rPr lang="ar-IQ" sz="2400" b="1" i="0" u="none" strike="noStrike" baseline="0" dirty="0" smtClean="0">
                <a:solidFill>
                  <a:srgbClr val="4472C4"/>
                </a:solidFill>
                <a:latin typeface="Times New Roman"/>
                <a:cs typeface="Times New Roman"/>
              </a:rPr>
              <a:t>البلديات والنظافة. </a:t>
            </a:r>
          </a:p>
          <a:p>
            <a:pPr marL="457200" marR="1430" lvl="0" indent="-457200" algn="r" rtl="1">
              <a:buFont typeface="+mj-lt"/>
              <a:buAutoNum type="arabicPeriod"/>
            </a:pPr>
            <a:r>
              <a:rPr lang="ar-IQ" sz="2400" b="1" i="0" u="none" strike="noStrike" baseline="0" dirty="0" smtClean="0">
                <a:solidFill>
                  <a:srgbClr val="4472C4"/>
                </a:solidFill>
                <a:latin typeface="Times New Roman"/>
                <a:cs typeface="Times New Roman"/>
              </a:rPr>
              <a:t>تنظيم الأسرة والسكان. </a:t>
            </a:r>
          </a:p>
          <a:p>
            <a:pPr marL="457200" marR="1430" lvl="0" indent="-457200" algn="r" rtl="1">
              <a:buFont typeface="+mj-lt"/>
              <a:buAutoNum type="arabicPeriod"/>
            </a:pPr>
            <a:r>
              <a:rPr lang="ar-IQ" sz="2400" b="1" i="0" u="none" strike="noStrike" baseline="0" dirty="0" smtClean="0">
                <a:solidFill>
                  <a:srgbClr val="4472C4"/>
                </a:solidFill>
                <a:latin typeface="Times New Roman"/>
                <a:cs typeface="Times New Roman"/>
              </a:rPr>
              <a:t>استغلال الموارد الطبيعية. </a:t>
            </a:r>
          </a:p>
          <a:p>
            <a:pPr marL="457200" marR="1430" lvl="0" indent="-457200" algn="r" rtl="1">
              <a:buFont typeface="+mj-lt"/>
              <a:buAutoNum type="arabicPeriod"/>
            </a:pPr>
            <a:r>
              <a:rPr lang="ar-IQ" sz="2400" b="1" i="0" u="none" strike="noStrike" baseline="0" dirty="0" smtClean="0">
                <a:solidFill>
                  <a:srgbClr val="4472C4"/>
                </a:solidFill>
                <a:latin typeface="Times New Roman"/>
                <a:cs typeface="Times New Roman"/>
              </a:rPr>
              <a:t>خدمات الترويح والترفيه. </a:t>
            </a:r>
            <a:endParaRPr lang="ar-IQ" sz="2400" b="1" i="0" u="none" strike="noStrike" baseline="0" dirty="0" smtClean="0">
              <a:solidFill>
                <a:srgbClr val="4472C4"/>
              </a:solidFill>
              <a:latin typeface="Times New Roman"/>
              <a:cs typeface="Simplified Arabic"/>
            </a:endParaRPr>
          </a:p>
        </p:txBody>
      </p:sp>
    </p:spTree>
    <p:extLst>
      <p:ext uri="{BB962C8B-B14F-4D97-AF65-F5344CB8AC3E}">
        <p14:creationId xmlns:p14="http://schemas.microsoft.com/office/powerpoint/2010/main" val="1908016163"/>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500"/>
                                        <p:tgtEl>
                                          <p:spTgt spid="3">
                                            <p:txEl>
                                              <p:pRg st="0" end="0"/>
                                            </p:txEl>
                                          </p:spTgt>
                                        </p:tgtEl>
                                      </p:cBhvr>
                                    </p:animEffect>
                                    <p:anim calcmode="lin" valueType="num">
                                      <p:cBhvr>
                                        <p:cTn id="8" dur="2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500"/>
                                        <p:tgtEl>
                                          <p:spTgt spid="3">
                                            <p:txEl>
                                              <p:pRg st="1" end="1"/>
                                            </p:txEl>
                                          </p:spTgt>
                                        </p:tgtEl>
                                      </p:cBhvr>
                                    </p:animEffect>
                                    <p:anim calcmode="lin" valueType="num">
                                      <p:cBhvr>
                                        <p:cTn id="15" dur="2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2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500"/>
                                        <p:tgtEl>
                                          <p:spTgt spid="3">
                                            <p:txEl>
                                              <p:pRg st="2" end="2"/>
                                            </p:txEl>
                                          </p:spTgt>
                                        </p:tgtEl>
                                      </p:cBhvr>
                                    </p:animEffect>
                                    <p:anim calcmode="lin" valueType="num">
                                      <p:cBhvr>
                                        <p:cTn id="22" dur="2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2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500"/>
                                        <p:tgtEl>
                                          <p:spTgt spid="3">
                                            <p:txEl>
                                              <p:pRg st="3" end="3"/>
                                            </p:txEl>
                                          </p:spTgt>
                                        </p:tgtEl>
                                      </p:cBhvr>
                                    </p:animEffect>
                                    <p:anim calcmode="lin" valueType="num">
                                      <p:cBhvr>
                                        <p:cTn id="29" dur="2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2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2500"/>
                                        <p:tgtEl>
                                          <p:spTgt spid="3">
                                            <p:txEl>
                                              <p:pRg st="4" end="4"/>
                                            </p:txEl>
                                          </p:spTgt>
                                        </p:tgtEl>
                                      </p:cBhvr>
                                    </p:animEffect>
                                    <p:anim calcmode="lin" valueType="num">
                                      <p:cBhvr>
                                        <p:cTn id="36" dur="2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2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2500"/>
                                        <p:tgtEl>
                                          <p:spTgt spid="3">
                                            <p:txEl>
                                              <p:pRg st="5" end="5"/>
                                            </p:txEl>
                                          </p:spTgt>
                                        </p:tgtEl>
                                      </p:cBhvr>
                                    </p:animEffect>
                                    <p:anim calcmode="lin" valueType="num">
                                      <p:cBhvr>
                                        <p:cTn id="43" dur="2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2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2500"/>
                                        <p:tgtEl>
                                          <p:spTgt spid="3">
                                            <p:txEl>
                                              <p:pRg st="6" end="6"/>
                                            </p:txEl>
                                          </p:spTgt>
                                        </p:tgtEl>
                                      </p:cBhvr>
                                    </p:animEffect>
                                    <p:anim calcmode="lin" valueType="num">
                                      <p:cBhvr>
                                        <p:cTn id="50" dur="2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2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2500"/>
                                        <p:tgtEl>
                                          <p:spTgt spid="3">
                                            <p:txEl>
                                              <p:pRg st="7" end="7"/>
                                            </p:txEl>
                                          </p:spTgt>
                                        </p:tgtEl>
                                      </p:cBhvr>
                                    </p:animEffect>
                                    <p:anim calcmode="lin" valueType="num">
                                      <p:cBhvr>
                                        <p:cTn id="57" dur="2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2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2500"/>
                                        <p:tgtEl>
                                          <p:spTgt spid="3">
                                            <p:txEl>
                                              <p:pRg st="8" end="8"/>
                                            </p:txEl>
                                          </p:spTgt>
                                        </p:tgtEl>
                                      </p:cBhvr>
                                    </p:animEffect>
                                    <p:anim calcmode="lin" valueType="num">
                                      <p:cBhvr>
                                        <p:cTn id="64" dur="2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2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fontScale="85000" lnSpcReduction="20000"/>
          </a:bodyPr>
          <a:lstStyle/>
          <a:p>
            <a:pPr marL="0" indent="0" algn="ctr">
              <a:buNone/>
            </a:pPr>
            <a:r>
              <a:rPr lang="ar-IQ" sz="13800" dirty="0" smtClean="0"/>
              <a:t>شكرا لكم </a:t>
            </a:r>
          </a:p>
          <a:p>
            <a:pPr marL="0" indent="0" algn="ctr">
              <a:buNone/>
            </a:pPr>
            <a:r>
              <a:rPr lang="ar-IQ" sz="13800" dirty="0" smtClean="0"/>
              <a:t>دمتم سالمين</a:t>
            </a:r>
            <a:endParaRPr lang="en-US" sz="13800" dirty="0"/>
          </a:p>
        </p:txBody>
      </p:sp>
    </p:spTree>
    <p:extLst>
      <p:ext uri="{BB962C8B-B14F-4D97-AF65-F5344CB8AC3E}">
        <p14:creationId xmlns:p14="http://schemas.microsoft.com/office/powerpoint/2010/main" val="85871082"/>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1540" algn="r" rtl="1"/>
            <a:r>
              <a:rPr lang="ar-SA" sz="4400" b="1" i="0" u="none" strike="noStrike" baseline="0" dirty="0" smtClean="0">
                <a:solidFill>
                  <a:srgbClr val="000000"/>
                </a:solidFill>
                <a:latin typeface="Simplified Arabic"/>
                <a:cs typeface="Simplified Arabic"/>
              </a:rPr>
              <a:t>أهداف التربية الصحية :  </a:t>
            </a:r>
          </a:p>
        </p:txBody>
      </p:sp>
      <p:sp>
        <p:nvSpPr>
          <p:cNvPr id="3" name="Text Placeholder 2"/>
          <p:cNvSpPr>
            <a:spLocks noGrp="1"/>
          </p:cNvSpPr>
          <p:nvPr>
            <p:ph type="body" idx="1"/>
          </p:nvPr>
        </p:nvSpPr>
        <p:spPr>
          <a:xfrm>
            <a:off x="304801" y="2675466"/>
            <a:ext cx="8534400" cy="4030133"/>
          </a:xfrm>
        </p:spPr>
        <p:txBody>
          <a:bodyPr>
            <a:normAutofit fontScale="85000" lnSpcReduction="10000"/>
          </a:bodyPr>
          <a:lstStyle/>
          <a:p>
            <a:pPr marL="514350" marR="1430" lvl="0" indent="-514350" algn="r" rtl="1">
              <a:buFont typeface="+mj-lt"/>
              <a:buAutoNum type="arabicPeriod"/>
            </a:pPr>
            <a:r>
              <a:rPr lang="ar-IQ" sz="3200" b="1" i="0" u="none" strike="noStrike" baseline="0" dirty="0" smtClean="0">
                <a:solidFill>
                  <a:srgbClr val="4472C4"/>
                </a:solidFill>
                <a:latin typeface="Times New Roman"/>
                <a:cs typeface="Times New Roman"/>
              </a:rPr>
              <a:t>أن يدرك الأفراد مسئوليتهم نحو تحسين أحوالهم الصحية والاهتمام بها. </a:t>
            </a:r>
          </a:p>
          <a:p>
            <a:pPr marL="514350" marR="1430" lvl="0" indent="-514350" algn="r" rtl="1">
              <a:buFont typeface="+mj-lt"/>
              <a:buAutoNum type="arabicPeriod"/>
            </a:pPr>
            <a:r>
              <a:rPr lang="ar-IQ" sz="3200" b="1" i="0" u="none" strike="noStrike" baseline="0" dirty="0" smtClean="0">
                <a:solidFill>
                  <a:srgbClr val="4472C4"/>
                </a:solidFill>
                <a:latin typeface="Times New Roman"/>
                <a:cs typeface="Times New Roman"/>
              </a:rPr>
              <a:t>تعديل اتجاهات وعادات وسلوكيات الأفراد إلى السلوك الصحي السليم وإكسابهم الاتجاهات الايجابية </a:t>
            </a:r>
          </a:p>
          <a:p>
            <a:pPr marL="514350" marR="1430" lvl="0" indent="-514350" algn="r" rtl="1">
              <a:buFont typeface="+mj-lt"/>
              <a:buAutoNum type="arabicPeriod"/>
            </a:pPr>
            <a:r>
              <a:rPr lang="ar-IQ" sz="3200" b="1" i="0" u="none" strike="noStrike" baseline="0" dirty="0" smtClean="0">
                <a:solidFill>
                  <a:srgbClr val="4472C4"/>
                </a:solidFill>
                <a:latin typeface="Times New Roman"/>
                <a:cs typeface="Times New Roman"/>
              </a:rPr>
              <a:t>إكساب الأفراد مفاهيم جديدة نحو الصحة والمرض بما يتلائم مع الاكتشافات الحديثة. </a:t>
            </a:r>
          </a:p>
          <a:p>
            <a:pPr marL="514350" marR="1430" lvl="0" indent="-514350" algn="r" rtl="1">
              <a:buFont typeface="+mj-lt"/>
              <a:buAutoNum type="arabicPeriod"/>
            </a:pPr>
            <a:r>
              <a:rPr lang="ar-IQ" sz="3200" b="1" i="0" u="none" strike="noStrike" baseline="0" dirty="0" smtClean="0">
                <a:solidFill>
                  <a:srgbClr val="4472C4"/>
                </a:solidFill>
                <a:latin typeface="Times New Roman"/>
                <a:cs typeface="Times New Roman"/>
              </a:rPr>
              <a:t>تزويد الأفراد بأساليب وطرق تساعدهم في الحفاظ على صحتهم. </a:t>
            </a:r>
          </a:p>
          <a:p>
            <a:pPr marL="514350" marR="1430" lvl="0" indent="-514350" algn="r" rtl="1">
              <a:buFont typeface="+mj-lt"/>
              <a:buAutoNum type="arabicPeriod"/>
            </a:pPr>
            <a:r>
              <a:rPr lang="ar-IQ" sz="3200" b="1" i="0" u="none" strike="noStrike" baseline="0" dirty="0" smtClean="0">
                <a:solidFill>
                  <a:srgbClr val="4472C4"/>
                </a:solidFill>
                <a:latin typeface="Times New Roman"/>
                <a:cs typeface="Times New Roman"/>
              </a:rPr>
              <a:t>المساهمة في نشر طرق الوقاية العامة. </a:t>
            </a:r>
          </a:p>
          <a:p>
            <a:pPr marL="514350" marR="1430" lvl="0" indent="-514350" algn="r" rtl="1">
              <a:buFont typeface="+mj-lt"/>
              <a:buAutoNum type="arabicPeriod"/>
            </a:pPr>
            <a:r>
              <a:rPr lang="ar-IQ" sz="3200" b="1" i="0" u="none" strike="noStrike" baseline="0" dirty="0" smtClean="0">
                <a:solidFill>
                  <a:srgbClr val="4472C4"/>
                </a:solidFill>
                <a:latin typeface="Times New Roman"/>
                <a:cs typeface="Times New Roman"/>
              </a:rPr>
              <a:t>تبسيط المعلومات والحقائق المتعلقة بالصحة مثل جسم الإنسان ووظائف الأعضاء والاحتياجات الغذائية. </a:t>
            </a:r>
            <a:endParaRPr lang="ar-IQ" sz="3200" b="1" i="0" u="none" strike="noStrike" baseline="0" dirty="0" smtClean="0">
              <a:solidFill>
                <a:srgbClr val="4472C4"/>
              </a:solidFill>
              <a:latin typeface="Times New Roman"/>
              <a:cs typeface="Simplified Arabic"/>
            </a:endParaRPr>
          </a:p>
        </p:txBody>
      </p:sp>
    </p:spTree>
    <p:extLst>
      <p:ext uri="{BB962C8B-B14F-4D97-AF65-F5344CB8AC3E}">
        <p14:creationId xmlns:p14="http://schemas.microsoft.com/office/powerpoint/2010/main" val="1556311184"/>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3250"/>
                                        <p:tgtEl>
                                          <p:spTgt spid="3">
                                            <p:txEl>
                                              <p:pRg st="0" end="0"/>
                                            </p:txEl>
                                          </p:spTgt>
                                        </p:tgtEl>
                                      </p:cBhvr>
                                    </p:animEffect>
                                    <p:anim calcmode="lin" valueType="num">
                                      <p:cBhvr>
                                        <p:cTn id="8" dur="32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325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3250"/>
                                        <p:tgtEl>
                                          <p:spTgt spid="3">
                                            <p:txEl>
                                              <p:pRg st="1" end="1"/>
                                            </p:txEl>
                                          </p:spTgt>
                                        </p:tgtEl>
                                      </p:cBhvr>
                                    </p:animEffect>
                                    <p:anim calcmode="lin" valueType="num">
                                      <p:cBhvr>
                                        <p:cTn id="15" dur="32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325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3250"/>
                                        <p:tgtEl>
                                          <p:spTgt spid="3">
                                            <p:txEl>
                                              <p:pRg st="2" end="2"/>
                                            </p:txEl>
                                          </p:spTgt>
                                        </p:tgtEl>
                                      </p:cBhvr>
                                    </p:animEffect>
                                    <p:anim calcmode="lin" valueType="num">
                                      <p:cBhvr>
                                        <p:cTn id="22" dur="32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325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3250"/>
                                        <p:tgtEl>
                                          <p:spTgt spid="3">
                                            <p:txEl>
                                              <p:pRg st="3" end="3"/>
                                            </p:txEl>
                                          </p:spTgt>
                                        </p:tgtEl>
                                      </p:cBhvr>
                                    </p:animEffect>
                                    <p:anim calcmode="lin" valueType="num">
                                      <p:cBhvr>
                                        <p:cTn id="29" dur="325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325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3250"/>
                                        <p:tgtEl>
                                          <p:spTgt spid="3">
                                            <p:txEl>
                                              <p:pRg st="4" end="4"/>
                                            </p:txEl>
                                          </p:spTgt>
                                        </p:tgtEl>
                                      </p:cBhvr>
                                    </p:animEffect>
                                    <p:anim calcmode="lin" valueType="num">
                                      <p:cBhvr>
                                        <p:cTn id="36" dur="325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325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3250"/>
                                        <p:tgtEl>
                                          <p:spTgt spid="3">
                                            <p:txEl>
                                              <p:pRg st="5" end="5"/>
                                            </p:txEl>
                                          </p:spTgt>
                                        </p:tgtEl>
                                      </p:cBhvr>
                                    </p:animEffect>
                                    <p:anim calcmode="lin" valueType="num">
                                      <p:cBhvr>
                                        <p:cTn id="43" dur="325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325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1540" algn="r" rtl="1"/>
            <a:r>
              <a:rPr lang="ar-SA" sz="5400" b="1" i="0" u="none" strike="noStrike" baseline="0" dirty="0" smtClean="0">
                <a:solidFill>
                  <a:srgbClr val="000000"/>
                </a:solidFill>
                <a:latin typeface="Simplified Arabic"/>
                <a:cs typeface="Simplified Arabic"/>
              </a:rPr>
              <a:t>ميادين التربية الصحية ومجالاتها:  </a:t>
            </a:r>
          </a:p>
        </p:txBody>
      </p:sp>
      <p:sp>
        <p:nvSpPr>
          <p:cNvPr id="3" name="Text Placeholder 2"/>
          <p:cNvSpPr>
            <a:spLocks noGrp="1"/>
          </p:cNvSpPr>
          <p:nvPr>
            <p:ph type="body" idx="1"/>
          </p:nvPr>
        </p:nvSpPr>
        <p:spPr>
          <a:xfrm>
            <a:off x="304800" y="2514600"/>
            <a:ext cx="8686800" cy="3450696"/>
          </a:xfrm>
        </p:spPr>
        <p:txBody>
          <a:bodyPr>
            <a:noAutofit/>
          </a:bodyPr>
          <a:lstStyle/>
          <a:p>
            <a:pPr marR="1430" lvl="0" algn="r" rtl="1"/>
            <a:r>
              <a:rPr lang="ar-IQ" sz="2800" b="1" i="0" u="none" strike="noStrike" baseline="0" dirty="0" smtClean="0">
                <a:solidFill>
                  <a:srgbClr val="4472C4"/>
                </a:solidFill>
                <a:latin typeface="Times New Roman"/>
                <a:cs typeface="Times New Roman"/>
              </a:rPr>
              <a:t>الصحة الشخصية : وذلك فيما يتعلق بالنظافة والتغذية والنوم والراحة والرياضة والعناية بالعينين.  </a:t>
            </a:r>
          </a:p>
          <a:p>
            <a:pPr marR="1430" lvl="0" algn="r" rtl="1"/>
            <a:r>
              <a:rPr lang="ar-IQ" sz="2800" b="1" i="0" u="none" strike="noStrike" baseline="0" dirty="0" smtClean="0">
                <a:solidFill>
                  <a:srgbClr val="4472C4"/>
                </a:solidFill>
                <a:latin typeface="Times New Roman"/>
                <a:cs typeface="Simplified Arabic"/>
              </a:rPr>
              <a:t> </a:t>
            </a:r>
            <a:r>
              <a:rPr lang="ar-IQ" sz="2800" b="1" i="0" u="none" strike="noStrike" baseline="0" dirty="0" smtClean="0">
                <a:solidFill>
                  <a:srgbClr val="4472C4"/>
                </a:solidFill>
                <a:latin typeface="Times New Roman"/>
                <a:cs typeface="Times New Roman"/>
              </a:rPr>
              <a:t>المنزل : وتتهيأ به فرص وعوامل تربوية كثيرة مثل العادات الصحية للكبار كقدوة للصغار ، وطريقة معاملة أفراد الاسرة بعضهم لبعض ، واتجاهات الاسرة نحو الصحة والإجراءات الصحية ، وميزانية الاسرة وطريقة توزيعها بين الغذاء والمسكن والملبس.  </a:t>
            </a:r>
          </a:p>
        </p:txBody>
      </p:sp>
    </p:spTree>
    <p:extLst>
      <p:ext uri="{BB962C8B-B14F-4D97-AF65-F5344CB8AC3E}">
        <p14:creationId xmlns:p14="http://schemas.microsoft.com/office/powerpoint/2010/main" val="2686546955"/>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1" y="2675466"/>
            <a:ext cx="8610600" cy="3877733"/>
          </a:xfrm>
        </p:spPr>
        <p:txBody>
          <a:bodyPr>
            <a:normAutofit lnSpcReduction="10000"/>
          </a:bodyPr>
          <a:lstStyle/>
          <a:p>
            <a:pPr marR="1430" lvl="0" algn="r" rtl="1">
              <a:buClr>
                <a:srgbClr val="31B6FD"/>
              </a:buClr>
            </a:pPr>
            <a:r>
              <a:rPr lang="ar-IQ" sz="2800" b="1" dirty="0">
                <a:solidFill>
                  <a:srgbClr val="4472C4"/>
                </a:solidFill>
                <a:latin typeface="Times New Roman"/>
                <a:cs typeface="Times New Roman"/>
              </a:rPr>
              <a:t>المدرسة : سواء كانت ابتدائية أو متوسطة أو إعدادية أو معاهد عليا أو كليات جامعية ، وتتهيأ فيها فرص تربوية كثيرة من صحة البيئة والمرافق الصحية ، والتربية البدنية والألعاب الرياضية ، ومشاريع خدمة المجتمع ، والسلوك الصحي للمدرسين وغيرهم كقدوة للطلاب ، والعلاقات العامة بين المدرسين والتلاميذ وغيرهم من هيئة المدرسة.</a:t>
            </a:r>
            <a:r>
              <a:rPr lang="ar-IQ" sz="2800" b="1" dirty="0">
                <a:solidFill>
                  <a:srgbClr val="4472C4"/>
                </a:solidFill>
                <a:latin typeface="Times New Roman"/>
                <a:cs typeface="Simplified Arabic"/>
              </a:rPr>
              <a:t>  </a:t>
            </a:r>
          </a:p>
          <a:p>
            <a:pPr marR="1430" lvl="0" algn="r" rtl="1">
              <a:buClr>
                <a:srgbClr val="31B6FD"/>
              </a:buClr>
            </a:pPr>
            <a:r>
              <a:rPr lang="ar-IQ" sz="2800" b="1" dirty="0">
                <a:solidFill>
                  <a:srgbClr val="4472C4"/>
                </a:solidFill>
                <a:latin typeface="Times New Roman"/>
                <a:cs typeface="Times New Roman"/>
              </a:rPr>
              <a:t>المجتمع : تتهيأ به فرص كثيرة تؤثر في السلوك الصحي للشعب منها ، الخدمات الصحية والنصائح التي يحصل عليها الأهالي من هيئات الطب والتمريض والخدمات المساعدة ، الخبرة في العمل سواء كان في الحقل أو المصنع أو المتجر</a:t>
            </a:r>
            <a:r>
              <a:rPr lang="ar-IQ" sz="2800" b="1" dirty="0">
                <a:solidFill>
                  <a:srgbClr val="4472C4"/>
                </a:solidFill>
                <a:latin typeface="Times New Roman"/>
                <a:cs typeface="Simplified Arabic"/>
              </a:rPr>
              <a:t>. </a:t>
            </a:r>
          </a:p>
          <a:p>
            <a:pPr algn="r" rtl="1"/>
            <a:endParaRPr lang="en-US" dirty="0"/>
          </a:p>
        </p:txBody>
      </p:sp>
    </p:spTree>
    <p:extLst>
      <p:ext uri="{BB962C8B-B14F-4D97-AF65-F5344CB8AC3E}">
        <p14:creationId xmlns:p14="http://schemas.microsoft.com/office/powerpoint/2010/main" val="128995783"/>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3500"/>
                                        <p:tgtEl>
                                          <p:spTgt spid="3">
                                            <p:txEl>
                                              <p:pRg st="0" end="0"/>
                                            </p:txEl>
                                          </p:spTgt>
                                        </p:tgtEl>
                                      </p:cBhvr>
                                    </p:animEffect>
                                    <p:anim calcmode="lin" valueType="num">
                                      <p:cBhvr>
                                        <p:cTn id="8" dur="3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3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3500"/>
                                        <p:tgtEl>
                                          <p:spTgt spid="3">
                                            <p:txEl>
                                              <p:pRg st="1" end="1"/>
                                            </p:txEl>
                                          </p:spTgt>
                                        </p:tgtEl>
                                      </p:cBhvr>
                                    </p:animEffect>
                                    <p:anim calcmode="lin" valueType="num">
                                      <p:cBhvr>
                                        <p:cTn id="15" dur="3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3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1033272"/>
          </a:xfrm>
        </p:spPr>
        <p:txBody>
          <a:bodyPr/>
          <a:lstStyle/>
          <a:p>
            <a:pPr marR="1540" rtl="1"/>
            <a:r>
              <a:rPr lang="ar-SA" sz="5400" b="1" i="0" u="none" strike="noStrike" baseline="0" dirty="0" smtClean="0">
                <a:solidFill>
                  <a:srgbClr val="000000"/>
                </a:solidFill>
                <a:latin typeface="Simplified Arabic"/>
                <a:cs typeface="Simplified Arabic"/>
              </a:rPr>
              <a:t>مفهوم الصحة </a:t>
            </a:r>
          </a:p>
        </p:txBody>
      </p:sp>
      <p:sp>
        <p:nvSpPr>
          <p:cNvPr id="3" name="Text Placeholder 2"/>
          <p:cNvSpPr>
            <a:spLocks noGrp="1"/>
          </p:cNvSpPr>
          <p:nvPr>
            <p:ph type="body" idx="1"/>
          </p:nvPr>
        </p:nvSpPr>
        <p:spPr>
          <a:xfrm>
            <a:off x="228600" y="2514600"/>
            <a:ext cx="8763000" cy="3450696"/>
          </a:xfrm>
        </p:spPr>
        <p:txBody>
          <a:bodyPr>
            <a:normAutofit fontScale="92500" lnSpcReduction="10000"/>
          </a:bodyPr>
          <a:lstStyle/>
          <a:p>
            <a:pPr marR="1430" lvl="0" algn="r" rtl="1"/>
            <a:r>
              <a:rPr lang="ar-IQ" sz="3200" b="1" i="0" u="none" strike="noStrike" baseline="0" dirty="0" smtClean="0">
                <a:solidFill>
                  <a:srgbClr val="4472C4"/>
                </a:solidFill>
                <a:latin typeface="Times New Roman"/>
                <a:cs typeface="Times New Roman"/>
              </a:rPr>
              <a:t> الصحة:  تعرف الصحة بأنها حالة الأنسان دون أي مرَض أو داء، وهي تشمِل الصحة العقلية والاجتماعية والبدنية، فكما يقال العقل السليم في الجسم السليم؛ فالانسان السليم هو الذي يشعر بسلامة بدنه وجسده، أما اجتماعيّا فهو إنسان ذو نَظرة واقعية للعالم ويتعامل مع أفراد المجتمع بشكل جيد، ويشتمل مفهوم الصحة على أمرين أولهما السلامة من جميع الأمراض والعلل وثانيهما ذهاب المرض واالشّفاء منه بعد حلوله</a:t>
            </a:r>
            <a:r>
              <a:rPr lang="ar-IQ" sz="3200" b="1" i="0" u="none" strike="noStrike" baseline="0" dirty="0" smtClean="0">
                <a:solidFill>
                  <a:srgbClr val="4472C4"/>
                </a:solidFill>
                <a:latin typeface="Times New Roman"/>
                <a:cs typeface="Simplified Arabic"/>
              </a:rPr>
              <a:t>.</a:t>
            </a:r>
            <a:br>
              <a:rPr lang="ar-IQ" sz="3200" b="1" i="0" u="none" strike="noStrike" baseline="0" dirty="0" smtClean="0">
                <a:solidFill>
                  <a:srgbClr val="4472C4"/>
                </a:solidFill>
                <a:latin typeface="Times New Roman"/>
                <a:cs typeface="Simplified Arabic"/>
              </a:rPr>
            </a:br>
            <a:endParaRPr lang="ar-IQ" sz="3200" b="1" i="0" u="none" strike="noStrike" baseline="0" dirty="0" smtClean="0">
              <a:solidFill>
                <a:srgbClr val="4472C4"/>
              </a:solidFill>
              <a:latin typeface="Times New Roman"/>
              <a:cs typeface="Simplified Arabic"/>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5175913"/>
            <a:ext cx="4953000" cy="1476375"/>
          </a:xfrm>
          <a:prstGeom prst="rect">
            <a:avLst/>
          </a:prstGeom>
          <a:ln>
            <a:noFill/>
          </a:ln>
          <a:effectLst>
            <a:softEdge rad="112500"/>
          </a:effectLst>
        </p:spPr>
      </p:pic>
    </p:spTree>
    <p:extLst>
      <p:ext uri="{BB962C8B-B14F-4D97-AF65-F5344CB8AC3E}">
        <p14:creationId xmlns:p14="http://schemas.microsoft.com/office/powerpoint/2010/main" val="2475089397"/>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1540" algn="r" rtl="1"/>
            <a:r>
              <a:rPr lang="ar-SA" sz="5400" b="1" i="0" u="none" strike="noStrike" baseline="0" dirty="0" smtClean="0">
                <a:solidFill>
                  <a:srgbClr val="000000"/>
                </a:solidFill>
                <a:latin typeface="Simplified Arabic"/>
                <a:cs typeface="Simplified Arabic"/>
              </a:rPr>
              <a:t>مفهوم الصحة العامة</a:t>
            </a:r>
          </a:p>
        </p:txBody>
      </p:sp>
      <p:sp>
        <p:nvSpPr>
          <p:cNvPr id="3" name="Text Placeholder 2"/>
          <p:cNvSpPr>
            <a:spLocks noGrp="1"/>
          </p:cNvSpPr>
          <p:nvPr>
            <p:ph type="body" idx="1"/>
          </p:nvPr>
        </p:nvSpPr>
        <p:spPr/>
        <p:txBody>
          <a:bodyPr>
            <a:normAutofit/>
          </a:bodyPr>
          <a:lstStyle/>
          <a:p>
            <a:pPr marR="1430" lvl="0" algn="r" rtl="1"/>
            <a:r>
              <a:rPr lang="ar-IQ" sz="2400" b="1" i="0" u="none" strike="noStrike" baseline="0" dirty="0" smtClean="0">
                <a:solidFill>
                  <a:srgbClr val="4472C4"/>
                </a:solidFill>
                <a:latin typeface="Times New Roman"/>
                <a:cs typeface="Times New Roman"/>
              </a:rPr>
              <a:t>علم وفن الوقاية من الأمراض، إطالة الحياة والارتقاء بالصحة من خلال الجهود المنظمة والاختيارات الاستعلامية للمجتمع، المنظمات، المجتمعات الخاصة والعامة والأفراد . فهو ذلك العلم المهتم بالتهديدات التي تواجهها الصحة القائمة على تحليل صحة السكان. ويشمل علم الصحة علم الأمراض، الإحصائيات الحيوية وكذلك الرعاية الصحية. كما تعتبر كلٌ من الصحة البيئية ، صحة المجتمع ، الصحة السلوكية وكذلك الصحة المهنية مجالاتٍ أخرى فرعية يهتم علم الصحة العمومية بها.</a:t>
            </a:r>
          </a:p>
        </p:txBody>
      </p:sp>
    </p:spTree>
    <p:extLst>
      <p:ext uri="{BB962C8B-B14F-4D97-AF65-F5344CB8AC3E}">
        <p14:creationId xmlns:p14="http://schemas.microsoft.com/office/powerpoint/2010/main" val="1609367717"/>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1540" algn="r" rtl="1"/>
            <a:r>
              <a:rPr lang="ar-SA" sz="5400" b="1" i="0" u="none" strike="noStrike" baseline="0" dirty="0" smtClean="0">
                <a:solidFill>
                  <a:srgbClr val="000000"/>
                </a:solidFill>
                <a:latin typeface="Simplified Arabic"/>
                <a:cs typeface="Simplified Arabic"/>
              </a:rPr>
              <a:t>مفهوم الصحة العامة</a:t>
            </a:r>
          </a:p>
        </p:txBody>
      </p:sp>
      <p:sp>
        <p:nvSpPr>
          <p:cNvPr id="3" name="Text Placeholder 2"/>
          <p:cNvSpPr>
            <a:spLocks noGrp="1"/>
          </p:cNvSpPr>
          <p:nvPr>
            <p:ph type="body" idx="1"/>
          </p:nvPr>
        </p:nvSpPr>
        <p:spPr/>
        <p:txBody>
          <a:bodyPr>
            <a:normAutofit lnSpcReduction="10000"/>
          </a:bodyPr>
          <a:lstStyle/>
          <a:p>
            <a:pPr marR="1430" lvl="0" algn="r" rtl="1"/>
            <a:r>
              <a:rPr lang="ar-IQ" sz="2400" b="1" i="0" u="none" strike="noStrike" baseline="0" dirty="0" smtClean="0">
                <a:solidFill>
                  <a:srgbClr val="4472C4"/>
                </a:solidFill>
                <a:latin typeface="Times New Roman"/>
                <a:cs typeface="Times New Roman"/>
              </a:rPr>
              <a:t>و يتمثل محور اهتمام تدخل الصحة العمومية في تحسين الصحة وجودة الحياة من خلال الوقاية والعلاج من الأمراض وظروف الصحة العقلية والجسدية الأخرى.</a:t>
            </a:r>
          </a:p>
          <a:p>
            <a:pPr marR="1430" lvl="0" algn="r" rtl="1"/>
            <a:r>
              <a:rPr lang="ar-IQ" sz="2400" b="1" i="0" u="none" strike="noStrike" baseline="0" dirty="0" smtClean="0">
                <a:solidFill>
                  <a:srgbClr val="4472C4"/>
                </a:solidFill>
                <a:latin typeface="Times New Roman"/>
                <a:cs typeface="Times New Roman"/>
              </a:rPr>
              <a:t>  تعتبر الصحة العامة أحد فروع العلوم التي تدرس كيفية تطوير وترقية الحياة الطبيعية للإنسان سواء من ناحية دارسة الامراض ومسبباتها وطرق انتقالها وكيفية الوقاية منها أو ما يتعلق بنشر الوعي الصحي والاهتمام بصحة البيئة ومكافحة الأخطار الصحية ومعالجتها, كما أن الصحة العامة تعتبر علم اجتماعي يربط الطب بالنواحي الاجتماعية ويعتني بالرعاية الصحية لأفراد المجتمع.</a:t>
            </a:r>
            <a:endParaRPr lang="ar-IQ" sz="2400" b="1" i="0" u="none" strike="noStrike" baseline="0" dirty="0" smtClean="0">
              <a:solidFill>
                <a:srgbClr val="4472C4"/>
              </a:solidFill>
              <a:latin typeface="Times New Roman"/>
              <a:cs typeface="Simplified Arabic"/>
            </a:endParaRPr>
          </a:p>
        </p:txBody>
      </p:sp>
    </p:spTree>
    <p:extLst>
      <p:ext uri="{BB962C8B-B14F-4D97-AF65-F5344CB8AC3E}">
        <p14:creationId xmlns:p14="http://schemas.microsoft.com/office/powerpoint/2010/main" val="2027969586"/>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1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3250"/>
                                        <p:tgtEl>
                                          <p:spTgt spid="3">
                                            <p:txEl>
                                              <p:pRg st="0" end="0"/>
                                            </p:txEl>
                                          </p:spTgt>
                                        </p:tgtEl>
                                      </p:cBhvr>
                                    </p:animEffect>
                                    <p:anim calcmode="lin" valueType="num">
                                      <p:cBhvr>
                                        <p:cTn id="8" dur="32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325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150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3250"/>
                                        <p:tgtEl>
                                          <p:spTgt spid="3">
                                            <p:txEl>
                                              <p:pRg st="1" end="1"/>
                                            </p:txEl>
                                          </p:spTgt>
                                        </p:tgtEl>
                                      </p:cBhvr>
                                    </p:animEffect>
                                    <p:anim calcmode="lin" valueType="num">
                                      <p:cBhvr>
                                        <p:cTn id="15" dur="32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325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1540" algn="r" rtl="1"/>
            <a:r>
              <a:rPr lang="ar-SA" sz="5400" b="1" i="0" u="none" strike="noStrike" baseline="0" dirty="0" smtClean="0">
                <a:solidFill>
                  <a:srgbClr val="000000"/>
                </a:solidFill>
                <a:latin typeface="Simplified Arabic"/>
                <a:cs typeface="Simplified Arabic"/>
              </a:rPr>
              <a:t>      الصحة العامة تتمثل ب:</a:t>
            </a:r>
          </a:p>
        </p:txBody>
      </p:sp>
      <p:sp>
        <p:nvSpPr>
          <p:cNvPr id="3" name="Text Placeholder 2"/>
          <p:cNvSpPr>
            <a:spLocks noGrp="1"/>
          </p:cNvSpPr>
          <p:nvPr>
            <p:ph type="body" idx="1"/>
          </p:nvPr>
        </p:nvSpPr>
        <p:spPr/>
        <p:txBody>
          <a:bodyPr>
            <a:normAutofit fontScale="77500" lnSpcReduction="20000"/>
          </a:bodyPr>
          <a:lstStyle/>
          <a:p>
            <a:pPr marR="1430" lvl="0" algn="r" rtl="1"/>
            <a:r>
              <a:rPr lang="ar-IQ" sz="3200" b="1" i="0" u="none" strike="noStrike" baseline="0" dirty="0" smtClean="0">
                <a:solidFill>
                  <a:srgbClr val="4472C4"/>
                </a:solidFill>
                <a:latin typeface="Times New Roman"/>
                <a:cs typeface="Times New Roman"/>
              </a:rPr>
              <a:t>صحة البيئة. </a:t>
            </a:r>
          </a:p>
          <a:p>
            <a:pPr marR="1430" lvl="0" algn="r" rtl="1"/>
            <a:r>
              <a:rPr lang="ar-IQ" sz="3200" b="1" i="0" u="none" strike="noStrike" baseline="0" dirty="0" smtClean="0">
                <a:solidFill>
                  <a:srgbClr val="4472C4"/>
                </a:solidFill>
                <a:latin typeface="Times New Roman"/>
                <a:cs typeface="Times New Roman"/>
              </a:rPr>
              <a:t>الصحة الفردية الشخصية. </a:t>
            </a:r>
          </a:p>
          <a:p>
            <a:pPr marR="1430" lvl="0" algn="r" rtl="1"/>
            <a:r>
              <a:rPr lang="ar-IQ" sz="3200" b="1" i="0" u="none" strike="noStrike" baseline="0" dirty="0" smtClean="0">
                <a:solidFill>
                  <a:srgbClr val="4472C4"/>
                </a:solidFill>
                <a:latin typeface="Times New Roman"/>
                <a:cs typeface="Times New Roman"/>
              </a:rPr>
              <a:t>التشخيص المبكر للامراض والعلاج الوقائي. </a:t>
            </a:r>
          </a:p>
          <a:p>
            <a:pPr marR="1430" lvl="0" algn="r" rtl="1"/>
            <a:r>
              <a:rPr lang="ar-IQ" sz="3200" b="1" i="0" u="none" strike="noStrike" baseline="0" dirty="0" smtClean="0">
                <a:solidFill>
                  <a:srgbClr val="4472C4"/>
                </a:solidFill>
                <a:latin typeface="Times New Roman"/>
                <a:cs typeface="Times New Roman"/>
              </a:rPr>
              <a:t>مكافحة للامراض المعدية. </a:t>
            </a:r>
          </a:p>
          <a:p>
            <a:pPr marR="1430" lvl="0" algn="r" rtl="1"/>
            <a:r>
              <a:rPr lang="ar-IQ" sz="3200" b="1" i="0" u="none" strike="noStrike" baseline="0" dirty="0" smtClean="0">
                <a:solidFill>
                  <a:srgbClr val="4472C4"/>
                </a:solidFill>
                <a:latin typeface="Times New Roman"/>
                <a:cs typeface="Times New Roman"/>
              </a:rPr>
              <a:t>تطوير الحياة الاجتماعية. </a:t>
            </a:r>
          </a:p>
          <a:p>
            <a:pPr marR="1430" lvl="0" algn="r" rtl="1"/>
            <a:r>
              <a:rPr lang="ar-IQ" sz="3200" b="1" i="0" u="none" strike="noStrike" baseline="0" dirty="0" smtClean="0">
                <a:solidFill>
                  <a:srgbClr val="4472C4"/>
                </a:solidFill>
                <a:latin typeface="Times New Roman"/>
                <a:cs typeface="Times New Roman"/>
              </a:rPr>
              <a:t>من أجل أن يتمكن كل فرد من أفراد المجتمع الحصول على حقه في الصحة والحياة, ومن ذلك يتبين أن مفهوم الصحة العامة يتضمن كل المجالات الصحية المتمثلة بالصحة الشخصية والاجتماعية والبيئية والوقائية... الخ. </a:t>
            </a:r>
            <a:endParaRPr lang="ar-IQ" sz="3200" b="1" i="0" u="none" strike="noStrike" baseline="0" dirty="0" smtClean="0">
              <a:solidFill>
                <a:srgbClr val="4472C4"/>
              </a:solidFill>
              <a:latin typeface="Times New Roman"/>
              <a:cs typeface="Simplified Arabic"/>
            </a:endParaRPr>
          </a:p>
        </p:txBody>
      </p:sp>
    </p:spTree>
    <p:extLst>
      <p:ext uri="{BB962C8B-B14F-4D97-AF65-F5344CB8AC3E}">
        <p14:creationId xmlns:p14="http://schemas.microsoft.com/office/powerpoint/2010/main" val="3266367989"/>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1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3500"/>
                                        <p:tgtEl>
                                          <p:spTgt spid="3">
                                            <p:txEl>
                                              <p:pRg st="0" end="0"/>
                                            </p:txEl>
                                          </p:spTgt>
                                        </p:tgtEl>
                                      </p:cBhvr>
                                    </p:animEffect>
                                    <p:anim calcmode="lin" valueType="num">
                                      <p:cBhvr>
                                        <p:cTn id="8" dur="3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3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125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3500"/>
                                        <p:tgtEl>
                                          <p:spTgt spid="3">
                                            <p:txEl>
                                              <p:pRg st="1" end="1"/>
                                            </p:txEl>
                                          </p:spTgt>
                                        </p:tgtEl>
                                      </p:cBhvr>
                                    </p:animEffect>
                                    <p:anim calcmode="lin" valueType="num">
                                      <p:cBhvr>
                                        <p:cTn id="15" dur="3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3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125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3500"/>
                                        <p:tgtEl>
                                          <p:spTgt spid="3">
                                            <p:txEl>
                                              <p:pRg st="2" end="2"/>
                                            </p:txEl>
                                          </p:spTgt>
                                        </p:tgtEl>
                                      </p:cBhvr>
                                    </p:animEffect>
                                    <p:anim calcmode="lin" valueType="num">
                                      <p:cBhvr>
                                        <p:cTn id="22" dur="3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3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125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3500"/>
                                        <p:tgtEl>
                                          <p:spTgt spid="3">
                                            <p:txEl>
                                              <p:pRg st="3" end="3"/>
                                            </p:txEl>
                                          </p:spTgt>
                                        </p:tgtEl>
                                      </p:cBhvr>
                                    </p:animEffect>
                                    <p:anim calcmode="lin" valueType="num">
                                      <p:cBhvr>
                                        <p:cTn id="29" dur="3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3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125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3500"/>
                                        <p:tgtEl>
                                          <p:spTgt spid="3">
                                            <p:txEl>
                                              <p:pRg st="4" end="4"/>
                                            </p:txEl>
                                          </p:spTgt>
                                        </p:tgtEl>
                                      </p:cBhvr>
                                    </p:animEffect>
                                    <p:anim calcmode="lin" valueType="num">
                                      <p:cBhvr>
                                        <p:cTn id="36" dur="3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3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125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3500"/>
                                        <p:tgtEl>
                                          <p:spTgt spid="3">
                                            <p:txEl>
                                              <p:pRg st="5" end="5"/>
                                            </p:txEl>
                                          </p:spTgt>
                                        </p:tgtEl>
                                      </p:cBhvr>
                                    </p:animEffect>
                                    <p:anim calcmode="lin" valueType="num">
                                      <p:cBhvr>
                                        <p:cTn id="43" dur="3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3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148</TotalTime>
  <Words>1404</Words>
  <Application>Microsoft Office PowerPoint</Application>
  <PresentationFormat>On-screen Show (4:3)</PresentationFormat>
  <Paragraphs>105</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Waveform</vt:lpstr>
      <vt:lpstr>قسم الحاسبات / المرحلة الثانية  التربية الصحية  المحاضرة الاولى</vt:lpstr>
      <vt:lpstr>التربية الصحية  </vt:lpstr>
      <vt:lpstr>أهداف التربية الصحية :  </vt:lpstr>
      <vt:lpstr>ميادين التربية الصحية ومجالاتها:  </vt:lpstr>
      <vt:lpstr>PowerPoint Presentation</vt:lpstr>
      <vt:lpstr>مفهوم الصحة </vt:lpstr>
      <vt:lpstr>مفهوم الصحة العامة</vt:lpstr>
      <vt:lpstr>مفهوم الصحة العامة</vt:lpstr>
      <vt:lpstr>      الصحة العامة تتمثل ب:</vt:lpstr>
      <vt:lpstr>مكونات الصحة العامة </vt:lpstr>
      <vt:lpstr>1-الصحة البيئية: </vt:lpstr>
      <vt:lpstr> 2- الصحة الفردية: </vt:lpstr>
      <vt:lpstr>3-الطب الوقائي للمجتمع: </vt:lpstr>
      <vt:lpstr>4- الطب الوقائي للفرد: </vt:lpstr>
      <vt:lpstr>وسائل تحقيق الصحة </vt:lpstr>
      <vt:lpstr>وسائل تحقيق الصحة </vt:lpstr>
      <vt:lpstr>وسائل تحقيق الصحة </vt:lpstr>
      <vt:lpstr>PowerPoint Presentation</vt:lpstr>
      <vt:lpstr>PowerPoint Presentation</vt:lpstr>
      <vt:lpstr>مجالات الصحة العامة وميادينها </vt:lpstr>
      <vt:lpstr>مجالات الصحة العامة وميادينها </vt:lpstr>
      <vt:lpstr> </vt:lpstr>
      <vt:lpstr>PowerPoint Presentation</vt:lpstr>
      <vt:lpstr>ب: الخدمات المساعدة للصحة العامة والاجتماعية وتشمل: </vt:lpstr>
      <vt:lpstr>PowerPoint Presentation</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قسم ا</dc:title>
  <dc:creator>DR.Ahmed Saker</dc:creator>
  <cp:lastModifiedBy>DR.Ahmed Saker</cp:lastModifiedBy>
  <cp:revision>13</cp:revision>
  <dcterms:created xsi:type="dcterms:W3CDTF">2020-05-04T17:50:59Z</dcterms:created>
  <dcterms:modified xsi:type="dcterms:W3CDTF">2020-05-04T20:56:40Z</dcterms:modified>
</cp:coreProperties>
</file>