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5" r:id="rId8"/>
    <p:sldId id="276" r:id="rId9"/>
    <p:sldId id="277" r:id="rId10"/>
    <p:sldId id="278" r:id="rId11"/>
    <p:sldId id="262" r:id="rId12"/>
    <p:sldId id="270"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11/09/1441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11/09/1441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11/09/1441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28215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pPr marL="0" indent="0" algn="ctr">
              <a:lnSpc>
                <a:spcPct val="115000"/>
              </a:lnSpc>
              <a:spcAft>
                <a:spcPts val="1000"/>
              </a:spcAft>
              <a:buNone/>
            </a:pPr>
            <a:r>
              <a:rPr lang="ar-IQ" sz="34200" dirty="0">
                <a:latin typeface="Simplified Arabic"/>
                <a:ea typeface="Calibri"/>
                <a:cs typeface="AF_Diwani"/>
              </a:rPr>
              <a:t>اختبار الاسئلة </a:t>
            </a:r>
            <a:r>
              <a:rPr lang="ar-IQ" sz="34200" dirty="0" err="1" smtClean="0">
                <a:latin typeface="Simplified Arabic"/>
                <a:ea typeface="Calibri"/>
                <a:cs typeface="AF_Diwani"/>
              </a:rPr>
              <a:t>المقالية</a:t>
            </a:r>
            <a:endParaRPr lang="ar-IQ" sz="34200" dirty="0" smtClean="0">
              <a:latin typeface="Simplified Arabic"/>
              <a:ea typeface="Calibri"/>
              <a:cs typeface="AF_Diwani"/>
            </a:endParaRPr>
          </a:p>
          <a:p>
            <a:pPr marL="0" indent="0" algn="ctr">
              <a:lnSpc>
                <a:spcPct val="115000"/>
              </a:lnSpc>
              <a:spcAft>
                <a:spcPts val="1000"/>
              </a:spcAft>
              <a:buNone/>
            </a:pPr>
            <a:r>
              <a:rPr lang="ar-IQ" sz="9600" dirty="0" smtClean="0">
                <a:ea typeface="Calibri"/>
              </a:rPr>
              <a:t>بإشراف </a:t>
            </a:r>
            <a:r>
              <a:rPr lang="ar-IQ" sz="5800" dirty="0" smtClean="0">
                <a:ea typeface="Calibri"/>
              </a:rPr>
              <a:t> </a:t>
            </a:r>
          </a:p>
          <a:p>
            <a:pPr marL="0" indent="0" algn="ctr">
              <a:lnSpc>
                <a:spcPct val="115000"/>
              </a:lnSpc>
              <a:spcAft>
                <a:spcPts val="1000"/>
              </a:spcAft>
              <a:buNone/>
            </a:pPr>
            <a:r>
              <a:rPr lang="ar-IQ" sz="5800" dirty="0" smtClean="0">
                <a:ea typeface="Calibri"/>
              </a:rPr>
              <a:t> </a:t>
            </a:r>
            <a:endParaRPr lang="ar-IQ" sz="5800" dirty="0">
              <a:ea typeface="Calibri"/>
            </a:endParaRPr>
          </a:p>
          <a:p>
            <a:pPr marL="0" indent="0" algn="ctr">
              <a:lnSpc>
                <a:spcPct val="115000"/>
              </a:lnSpc>
              <a:spcAft>
                <a:spcPts val="1000"/>
              </a:spcAft>
              <a:buNone/>
            </a:pPr>
            <a:r>
              <a:rPr lang="ar-IQ" sz="10000" dirty="0" err="1" smtClean="0">
                <a:ea typeface="Calibri"/>
                <a:cs typeface="AF_Hijaz" pitchFamily="2" charset="-78"/>
              </a:rPr>
              <a:t>أ.د</a:t>
            </a:r>
            <a:r>
              <a:rPr lang="ar-IQ" sz="10000" dirty="0" smtClean="0">
                <a:ea typeface="Calibri"/>
                <a:cs typeface="AF_Hijaz" pitchFamily="2" charset="-78"/>
              </a:rPr>
              <a:t> قصي عبد العباس الابيض</a:t>
            </a:r>
            <a:endParaRPr lang="en-US" sz="100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a:t>ارشادات تصحيح الاسئلة </a:t>
            </a:r>
            <a:r>
              <a:rPr lang="ar-IQ" dirty="0" err="1"/>
              <a:t>المقالية</a:t>
            </a:r>
            <a:r>
              <a:rPr lang="ar-IQ" dirty="0"/>
              <a:t>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buNone/>
            </a:pPr>
            <a:r>
              <a:rPr lang="ar-IQ" dirty="0"/>
              <a:t> نظرا لكثرة الانتقادات لهذا النوع من الاختبارات فانه يمكن التغلب على عيوب الاختبارات </a:t>
            </a:r>
            <a:r>
              <a:rPr lang="ar-IQ" dirty="0" err="1"/>
              <a:t>المقالية</a:t>
            </a:r>
            <a:r>
              <a:rPr lang="ar-IQ" dirty="0"/>
              <a:t> باتباع الخطوات الاتية : </a:t>
            </a:r>
          </a:p>
          <a:p>
            <a:pPr marL="0" indent="0">
              <a:buNone/>
            </a:pPr>
            <a:r>
              <a:rPr lang="ar-IQ" dirty="0" smtClean="0"/>
              <a:t>1- </a:t>
            </a:r>
            <a:r>
              <a:rPr lang="ar-IQ" dirty="0"/>
              <a:t>استعمال اجابة نموذجية عند التصحيح .</a:t>
            </a:r>
          </a:p>
          <a:p>
            <a:pPr marL="0" indent="0">
              <a:buNone/>
            </a:pPr>
            <a:r>
              <a:rPr lang="ar-IQ" dirty="0" smtClean="0"/>
              <a:t>2- </a:t>
            </a:r>
            <a:r>
              <a:rPr lang="ar-IQ" dirty="0"/>
              <a:t>تصحيح السؤال نفسه عند كل الطلاب قبل الانتقال الى السؤال الثانية لدقة المقارنة . </a:t>
            </a:r>
          </a:p>
          <a:p>
            <a:pPr marL="0" indent="0">
              <a:buNone/>
            </a:pPr>
            <a:r>
              <a:rPr lang="ar-IQ" dirty="0" smtClean="0"/>
              <a:t>3- </a:t>
            </a:r>
            <a:r>
              <a:rPr lang="ar-IQ" dirty="0"/>
              <a:t>تغطية اسماء الطلاب لتقليل احتمال الانحياز .</a:t>
            </a:r>
          </a:p>
          <a:p>
            <a:pPr marL="0" indent="0">
              <a:buNone/>
            </a:pPr>
            <a:r>
              <a:rPr lang="ar-IQ" dirty="0" smtClean="0"/>
              <a:t>4- </a:t>
            </a:r>
            <a:r>
              <a:rPr lang="ar-IQ" dirty="0"/>
              <a:t>تصحيح جميع الارواق في جلسة واحدة  </a:t>
            </a:r>
          </a:p>
          <a:p>
            <a:pPr marL="0" indent="0">
              <a:buNone/>
            </a:pPr>
            <a:r>
              <a:rPr lang="ar-IQ" dirty="0" smtClean="0"/>
              <a:t>5- </a:t>
            </a:r>
            <a:r>
              <a:rPr lang="ar-IQ" dirty="0"/>
              <a:t>اختيار عدد من الاوراق بطريقة عشوائية وقراءتها لتكوين فكرة عامو عن مستوى الاجابة ، مراعاة للعدل في توزيع الدرجات العشوائي . </a:t>
            </a:r>
          </a:p>
          <a:p>
            <a:pPr marL="0" indent="0">
              <a:buNone/>
            </a:pPr>
            <a:r>
              <a:rPr lang="ar-IQ" dirty="0" smtClean="0"/>
              <a:t>6- </a:t>
            </a:r>
            <a:r>
              <a:rPr lang="ar-IQ" dirty="0"/>
              <a:t>قراءة الاجابة مرتين قبل وضع الدرجة .</a:t>
            </a:r>
          </a:p>
        </p:txBody>
      </p:sp>
    </p:spTree>
    <p:extLst>
      <p:ext uri="{BB962C8B-B14F-4D97-AF65-F5344CB8AC3E}">
        <p14:creationId xmlns:p14="http://schemas.microsoft.com/office/powerpoint/2010/main" val="297361362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مجالات استخدام الاسئلة </a:t>
            </a:r>
            <a:r>
              <a:rPr lang="ar-IQ" dirty="0" err="1">
                <a:solidFill>
                  <a:prstClr val="black"/>
                </a:solidFill>
              </a:rPr>
              <a:t>المقالية</a:t>
            </a:r>
            <a:r>
              <a:rPr lang="ar-IQ" dirty="0">
                <a:solidFill>
                  <a:prstClr val="black"/>
                </a:solidFill>
              </a:rPr>
              <a:t>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lgn="justLow">
              <a:lnSpc>
                <a:spcPct val="115000"/>
              </a:lnSpc>
              <a:spcAft>
                <a:spcPts val="1000"/>
              </a:spcAft>
              <a:buNone/>
            </a:pPr>
            <a:r>
              <a:rPr lang="ar-IQ" dirty="0">
                <a:ea typeface="Calibri"/>
                <a:cs typeface="Simplified Arabic"/>
              </a:rPr>
              <a:t> من ابرز المجالات التي تستخدم فيها هذه الاسئلة </a:t>
            </a:r>
          </a:p>
          <a:p>
            <a:pPr marL="0" indent="0" algn="justLow">
              <a:lnSpc>
                <a:spcPct val="115000"/>
              </a:lnSpc>
              <a:spcAft>
                <a:spcPts val="1000"/>
              </a:spcAft>
              <a:buNone/>
            </a:pPr>
            <a:r>
              <a:rPr lang="ar-IQ" dirty="0" smtClean="0">
                <a:ea typeface="Calibri"/>
                <a:cs typeface="Simplified Arabic"/>
              </a:rPr>
              <a:t>1- </a:t>
            </a:r>
            <a:r>
              <a:rPr lang="ar-IQ" dirty="0">
                <a:ea typeface="Calibri"/>
                <a:cs typeface="Simplified Arabic"/>
              </a:rPr>
              <a:t>قياس القدرة التعبيرية لدى الطلاب من خلال استخدام الاسلوب الانشائي في الاجابة .</a:t>
            </a:r>
          </a:p>
          <a:p>
            <a:pPr marL="0" indent="0" algn="justLow">
              <a:lnSpc>
                <a:spcPct val="115000"/>
              </a:lnSpc>
              <a:spcAft>
                <a:spcPts val="1000"/>
              </a:spcAft>
              <a:buNone/>
            </a:pPr>
            <a:r>
              <a:rPr lang="ar-IQ" dirty="0" smtClean="0">
                <a:ea typeface="Calibri"/>
                <a:cs typeface="Simplified Arabic"/>
              </a:rPr>
              <a:t>2- </a:t>
            </a:r>
            <a:r>
              <a:rPr lang="ar-IQ" dirty="0">
                <a:ea typeface="Calibri"/>
                <a:cs typeface="Simplified Arabic"/>
              </a:rPr>
              <a:t>قياس الاهداف التربوية التي يكون التعبير الكتابي فيها مهما ، كإجراء مقارنة بين شيئين ، او تكوين رأي او الدفاع عنه او بيان عله او سبب او شرح المعاني والمفاهيم والالفاظ او نقد العبارات والمفاهيم والافكار او التلخيص او التحليل او اقتراح مشكلات ونحو ذلك .</a:t>
            </a:r>
          </a:p>
          <a:p>
            <a:pPr marL="0" indent="0" algn="justLow">
              <a:lnSpc>
                <a:spcPct val="115000"/>
              </a:lnSpc>
              <a:spcAft>
                <a:spcPts val="1000"/>
              </a:spcAft>
              <a:buNone/>
            </a:pPr>
            <a:r>
              <a:rPr lang="ar-IQ" dirty="0" smtClean="0">
                <a:ea typeface="Calibri"/>
                <a:cs typeface="Simplified Arabic"/>
              </a:rPr>
              <a:t>3- </a:t>
            </a:r>
            <a:r>
              <a:rPr lang="ar-IQ" dirty="0">
                <a:ea typeface="Calibri"/>
                <a:cs typeface="Simplified Arabic"/>
              </a:rPr>
              <a:t>قياس قدرة الطالب على انتقاء الافكار وربطها وتنظيمها . </a:t>
            </a:r>
          </a:p>
          <a:p>
            <a:pPr marL="0" indent="0" algn="justLow">
              <a:lnSpc>
                <a:spcPct val="115000"/>
              </a:lnSpc>
              <a:spcAft>
                <a:spcPts val="1000"/>
              </a:spcAft>
              <a:buNone/>
            </a:pPr>
            <a:r>
              <a:rPr lang="ar-IQ" dirty="0" smtClean="0">
                <a:ea typeface="Calibri"/>
                <a:cs typeface="Simplified Arabic"/>
              </a:rPr>
              <a:t>4- </a:t>
            </a:r>
            <a:r>
              <a:rPr lang="ar-IQ" dirty="0">
                <a:ea typeface="Calibri"/>
                <a:cs typeface="Simplified Arabic"/>
              </a:rPr>
              <a:t>تشخيص القدرة الابداعية عند الطالب والتعرف على اتجاهاته ومستوى درته على استخدام لغته الخاصة . </a:t>
            </a:r>
            <a:endParaRPr lang="ar-IQ" dirty="0">
              <a:ea typeface="Calibri"/>
              <a:cs typeface="Simplified Arabic"/>
            </a:endParaRP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2" end="2"/>
                                            </p:txEl>
                                          </p:spTgt>
                                        </p:tgtEl>
                                        <p:attrNameLst>
                                          <p:attrName>r</p:attrName>
                                        </p:attrNameLst>
                                      </p:cBhvr>
                                    </p:animRot>
                                    <p:animRot by="-240000">
                                      <p:cBhvr>
                                        <p:cTn id="36" dur="200" fill="hold">
                                          <p:stCondLst>
                                            <p:cond delay="200"/>
                                          </p:stCondLst>
                                        </p:cTn>
                                        <p:tgtEl>
                                          <p:spTgt spid="3">
                                            <p:txEl>
                                              <p:pRg st="2" end="2"/>
                                            </p:txEl>
                                          </p:spTgt>
                                        </p:tgtEl>
                                        <p:attrNameLst>
                                          <p:attrName>r</p:attrName>
                                        </p:attrNameLst>
                                      </p:cBhvr>
                                    </p:animRot>
                                    <p:animRot by="240000">
                                      <p:cBhvr>
                                        <p:cTn id="37" dur="200" fill="hold">
                                          <p:stCondLst>
                                            <p:cond delay="400"/>
                                          </p:stCondLst>
                                        </p:cTn>
                                        <p:tgtEl>
                                          <p:spTgt spid="3">
                                            <p:txEl>
                                              <p:pRg st="2" end="2"/>
                                            </p:txEl>
                                          </p:spTgt>
                                        </p:tgtEl>
                                        <p:attrNameLst>
                                          <p:attrName>r</p:attrName>
                                        </p:attrNameLst>
                                      </p:cBhvr>
                                    </p:animRot>
                                    <p:animRot by="-240000">
                                      <p:cBhvr>
                                        <p:cTn id="38" dur="200" fill="hold">
                                          <p:stCondLst>
                                            <p:cond delay="600"/>
                                          </p:stCondLst>
                                        </p:cTn>
                                        <p:tgtEl>
                                          <p:spTgt spid="3">
                                            <p:txEl>
                                              <p:pRg st="2" end="2"/>
                                            </p:txEl>
                                          </p:spTgt>
                                        </p:tgtEl>
                                        <p:attrNameLst>
                                          <p:attrName>r</p:attrName>
                                        </p:attrNameLst>
                                      </p:cBhvr>
                                    </p:animRot>
                                    <p:animRot by="120000">
                                      <p:cBhvr>
                                        <p:cTn id="39" dur="200" fill="hold">
                                          <p:stCondLst>
                                            <p:cond delay="800"/>
                                          </p:stCondLst>
                                        </p:cTn>
                                        <p:tgtEl>
                                          <p:spTgt spid="3">
                                            <p:txEl>
                                              <p:pRg st="2" end="2"/>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3" end="3"/>
                                            </p:txEl>
                                          </p:spTgt>
                                        </p:tgtEl>
                                        <p:attrNameLst>
                                          <p:attrName>r</p:attrName>
                                        </p:attrNameLst>
                                      </p:cBhvr>
                                    </p:animRot>
                                    <p:animRot by="-240000">
                                      <p:cBhvr>
                                        <p:cTn id="44" dur="200" fill="hold">
                                          <p:stCondLst>
                                            <p:cond delay="200"/>
                                          </p:stCondLst>
                                        </p:cTn>
                                        <p:tgtEl>
                                          <p:spTgt spid="3">
                                            <p:txEl>
                                              <p:pRg st="3" end="3"/>
                                            </p:txEl>
                                          </p:spTgt>
                                        </p:tgtEl>
                                        <p:attrNameLst>
                                          <p:attrName>r</p:attrName>
                                        </p:attrNameLst>
                                      </p:cBhvr>
                                    </p:animRot>
                                    <p:animRot by="240000">
                                      <p:cBhvr>
                                        <p:cTn id="45" dur="200" fill="hold">
                                          <p:stCondLst>
                                            <p:cond delay="400"/>
                                          </p:stCondLst>
                                        </p:cTn>
                                        <p:tgtEl>
                                          <p:spTgt spid="3">
                                            <p:txEl>
                                              <p:pRg st="3" end="3"/>
                                            </p:txEl>
                                          </p:spTgt>
                                        </p:tgtEl>
                                        <p:attrNameLst>
                                          <p:attrName>r</p:attrName>
                                        </p:attrNameLst>
                                      </p:cBhvr>
                                    </p:animRot>
                                    <p:animRot by="-240000">
                                      <p:cBhvr>
                                        <p:cTn id="46" dur="200" fill="hold">
                                          <p:stCondLst>
                                            <p:cond delay="600"/>
                                          </p:stCondLst>
                                        </p:cTn>
                                        <p:tgtEl>
                                          <p:spTgt spid="3">
                                            <p:txEl>
                                              <p:pRg st="3" end="3"/>
                                            </p:txEl>
                                          </p:spTgt>
                                        </p:tgtEl>
                                        <p:attrNameLst>
                                          <p:attrName>r</p:attrName>
                                        </p:attrNameLst>
                                      </p:cBhvr>
                                    </p:animRot>
                                    <p:animRot by="120000">
                                      <p:cBhvr>
                                        <p:cTn id="47" dur="200" fill="hold">
                                          <p:stCondLst>
                                            <p:cond delay="800"/>
                                          </p:stCondLst>
                                        </p:cTn>
                                        <p:tgtEl>
                                          <p:spTgt spid="3">
                                            <p:txEl>
                                              <p:pRg st="3" end="3"/>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32" presetClass="emph" presetSubtype="0" fill="hold" grpId="0" nodeType="clickEffect">
                                  <p:stCondLst>
                                    <p:cond delay="0"/>
                                  </p:stCondLst>
                                  <p:childTnLst>
                                    <p:animRot by="120000">
                                      <p:cBhvr>
                                        <p:cTn id="51" dur="100" fill="hold">
                                          <p:stCondLst>
                                            <p:cond delay="0"/>
                                          </p:stCondLst>
                                        </p:cTn>
                                        <p:tgtEl>
                                          <p:spTgt spid="3">
                                            <p:txEl>
                                              <p:pRg st="4" end="4"/>
                                            </p:txEl>
                                          </p:spTgt>
                                        </p:tgtEl>
                                        <p:attrNameLst>
                                          <p:attrName>r</p:attrName>
                                        </p:attrNameLst>
                                      </p:cBhvr>
                                    </p:animRot>
                                    <p:animRot by="-240000">
                                      <p:cBhvr>
                                        <p:cTn id="52" dur="200" fill="hold">
                                          <p:stCondLst>
                                            <p:cond delay="200"/>
                                          </p:stCondLst>
                                        </p:cTn>
                                        <p:tgtEl>
                                          <p:spTgt spid="3">
                                            <p:txEl>
                                              <p:pRg st="4" end="4"/>
                                            </p:txEl>
                                          </p:spTgt>
                                        </p:tgtEl>
                                        <p:attrNameLst>
                                          <p:attrName>r</p:attrName>
                                        </p:attrNameLst>
                                      </p:cBhvr>
                                    </p:animRot>
                                    <p:animRot by="240000">
                                      <p:cBhvr>
                                        <p:cTn id="53" dur="200" fill="hold">
                                          <p:stCondLst>
                                            <p:cond delay="400"/>
                                          </p:stCondLst>
                                        </p:cTn>
                                        <p:tgtEl>
                                          <p:spTgt spid="3">
                                            <p:txEl>
                                              <p:pRg st="4" end="4"/>
                                            </p:txEl>
                                          </p:spTgt>
                                        </p:tgtEl>
                                        <p:attrNameLst>
                                          <p:attrName>r</p:attrName>
                                        </p:attrNameLst>
                                      </p:cBhvr>
                                    </p:animRot>
                                    <p:animRot by="-240000">
                                      <p:cBhvr>
                                        <p:cTn id="54" dur="200" fill="hold">
                                          <p:stCondLst>
                                            <p:cond delay="600"/>
                                          </p:stCondLst>
                                        </p:cTn>
                                        <p:tgtEl>
                                          <p:spTgt spid="3">
                                            <p:txEl>
                                              <p:pRg st="4" end="4"/>
                                            </p:txEl>
                                          </p:spTgt>
                                        </p:tgtEl>
                                        <p:attrNameLst>
                                          <p:attrName>r</p:attrName>
                                        </p:attrNameLst>
                                      </p:cBhvr>
                                    </p:animRot>
                                    <p:animRot by="120000">
                                      <p:cBhvr>
                                        <p:cTn id="55" dur="200" fill="hold">
                                          <p:stCondLst>
                                            <p:cond delay="800"/>
                                          </p:stCondLst>
                                        </p:cTn>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t>اختبار الاسئلة </a:t>
            </a:r>
            <a:r>
              <a:rPr lang="ar-IQ" b="1" dirty="0" err="1"/>
              <a:t>المقالية</a:t>
            </a:r>
            <a:endParaRPr lang="ar-IQ" b="1"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marL="0" indent="0" algn="justLow">
              <a:lnSpc>
                <a:spcPct val="120000"/>
              </a:lnSpc>
              <a:spcAft>
                <a:spcPts val="1000"/>
              </a:spcAft>
              <a:buNone/>
            </a:pPr>
            <a:r>
              <a:rPr lang="ar-IQ" sz="4000" dirty="0">
                <a:ea typeface="Calibri"/>
                <a:cs typeface="Simplified Arabic"/>
              </a:rPr>
              <a:t> إن الكثير من التربويين يثني على الاسئلة </a:t>
            </a:r>
            <a:r>
              <a:rPr lang="ar-IQ" sz="4000" dirty="0" err="1">
                <a:ea typeface="Calibri"/>
                <a:cs typeface="Simplified Arabic"/>
              </a:rPr>
              <a:t>المقالية</a:t>
            </a:r>
            <a:r>
              <a:rPr lang="ar-IQ" sz="4000" dirty="0">
                <a:ea typeface="Calibri"/>
                <a:cs typeface="Simplified Arabic"/>
              </a:rPr>
              <a:t> ولديهم قناعة بانها افضل وسيلة شاملة لتقويم التحصيل فهي تتيح حرية نسبية في الاجابة ، وهذه هي ميزتها الرئيسة ، وهذا النوع من الاسئلة يطلب من المعلم كتابة الاجابة عن الاسئلة (احيانا تكون الاسئلة والاجابة شفهية ) وتعطى الاحكام حول دقة الاجابة ونوعها ، ومع ان الخطوط الفاصلة في هذا النوع من الاسئلة غير قاطعة فانه من المناسب التي تتطلب اجابات مكتوبة في احد الانواع التالية:</a:t>
            </a:r>
          </a:p>
          <a:p>
            <a:pPr marL="0" indent="0" algn="justLow">
              <a:lnSpc>
                <a:spcPct val="120000"/>
              </a:lnSpc>
              <a:spcAft>
                <a:spcPts val="1000"/>
              </a:spcAft>
              <a:buNone/>
            </a:pPr>
            <a:r>
              <a:rPr lang="ar-IQ" sz="4000" dirty="0">
                <a:ea typeface="Calibri"/>
                <a:cs typeface="Simplified Arabic"/>
              </a:rPr>
              <a:t>1-اسئلة الفقرات المحددة : وهي اسئلة تستدعي اجابات  تقع في مجال التذكر والفهم  وقد تتكون الاجابات من حقيقة او راي  او ذكر لأكبر كم من المعلومات يمكن للطالب تذكره عن موضوع محدد وتكون الاجابة ما بين جملة او جملتين  الى عدة فقرات ويشيع استعمال هذا النوع في تخصصات التربية والتعليم ومن هذا النوع</a:t>
            </a:r>
          </a:p>
          <a:p>
            <a:pPr marL="0" indent="0" algn="justLow">
              <a:lnSpc>
                <a:spcPct val="120000"/>
              </a:lnSpc>
              <a:spcAft>
                <a:spcPts val="1000"/>
              </a:spcAft>
              <a:buNone/>
            </a:pPr>
            <a:r>
              <a:rPr lang="ar-IQ" sz="4000" dirty="0">
                <a:ea typeface="Calibri"/>
                <a:cs typeface="Simplified Arabic"/>
              </a:rPr>
              <a:t>-	ما الوظائف الثلاث التي تؤديها الاهداف التدريسية ؟</a:t>
            </a:r>
            <a:endParaRPr lang="ar-IQ" sz="4400"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اختبار الاسئلة </a:t>
            </a:r>
            <a:r>
              <a:rPr lang="ar-IQ" b="1" dirty="0" err="1">
                <a:ea typeface="Calibri"/>
                <a:cs typeface="Simplified Arabic"/>
              </a:rPr>
              <a:t>المقالية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0" indent="0" algn="justLow">
              <a:lnSpc>
                <a:spcPct val="115000"/>
              </a:lnSpc>
              <a:spcAft>
                <a:spcPts val="1000"/>
              </a:spcAft>
              <a:buNone/>
            </a:pPr>
            <a:r>
              <a:rPr lang="ar-IQ" sz="2400" dirty="0" smtClean="0">
                <a:ea typeface="Calibri"/>
              </a:rPr>
              <a:t>2- </a:t>
            </a:r>
            <a:r>
              <a:rPr lang="ar-IQ" sz="2400" dirty="0">
                <a:ea typeface="Calibri"/>
              </a:rPr>
              <a:t>الاسئلة </a:t>
            </a:r>
            <a:r>
              <a:rPr lang="ar-IQ" sz="2400" dirty="0" err="1">
                <a:ea typeface="Calibri"/>
              </a:rPr>
              <a:t>المقالية</a:t>
            </a:r>
            <a:r>
              <a:rPr lang="ar-IQ" sz="2400" dirty="0">
                <a:ea typeface="Calibri"/>
              </a:rPr>
              <a:t> المحددة : ويقصد بها الاسئلة التي تعرض مسالة جديدة للطالب والمطلوب ان يتذكر الطالب المفاهيم والحقائق المتعلقة بها ثم ينظم ما تذكره ويكتبه في اجابة متماسكة وتستدعي الاسئلة </a:t>
            </a:r>
            <a:r>
              <a:rPr lang="ar-IQ" sz="2400" dirty="0" err="1">
                <a:ea typeface="Calibri"/>
              </a:rPr>
              <a:t>المقالية</a:t>
            </a:r>
            <a:r>
              <a:rPr lang="ar-IQ" sz="2400" dirty="0">
                <a:ea typeface="Calibri"/>
              </a:rPr>
              <a:t> المحدودة اجابة في حدود صفحة او اقل ويمكن تمييزها من اسئلة الفقرات المحدودة بان اجابتها تقع في مستوى اداء  اعلى من التذكر مثال</a:t>
            </a:r>
          </a:p>
          <a:p>
            <a:pPr marL="0" indent="0" algn="justLow">
              <a:lnSpc>
                <a:spcPct val="115000"/>
              </a:lnSpc>
              <a:spcAft>
                <a:spcPts val="1000"/>
              </a:spcAft>
              <a:buNone/>
            </a:pPr>
            <a:r>
              <a:rPr lang="ar-IQ" sz="2400" dirty="0">
                <a:ea typeface="Calibri"/>
              </a:rPr>
              <a:t>-قارن بين الفن اللفظي وغير اللفظي من حيث الاختلاف والتشابه</a:t>
            </a:r>
          </a:p>
          <a:p>
            <a:pPr marL="0" indent="0" algn="justLow">
              <a:lnSpc>
                <a:spcPct val="115000"/>
              </a:lnSpc>
              <a:spcAft>
                <a:spcPts val="1000"/>
              </a:spcAft>
              <a:buNone/>
            </a:pPr>
            <a:r>
              <a:rPr lang="ar-IQ" sz="2400" dirty="0">
                <a:ea typeface="Calibri"/>
              </a:rPr>
              <a:t>3- الاسئلة </a:t>
            </a:r>
            <a:r>
              <a:rPr lang="ar-IQ" sz="2400" dirty="0" err="1">
                <a:ea typeface="Calibri"/>
              </a:rPr>
              <a:t>المقالية</a:t>
            </a:r>
            <a:r>
              <a:rPr lang="ar-IQ" sz="2400" dirty="0">
                <a:ea typeface="Calibri"/>
              </a:rPr>
              <a:t> المطولة : وتختلف هذه الاسئلة عن الاسئلة </a:t>
            </a:r>
            <a:r>
              <a:rPr lang="ar-IQ" sz="2400" dirty="0" err="1">
                <a:ea typeface="Calibri"/>
              </a:rPr>
              <a:t>المقالية</a:t>
            </a:r>
            <a:r>
              <a:rPr lang="ar-IQ" sz="2400" dirty="0">
                <a:ea typeface="Calibri"/>
              </a:rPr>
              <a:t> المحدودة في كون أسئلتها اعقد ، لذا فهي تتطلب اجابات اطول ومدى من القدرات يراوح من التذكر الى التقويم ويحتاج التقويم البارع للأسئلة الة قدرات عالية ايضا مثال</a:t>
            </a:r>
            <a:r>
              <a:rPr lang="ar-IQ" sz="2400" dirty="0" smtClean="0">
                <a:ea typeface="Calibri"/>
              </a:rPr>
              <a:t>:</a:t>
            </a:r>
            <a:endParaRPr lang="ar-IQ" sz="2400" dirty="0">
              <a:ea typeface="Calibri"/>
            </a:endParaRPr>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ea typeface="Calibri"/>
                <a:cs typeface="Simplified Arabic"/>
              </a:rPr>
              <a:t>اختبار الاسئلة </a:t>
            </a:r>
            <a:r>
              <a:rPr lang="ar-IQ" b="1" dirty="0" err="1">
                <a:ea typeface="Calibri"/>
                <a:cs typeface="Simplified Arabic"/>
              </a:rPr>
              <a:t>المقالية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000" dirty="0">
                <a:ea typeface="Calibri"/>
                <a:cs typeface="Simplified Arabic"/>
              </a:rPr>
              <a:t>-تخيل انك زرت الارض عام 2500ووجدت تحولات مذهلة في التعليم فقد عرضت على كل طالب مادة دراسية ونشاطات مختلفة من غيره ولم يتشابه الطلاب الا في تنمية معرفتهم ومهاراتهم في القراءة والكتابة والتحدث واللغات والرياضيات واتصف التعليم عام 2500 بثلاث خصائص هي:</a:t>
            </a:r>
          </a:p>
          <a:p>
            <a:pPr marL="0" indent="0" algn="justLow">
              <a:lnSpc>
                <a:spcPct val="115000"/>
              </a:lnSpc>
              <a:spcAft>
                <a:spcPts val="1000"/>
              </a:spcAft>
              <a:buNone/>
            </a:pPr>
            <a:r>
              <a:rPr lang="ar-IQ" sz="2000" dirty="0">
                <a:ea typeface="Calibri"/>
                <a:cs typeface="Simplified Arabic"/>
              </a:rPr>
              <a:t>-اهتمام راق بما يعرض على الطالب</a:t>
            </a:r>
          </a:p>
          <a:p>
            <a:pPr marL="0" indent="0" algn="justLow">
              <a:lnSpc>
                <a:spcPct val="115000"/>
              </a:lnSpc>
              <a:spcAft>
                <a:spcPts val="1000"/>
              </a:spcAft>
              <a:buNone/>
            </a:pPr>
            <a:r>
              <a:rPr lang="ar-IQ" sz="2000" dirty="0">
                <a:ea typeface="Calibri"/>
                <a:cs typeface="Simplified Arabic"/>
              </a:rPr>
              <a:t>-نظام تواصل يسمح بمشاركة كاملة من الطالب </a:t>
            </a:r>
          </a:p>
          <a:p>
            <a:pPr marL="0" indent="0" algn="justLow">
              <a:lnSpc>
                <a:spcPct val="115000"/>
              </a:lnSpc>
              <a:spcAft>
                <a:spcPts val="1000"/>
              </a:spcAft>
              <a:buNone/>
            </a:pPr>
            <a:r>
              <a:rPr lang="ar-IQ" sz="2000" dirty="0">
                <a:ea typeface="Calibri"/>
                <a:cs typeface="Simplified Arabic"/>
              </a:rPr>
              <a:t>-تقنية تعطي تغذية راجعة بقصد سلوك عملي من قبل الطالب</a:t>
            </a:r>
          </a:p>
          <a:p>
            <a:pPr marL="0" indent="0" algn="justLow">
              <a:lnSpc>
                <a:spcPct val="115000"/>
              </a:lnSpc>
              <a:spcAft>
                <a:spcPts val="1000"/>
              </a:spcAft>
              <a:buNone/>
            </a:pPr>
            <a:r>
              <a:rPr lang="ar-IQ" sz="2000" dirty="0">
                <a:ea typeface="Calibri"/>
                <a:cs typeface="Simplified Arabic"/>
              </a:rPr>
              <a:t> اكتب مقالة جيدة التنظيم </a:t>
            </a:r>
            <a:r>
              <a:rPr lang="ar-IQ" sz="2000" dirty="0" err="1">
                <a:ea typeface="Calibri"/>
                <a:cs typeface="Simplified Arabic"/>
              </a:rPr>
              <a:t>مابين</a:t>
            </a:r>
            <a:r>
              <a:rPr lang="ar-IQ" sz="2000" dirty="0">
                <a:ea typeface="Calibri"/>
                <a:cs typeface="Simplified Arabic"/>
              </a:rPr>
              <a:t> 400 كلمة مناقشا التحولات في نظرية التعلم ،وفي النظرة الى المتعلمين وفي سياسات التعليم التي يمكن ان تفسر نظام التعليم عام 2500م تقويم مقالتك يتوقف على ما تقوله ،و على كيفية استعمالك  للمراجع بفاعلية، خفض 30 دقيقة  للتخطيط و80 دقيقة للكتابة و10 دقائق للمراجعة و تصويب الأخطاء. </a:t>
            </a: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إرشادات لصياغة الأسئلة </a:t>
            </a:r>
            <a:r>
              <a:rPr lang="ar-IQ" b="1" dirty="0" err="1" smtClean="0">
                <a:solidFill>
                  <a:prstClr val="black"/>
                </a:solidFill>
                <a:ea typeface="Calibri"/>
                <a:cs typeface="Simplified Arabic"/>
              </a:rPr>
              <a:t>المقالية</a:t>
            </a:r>
            <a:endParaRPr lang="ar-IQ" dirty="0"/>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lnSpc>
                <a:spcPct val="120000"/>
              </a:lnSpc>
              <a:buNone/>
            </a:pPr>
            <a:r>
              <a:rPr lang="ar-IQ" dirty="0">
                <a:latin typeface="Simplified Arabic" panose="02020603050405020304" pitchFamily="18" charset="-78"/>
                <a:cs typeface="Simplified Arabic" panose="02020603050405020304" pitchFamily="18" charset="-78"/>
              </a:rPr>
              <a:t> يجب على مستخدم هذا النوع من الأسئلة ان يتبع الخطوات التالية:</a:t>
            </a:r>
          </a:p>
          <a:p>
            <a:pPr marL="0" indent="0">
              <a:lnSpc>
                <a:spcPct val="120000"/>
              </a:lnSpc>
              <a:buNone/>
            </a:pPr>
            <a:r>
              <a:rPr lang="ar-IQ" dirty="0">
                <a:latin typeface="Simplified Arabic" panose="02020603050405020304" pitchFamily="18" charset="-78"/>
                <a:cs typeface="Simplified Arabic" panose="02020603050405020304" pitchFamily="18" charset="-78"/>
              </a:rPr>
              <a:t>1-	استعمال الأسئلة </a:t>
            </a:r>
            <a:r>
              <a:rPr lang="ar-IQ" dirty="0" err="1">
                <a:latin typeface="Simplified Arabic" panose="02020603050405020304" pitchFamily="18" charset="-78"/>
                <a:cs typeface="Simplified Arabic" panose="02020603050405020304" pitchFamily="18" charset="-78"/>
              </a:rPr>
              <a:t>المقالية</a:t>
            </a:r>
            <a:r>
              <a:rPr lang="ar-IQ" dirty="0">
                <a:latin typeface="Simplified Arabic" panose="02020603050405020304" pitchFamily="18" charset="-78"/>
                <a:cs typeface="Simplified Arabic" panose="02020603050405020304" pitchFamily="18" charset="-78"/>
              </a:rPr>
              <a:t> لتقويم نتائج التعلم المعقدة.</a:t>
            </a:r>
          </a:p>
          <a:p>
            <a:pPr marL="0" indent="0">
              <a:lnSpc>
                <a:spcPct val="120000"/>
              </a:lnSpc>
              <a:buNone/>
            </a:pPr>
            <a:r>
              <a:rPr lang="ar-IQ" dirty="0">
                <a:latin typeface="Simplified Arabic" panose="02020603050405020304" pitchFamily="18" charset="-78"/>
                <a:cs typeface="Simplified Arabic" panose="02020603050405020304" pitchFamily="18" charset="-78"/>
              </a:rPr>
              <a:t>أي تجنب بدء الأسئلة بعبارات مثل :عدد، اذكر، متى، اين ...الخ  لأن ذلك سيؤدي إلى أسئلة الفقرات المحدودة ولذا تستخدم عبارات مثل: قارن، ناقش ،أعد تنظيم، اتخذ موقف ،دافع عنه ...الخ .</a:t>
            </a:r>
          </a:p>
          <a:p>
            <a:pPr marL="0" indent="0">
              <a:lnSpc>
                <a:spcPct val="120000"/>
              </a:lnSpc>
              <a:buNone/>
            </a:pPr>
            <a:r>
              <a:rPr lang="ar-IQ" dirty="0">
                <a:latin typeface="Simplified Arabic" panose="02020603050405020304" pitchFamily="18" charset="-78"/>
                <a:cs typeface="Simplified Arabic" panose="02020603050405020304" pitchFamily="18" charset="-78"/>
              </a:rPr>
              <a:t>2-	 اختيار الأسئلة </a:t>
            </a:r>
            <a:r>
              <a:rPr lang="ar-IQ" dirty="0" err="1">
                <a:latin typeface="Simplified Arabic" panose="02020603050405020304" pitchFamily="18" charset="-78"/>
                <a:cs typeface="Simplified Arabic" panose="02020603050405020304" pitchFamily="18" charset="-78"/>
              </a:rPr>
              <a:t>المقالية</a:t>
            </a:r>
            <a:r>
              <a:rPr lang="ar-IQ" dirty="0">
                <a:latin typeface="Simplified Arabic" panose="02020603050405020304" pitchFamily="18" charset="-78"/>
                <a:cs typeface="Simplified Arabic" panose="02020603050405020304" pitchFamily="18" charset="-78"/>
              </a:rPr>
              <a:t> ذات الإجابة المحددة</a:t>
            </a:r>
          </a:p>
          <a:p>
            <a:pPr marL="0" indent="0">
              <a:lnSpc>
                <a:spcPct val="120000"/>
              </a:lnSpc>
              <a:buNone/>
            </a:pPr>
            <a:r>
              <a:rPr lang="ar-IQ" dirty="0">
                <a:latin typeface="Simplified Arabic" panose="02020603050405020304" pitchFamily="18" charset="-78"/>
                <a:cs typeface="Simplified Arabic" panose="02020603050405020304" pitchFamily="18" charset="-78"/>
              </a:rPr>
              <a:t> حيث ينصح به الأسئلة التي يجاب عنها في 15 دقيقة ،وهذا يتيح التعرف على عينة أوسع من تحصيل الطلاب وتكون مهمة المصحح  سهلة.</a:t>
            </a:r>
          </a:p>
          <a:p>
            <a:pPr marL="0" indent="0">
              <a:lnSpc>
                <a:spcPct val="120000"/>
              </a:lnSpc>
              <a:buNone/>
            </a:pPr>
            <a:r>
              <a:rPr lang="ar-IQ" dirty="0">
                <a:latin typeface="Simplified Arabic" panose="02020603050405020304" pitchFamily="18" charset="-78"/>
                <a:cs typeface="Simplified Arabic" panose="02020603050405020304" pitchFamily="18" charset="-78"/>
              </a:rPr>
              <a:t>3-	 تحديد المسألة وتنظيمها بطريقه جيدة.</a:t>
            </a:r>
          </a:p>
          <a:p>
            <a:pPr marL="0" indent="0">
              <a:lnSpc>
                <a:spcPct val="120000"/>
              </a:lnSpc>
              <a:buNone/>
            </a:pPr>
            <a:r>
              <a:rPr lang="ar-IQ" dirty="0">
                <a:latin typeface="Simplified Arabic" panose="02020603050405020304" pitchFamily="18" charset="-78"/>
                <a:cs typeface="Simplified Arabic" panose="02020603050405020304" pitchFamily="18" charset="-78"/>
              </a:rPr>
              <a:t> وذلك توضيح ما يجب على الطلاب فعله، وكيف ستقوم إجابتهم  و يفضل تحديد بعض المعلومات كما في المثال السابق .</a:t>
            </a:r>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1)">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heel(1)">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heel(1)">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heel(1)">
                                      <p:cBhvr>
                                        <p:cTn id="4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latin typeface="Simplified Arabic" panose="02020603050405020304" pitchFamily="18" charset="-78"/>
                <a:cs typeface="Simplified Arabic" panose="02020603050405020304" pitchFamily="18" charset="-78"/>
              </a:rPr>
              <a:t>إرشادات لصياغة الأسئلة </a:t>
            </a:r>
            <a:r>
              <a:rPr lang="ar-IQ" b="1" dirty="0" err="1">
                <a:latin typeface="Simplified Arabic" panose="02020603050405020304" pitchFamily="18" charset="-78"/>
                <a:cs typeface="Simplified Arabic" panose="02020603050405020304" pitchFamily="18" charset="-78"/>
              </a:rPr>
              <a:t>المقالية</a:t>
            </a:r>
            <a:endParaRPr lang="ar-IQ" b="1" dirty="0">
              <a:latin typeface="Simplified Arabic" panose="02020603050405020304" pitchFamily="18" charset="-78"/>
              <a:cs typeface="Simplified Arabic" panose="02020603050405020304" pitchFamily="18" charset="-78"/>
            </a:endParaRPr>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400" dirty="0" smtClean="0">
                <a:latin typeface="Simplified Arabic"/>
                <a:ea typeface="Calibri"/>
              </a:rPr>
              <a:t>4- تحضير </a:t>
            </a:r>
            <a:r>
              <a:rPr lang="ar-IQ" sz="2400" dirty="0">
                <a:latin typeface="Simplified Arabic"/>
                <a:ea typeface="Calibri"/>
              </a:rPr>
              <a:t>الإجابة النموذجية قبل الاختبار. وهذا يساعد على تعديل بعض الأسئلة أو حذفها.</a:t>
            </a:r>
          </a:p>
          <a:p>
            <a:pPr marL="0" indent="0" algn="justLow">
              <a:lnSpc>
                <a:spcPct val="115000"/>
              </a:lnSpc>
              <a:spcAft>
                <a:spcPts val="1000"/>
              </a:spcAft>
              <a:buNone/>
            </a:pPr>
            <a:r>
              <a:rPr lang="ar-IQ" sz="2400" dirty="0" smtClean="0">
                <a:latin typeface="Simplified Arabic"/>
                <a:ea typeface="Calibri"/>
              </a:rPr>
              <a:t>5- إعطاء </a:t>
            </a:r>
            <a:r>
              <a:rPr lang="ar-IQ" sz="2400" dirty="0">
                <a:latin typeface="Simplified Arabic"/>
                <a:ea typeface="Calibri"/>
              </a:rPr>
              <a:t>وقت كافياً للإجابة. وذلك لكي لا يبذل الطلاب جهدًا كبيرًا بالكتابة تطغى فيه الكمية  علي النوعية.</a:t>
            </a:r>
          </a:p>
          <a:p>
            <a:pPr marL="0" indent="0" algn="justLow">
              <a:lnSpc>
                <a:spcPct val="115000"/>
              </a:lnSpc>
              <a:spcAft>
                <a:spcPts val="1000"/>
              </a:spcAft>
              <a:buNone/>
            </a:pPr>
            <a:r>
              <a:rPr lang="ar-IQ" sz="2400" dirty="0" smtClean="0">
                <a:latin typeface="Simplified Arabic"/>
                <a:ea typeface="Calibri"/>
              </a:rPr>
              <a:t>6-  </a:t>
            </a:r>
            <a:r>
              <a:rPr lang="ar-IQ" sz="2400" dirty="0">
                <a:latin typeface="Simplified Arabic"/>
                <a:ea typeface="Calibri"/>
              </a:rPr>
              <a:t>تشجيع الإجابات </a:t>
            </a:r>
            <a:r>
              <a:rPr lang="ar-IQ" sz="2400" dirty="0" smtClean="0">
                <a:latin typeface="Simplified Arabic"/>
                <a:ea typeface="Calibri"/>
              </a:rPr>
              <a:t>العميقة الإجابة </a:t>
            </a:r>
            <a:r>
              <a:rPr lang="ar-IQ" sz="2400" dirty="0">
                <a:latin typeface="Simplified Arabic"/>
                <a:ea typeface="Calibri"/>
              </a:rPr>
              <a:t>عن الأسئلة نفسها. فمن السلوك الخاطئ ان يعطي للطلاب الاختيار وذلك يضعف اساس مقارنة إجابتهم.</a:t>
            </a:r>
          </a:p>
          <a:p>
            <a:pPr marL="0" indent="0" algn="justLow">
              <a:lnSpc>
                <a:spcPct val="115000"/>
              </a:lnSpc>
              <a:spcAft>
                <a:spcPts val="1000"/>
              </a:spcAft>
              <a:buNone/>
            </a:pPr>
            <a:r>
              <a:rPr lang="ar-IQ" sz="2400" dirty="0" smtClean="0">
                <a:latin typeface="Simplified Arabic"/>
                <a:ea typeface="Calibri"/>
              </a:rPr>
              <a:t>7- </a:t>
            </a:r>
            <a:r>
              <a:rPr lang="ar-IQ" sz="2400" dirty="0">
                <a:latin typeface="Simplified Arabic"/>
                <a:ea typeface="Calibri"/>
              </a:rPr>
              <a:t>اطلب من جميع الطلاب الإجابة على جميع الأسئلة. نظراً لأن الأهداف التدريسية واحدة لجميع الطلاب من الخطأ أن يعطي للطالب فرصة الاختيار من بين الأسئلة- من ذلك هو الشائع- لأن اختلاف الإجابة يضعف أساس مقارنة اجاباتهم </a:t>
            </a:r>
            <a:endParaRPr lang="ar-IQ" sz="2400" dirty="0">
              <a:latin typeface="Simplified Arabic"/>
              <a:ea typeface="Calibri"/>
            </a:endParaRP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smtClean="0"/>
              <a:t>مزايا الاسئلة </a:t>
            </a:r>
            <a:r>
              <a:rPr lang="ar-IQ" dirty="0" err="1" smtClean="0"/>
              <a:t>المقالية</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marL="0" indent="0">
              <a:buNone/>
            </a:pPr>
            <a:r>
              <a:rPr lang="ar-IQ" dirty="0"/>
              <a:t> </a:t>
            </a:r>
            <a:r>
              <a:rPr lang="ar-IQ" sz="4400" dirty="0">
                <a:latin typeface="Simplified Arabic" panose="02020603050405020304" pitchFamily="18" charset="-78"/>
                <a:cs typeface="Simplified Arabic" panose="02020603050405020304" pitchFamily="18" charset="-78"/>
              </a:rPr>
              <a:t>لهذا النوع من الاختبارات العديد من المزايا والعيوب كغيره من الاختبارات، ومن مزاياه .</a:t>
            </a:r>
          </a:p>
          <a:p>
            <a:pPr marL="0" indent="0">
              <a:buNone/>
            </a:pPr>
            <a:r>
              <a:rPr lang="ar-IQ" sz="4400" dirty="0" smtClean="0">
                <a:latin typeface="Simplified Arabic" panose="02020603050405020304" pitchFamily="18" charset="-78"/>
                <a:cs typeface="Simplified Arabic" panose="02020603050405020304" pitchFamily="18" charset="-78"/>
              </a:rPr>
              <a:t>1- سرعة </a:t>
            </a:r>
            <a:r>
              <a:rPr lang="ar-IQ" sz="4400" dirty="0">
                <a:latin typeface="Simplified Arabic" panose="02020603050405020304" pitchFamily="18" charset="-78"/>
                <a:cs typeface="Simplified Arabic" panose="02020603050405020304" pitchFamily="18" charset="-78"/>
              </a:rPr>
              <a:t>وسهولة الإعداد، مما يوفر الكثير من وقت وجهد المعلم.</a:t>
            </a:r>
          </a:p>
          <a:p>
            <a:pPr marL="0" indent="0">
              <a:buNone/>
            </a:pPr>
            <a:r>
              <a:rPr lang="ar-IQ" sz="4400" dirty="0" smtClean="0">
                <a:latin typeface="Simplified Arabic" panose="02020603050405020304" pitchFamily="18" charset="-78"/>
                <a:cs typeface="Simplified Arabic" panose="02020603050405020304" pitchFamily="18" charset="-78"/>
              </a:rPr>
              <a:t>2- قياس </a:t>
            </a:r>
            <a:r>
              <a:rPr lang="ar-IQ" sz="4400" dirty="0">
                <a:latin typeface="Simplified Arabic" panose="02020603050405020304" pitchFamily="18" charset="-78"/>
                <a:cs typeface="Simplified Arabic" panose="02020603050405020304" pitchFamily="18" charset="-78"/>
              </a:rPr>
              <a:t>قدرات كثير ومتنوعة لدى الطالب وخاصة القدرات المعرفية والقدرة التعبيرية والقدرة على حل المشكلات .</a:t>
            </a:r>
          </a:p>
          <a:p>
            <a:pPr marL="0" indent="0">
              <a:buNone/>
            </a:pPr>
            <a:r>
              <a:rPr lang="ar-IQ" sz="4400" dirty="0" smtClean="0">
                <a:latin typeface="Simplified Arabic" panose="02020603050405020304" pitchFamily="18" charset="-78"/>
                <a:cs typeface="Simplified Arabic" panose="02020603050405020304" pitchFamily="18" charset="-78"/>
              </a:rPr>
              <a:t>3- يساعد </a:t>
            </a:r>
            <a:r>
              <a:rPr lang="ar-IQ" sz="4400" dirty="0">
                <a:latin typeface="Simplified Arabic" panose="02020603050405020304" pitchFamily="18" charset="-78"/>
                <a:cs typeface="Simplified Arabic" panose="02020603050405020304" pitchFamily="18" charset="-78"/>
              </a:rPr>
              <a:t>على التعرف على قدرة الطالب على التخطيط للإجابة وتنظيم الافكار وربطها ببعض وبيان قدرة الطالب على استخدام لغته الخاصة في الاجابة ومعالجة الموضوع الذي يتناوله السؤال من جميع جوانبه ، وتغطية كل جزء فيه بحسب وزنه واهميته . </a:t>
            </a:r>
          </a:p>
          <a:p>
            <a:pPr marL="0" indent="0">
              <a:buNone/>
            </a:pPr>
            <a:r>
              <a:rPr lang="ar-IQ" sz="4400" dirty="0" smtClean="0">
                <a:latin typeface="Simplified Arabic" panose="02020603050405020304" pitchFamily="18" charset="-78"/>
                <a:cs typeface="Simplified Arabic" panose="02020603050405020304" pitchFamily="18" charset="-78"/>
              </a:rPr>
              <a:t>4- يساعد </a:t>
            </a:r>
            <a:r>
              <a:rPr lang="ar-IQ" sz="4400" dirty="0">
                <a:latin typeface="Simplified Arabic" panose="02020603050405020304" pitchFamily="18" charset="-78"/>
                <a:cs typeface="Simplified Arabic" panose="02020603050405020304" pitchFamily="18" charset="-78"/>
              </a:rPr>
              <a:t>على تتبع تفكير الطالب في العمليات العقلية والكشف عن قدراته على التحليل والنقد وبداء الرأي الشخصي واصدار الاحكام . </a:t>
            </a:r>
          </a:p>
          <a:p>
            <a:pPr marL="0" indent="0">
              <a:buNone/>
            </a:pPr>
            <a:r>
              <a:rPr lang="ar-IQ" sz="4400" dirty="0" smtClean="0">
                <a:latin typeface="Simplified Arabic" panose="02020603050405020304" pitchFamily="18" charset="-78"/>
                <a:cs typeface="Simplified Arabic" panose="02020603050405020304" pitchFamily="18" charset="-78"/>
              </a:rPr>
              <a:t>5- يساعد </a:t>
            </a:r>
            <a:r>
              <a:rPr lang="ar-IQ" sz="4400" dirty="0">
                <a:latin typeface="Simplified Arabic" panose="02020603050405020304" pitchFamily="18" charset="-78"/>
                <a:cs typeface="Simplified Arabic" panose="02020603050405020304" pitchFamily="18" charset="-78"/>
              </a:rPr>
              <a:t>على التفريق بين الطالب الذي تقوم دراسته على الفهم والطالب الذي تقوم دراسته دون فهم او استيعاب .</a:t>
            </a:r>
          </a:p>
          <a:p>
            <a:pPr marL="0" indent="0">
              <a:buNone/>
            </a:pPr>
            <a:r>
              <a:rPr lang="ar-IQ" sz="4400" dirty="0" smtClean="0">
                <a:latin typeface="Simplified Arabic" panose="02020603050405020304" pitchFamily="18" charset="-78"/>
                <a:cs typeface="Simplified Arabic" panose="02020603050405020304" pitchFamily="18" charset="-78"/>
              </a:rPr>
              <a:t>6- ابتعاد </a:t>
            </a:r>
            <a:r>
              <a:rPr lang="ar-IQ" sz="4400" dirty="0">
                <a:latin typeface="Simplified Arabic" panose="02020603050405020304" pitchFamily="18" charset="-78"/>
                <a:cs typeface="Simplified Arabic" panose="02020603050405020304" pitchFamily="18" charset="-78"/>
              </a:rPr>
              <a:t>الاجابة عن التخمين والصدفة . </a:t>
            </a:r>
            <a:endParaRPr lang="ar-IQ" sz="4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383380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smtClean="0"/>
              <a:t>عيوب الاسئلة </a:t>
            </a:r>
            <a:r>
              <a:rPr lang="ar-IQ" dirty="0" err="1" smtClean="0"/>
              <a:t>المقالية</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buNone/>
            </a:pPr>
            <a:r>
              <a:rPr lang="ar-IQ" dirty="0" smtClean="0"/>
              <a:t>1- </a:t>
            </a:r>
            <a:r>
              <a:rPr lang="ar-IQ" dirty="0"/>
              <a:t>البعد عن الموضوعية وتغلب الذاتية حيث تؤثر فكرة المعلم على الطالب في تقدير الدرجة .</a:t>
            </a:r>
          </a:p>
          <a:p>
            <a:pPr marL="0" indent="0">
              <a:buNone/>
            </a:pPr>
            <a:r>
              <a:rPr lang="ar-IQ" dirty="0" smtClean="0"/>
              <a:t>2- </a:t>
            </a:r>
            <a:r>
              <a:rPr lang="ar-IQ" dirty="0"/>
              <a:t>يغطي جوانب محددة من المادة المقررة ، نظرا لقلة عدد الاسئلة فيبتعد عن الشمول والتمثيل لمحتوى المادة ، وانخفاض درجتي الصدق والثبات . </a:t>
            </a:r>
          </a:p>
          <a:p>
            <a:pPr marL="0" indent="0">
              <a:buNone/>
            </a:pPr>
            <a:r>
              <a:rPr lang="ar-IQ" dirty="0" smtClean="0"/>
              <a:t>3- </a:t>
            </a:r>
            <a:r>
              <a:rPr lang="ar-IQ" dirty="0"/>
              <a:t>يتعذر اخضاع نتائجه لطرق البحث والاحصاء بسبب صعوبة وضع معايير محددة للأداء .</a:t>
            </a:r>
          </a:p>
          <a:p>
            <a:pPr marL="0" indent="0">
              <a:buNone/>
            </a:pPr>
            <a:r>
              <a:rPr lang="ar-IQ" dirty="0" smtClean="0"/>
              <a:t>4- </a:t>
            </a:r>
            <a:r>
              <a:rPr lang="ar-IQ" dirty="0"/>
              <a:t>تلعب الصدفة احتمال كبير في حصول الطالب على درجة لا يستحقها ، وذلك اذا تناول الاختبار جانبا كان الطالب قد قرأه قبل دخول الامتحان . </a:t>
            </a:r>
          </a:p>
          <a:p>
            <a:pPr marL="0" indent="0">
              <a:buNone/>
            </a:pPr>
            <a:r>
              <a:rPr lang="ar-IQ" dirty="0" smtClean="0"/>
              <a:t>5- </a:t>
            </a:r>
            <a:r>
              <a:rPr lang="ar-IQ" dirty="0"/>
              <a:t>اختلاف درجات المصحح للموضوع نفسه لتدخل عامل الذاتية كما قد يختلف تقدير المصحح نفسه للدرجة ان اعاد التصحيح في وقت اخر . </a:t>
            </a:r>
            <a:endParaRPr lang="ar-IQ" dirty="0" smtClean="0"/>
          </a:p>
          <a:p>
            <a:pPr marL="0" indent="0">
              <a:buNone/>
            </a:pPr>
            <a:r>
              <a:rPr lang="ar-IQ" dirty="0"/>
              <a:t>6-	 غموض بعض الاسئلة يؤدي الى تفاوت فهم الطلاب للأسئلة مما لا يمكن الطالب من تقديم الاجابة مع معرفته لها ، لعدم وضوح المطلوب . </a:t>
            </a:r>
          </a:p>
        </p:txBody>
      </p:sp>
    </p:spTree>
    <p:extLst>
      <p:ext uri="{BB962C8B-B14F-4D97-AF65-F5344CB8AC3E}">
        <p14:creationId xmlns:p14="http://schemas.microsoft.com/office/powerpoint/2010/main" val="84849001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smtClean="0"/>
              <a:t>عيوبه الاسئلة </a:t>
            </a:r>
            <a:r>
              <a:rPr lang="ar-IQ" dirty="0" err="1" smtClean="0"/>
              <a:t>المقالية</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buNone/>
            </a:pPr>
            <a:r>
              <a:rPr lang="ar-IQ" dirty="0" smtClean="0"/>
              <a:t>7-  </a:t>
            </a:r>
            <a:r>
              <a:rPr lang="ar-IQ" dirty="0"/>
              <a:t>تأثير اسلوب الاجابة ونمطها يؤثر على كم العلامة المعطاة بغض النظر عن صحة المضمون نظرا للمهارة اللغوية العالية للطالب . </a:t>
            </a:r>
          </a:p>
          <a:p>
            <a:pPr marL="0" indent="0">
              <a:buNone/>
            </a:pPr>
            <a:r>
              <a:rPr lang="ar-IQ" dirty="0" smtClean="0"/>
              <a:t>8-  </a:t>
            </a:r>
            <a:r>
              <a:rPr lang="ar-IQ" dirty="0"/>
              <a:t>تأثير الاجابة السابقة بمستوى الاجابة اجابات الطلاب الذين تم تصحيح اوراقهم قبل ورقة الطالب الحالية ، فقد يعطي درجة ضعيفة لإجابة جيدة لان الاوراق السابقة بها اجابات ممتازة ، وقد يعطي درجة ممتازة لورقة جيدة اذا كانت الاجابات  السابقة ضعيفة  . </a:t>
            </a:r>
          </a:p>
          <a:p>
            <a:pPr marL="0" indent="0">
              <a:buNone/>
            </a:pPr>
            <a:r>
              <a:rPr lang="ar-IQ" dirty="0" smtClean="0"/>
              <a:t>9- </a:t>
            </a:r>
            <a:r>
              <a:rPr lang="ar-IQ" dirty="0"/>
              <a:t>تستغرق وقت طويل في التصحيح خاصة عند استرسال الطلاب في الاجابة ولو لم يكن لها علاقة بالمادة . </a:t>
            </a:r>
          </a:p>
          <a:p>
            <a:pPr marL="0" indent="0">
              <a:buNone/>
            </a:pPr>
            <a:r>
              <a:rPr lang="ar-IQ" dirty="0" smtClean="0"/>
              <a:t>10- </a:t>
            </a:r>
            <a:r>
              <a:rPr lang="ar-IQ" dirty="0"/>
              <a:t>يقيس هذا النوع عدد محدد من القدرات ، ولا يود المعلم بالتغذية الراجعة المناسبة التي تساعده على التعرف على مدى التقدم الذي حققه في بلوغ الاهداف المنشودة .</a:t>
            </a:r>
          </a:p>
        </p:txBody>
      </p:sp>
    </p:spTree>
    <p:extLst>
      <p:ext uri="{BB962C8B-B14F-4D97-AF65-F5344CB8AC3E}">
        <p14:creationId xmlns:p14="http://schemas.microsoft.com/office/powerpoint/2010/main" val="128536822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1054</Words>
  <Application>Microsoft Office PowerPoint</Application>
  <PresentationFormat>عرض على الشاشة (3:4)‏</PresentationFormat>
  <Paragraphs>66</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سمة Office</vt:lpstr>
      <vt:lpstr>وزارة التعليم العالي والبحث العلمي  الجامعة المستنصرية / كلية التربية الأساسية </vt:lpstr>
      <vt:lpstr>اختبار الاسئلة المقالية</vt:lpstr>
      <vt:lpstr>اختبار الاسئلة المقالية</vt:lpstr>
      <vt:lpstr>اختبار الاسئلة المقالية</vt:lpstr>
      <vt:lpstr>إرشادات لصياغة الأسئلة المقالية</vt:lpstr>
      <vt:lpstr>إرشادات لصياغة الأسئلة المقالية</vt:lpstr>
      <vt:lpstr>مزايا الاسئلة المقالية</vt:lpstr>
      <vt:lpstr>عيوب الاسئلة المقالية</vt:lpstr>
      <vt:lpstr>عيوبه الاسئلة المقالية</vt:lpstr>
      <vt:lpstr>ارشادات تصحيح الاسئلة المقالية </vt:lpstr>
      <vt:lpstr>مجالات استخدام الاسئلة المقالية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23</cp:revision>
  <dcterms:created xsi:type="dcterms:W3CDTF">2020-02-23T20:34:51Z</dcterms:created>
  <dcterms:modified xsi:type="dcterms:W3CDTF">2020-05-02T21:36:08Z</dcterms:modified>
</cp:coreProperties>
</file>