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11/09/1441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ea typeface="Calibri"/>
                <a:cs typeface="Simplified Arabic"/>
              </a:rPr>
              <a:t>وزارة التعليم العالي والبحث العلمي </a:t>
            </a:r>
            <a:r>
              <a:rPr lang="en-US" sz="3200" dirty="0">
                <a:ea typeface="Calibri"/>
                <a:cs typeface="Arial"/>
              </a:rPr>
              <a:t/>
            </a:r>
            <a:br>
              <a:rPr lang="en-US" sz="3200" dirty="0">
                <a:ea typeface="Calibri"/>
                <a:cs typeface="Arial"/>
              </a:rPr>
            </a:br>
            <a:r>
              <a:rPr lang="ar-SA" dirty="0">
                <a:ea typeface="Calibri"/>
                <a:cs typeface="Simplified Arabic"/>
              </a:rPr>
              <a:t>الجامعة المستنصرية / كلية التربية الأساسية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8000" dirty="0" smtClean="0">
                <a:latin typeface="Andalus" pitchFamily="18" charset="-78"/>
                <a:ea typeface="Calibri"/>
                <a:cs typeface="Andalus" pitchFamily="18" charset="-78"/>
              </a:rPr>
              <a:t>مفردات </a:t>
            </a: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8000" dirty="0" smtClean="0">
                <a:latin typeface="Andalus" pitchFamily="18" charset="-78"/>
                <a:ea typeface="Calibri"/>
                <a:cs typeface="Andalus" pitchFamily="18" charset="-78"/>
              </a:rPr>
              <a:t>القياس والتقويم</a:t>
            </a:r>
            <a:endParaRPr lang="ar-IQ" sz="5800" dirty="0">
              <a:latin typeface="Andalus" pitchFamily="18" charset="-78"/>
              <a:ea typeface="Calibri"/>
              <a:cs typeface="Andalus" pitchFamily="18" charset="-78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4100" b="1" dirty="0" smtClean="0">
                <a:latin typeface="Andalus" pitchFamily="18" charset="-78"/>
                <a:ea typeface="Calibri"/>
                <a:cs typeface="Andalus" pitchFamily="18" charset="-78"/>
              </a:rPr>
              <a:t>أ . د . قصي عبد العباس حسن</a:t>
            </a:r>
            <a:endParaRPr lang="en-US" sz="4100" b="1" dirty="0">
              <a:latin typeface="Andalus" pitchFamily="18" charset="-78"/>
              <a:ea typeface="Calibri"/>
              <a:cs typeface="Andalus" pitchFamily="18" charset="-78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0891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latin typeface="Andalus" pitchFamily="18" charset="-78"/>
                <a:cs typeface="Andalus" pitchFamily="18" charset="-78"/>
              </a:rPr>
              <a:t>الفصل الاول</a:t>
            </a:r>
            <a:br>
              <a:rPr lang="ar-IQ" dirty="0" smtClean="0">
                <a:latin typeface="Andalus" pitchFamily="18" charset="-78"/>
                <a:cs typeface="Andalus" pitchFamily="18" charset="-78"/>
              </a:rPr>
            </a:br>
            <a:r>
              <a:rPr lang="ar-IQ" dirty="0" smtClean="0">
                <a:latin typeface="Andalus" pitchFamily="18" charset="-78"/>
                <a:cs typeface="Andalus" pitchFamily="18" charset="-78"/>
              </a:rPr>
              <a:t>مفاهيم أساسية في القياس والتقويم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مفهوم القياس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أنواع القياس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خصائص القياس النفسي والتربوي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مفهوم التقويم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أنواع التقويم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خصائص التقويم .</a:t>
            </a:r>
          </a:p>
          <a:p>
            <a:pPr marL="514350" indent="-514350">
              <a:buFont typeface="+mj-lt"/>
              <a:buAutoNum type="arabicPeriod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علاقة القياس بالتقويم .</a:t>
            </a:r>
          </a:p>
          <a:p>
            <a:pPr marL="514350" indent="-514350">
              <a:buFont typeface="+mj-lt"/>
              <a:buAutoNum type="arabicPeriod"/>
            </a:pP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854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latin typeface="Andalus" pitchFamily="18" charset="-78"/>
                <a:cs typeface="Andalus" pitchFamily="18" charset="-78"/>
              </a:rPr>
              <a:t>الفصل الثاني </a:t>
            </a:r>
            <a:br>
              <a:rPr lang="ar-IQ" b="1" dirty="0" smtClean="0">
                <a:latin typeface="Andalus" pitchFamily="18" charset="-78"/>
                <a:cs typeface="Andalus" pitchFamily="18" charset="-78"/>
              </a:rPr>
            </a:br>
            <a:r>
              <a:rPr lang="ar-IQ" b="1" dirty="0" smtClean="0">
                <a:latin typeface="Andalus" pitchFamily="18" charset="-78"/>
                <a:cs typeface="Andalus" pitchFamily="18" charset="-78"/>
              </a:rPr>
              <a:t>بناء الاختبارات التحصيلية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22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تحديد الأهداف التعليمية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تحديد المحتوى التعليمي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كتابة الأسئلة ( الفقرات الاختبارية ).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ترتيب أشكال الفقرات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إعداد تعليمات الاختبار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إخراج الاختبار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latin typeface="Simplified Arabic" pitchFamily="18" charset="-78"/>
                <a:cs typeface="Simplified Arabic" pitchFamily="18" charset="-78"/>
              </a:rPr>
              <a:t>تطبيق الاختبار (التجربة الاستطلاعية والاساسية ) </a:t>
            </a:r>
            <a:r>
              <a:rPr lang="ar-IQ" dirty="0" smtClean="0"/>
              <a:t>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83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>
                <a:latin typeface="Andalus" pitchFamily="18" charset="-78"/>
                <a:cs typeface="Andalus" pitchFamily="18" charset="-78"/>
              </a:rPr>
              <a:t>الفصل الثالث </a:t>
            </a:r>
            <a:br>
              <a:rPr lang="ar-IQ" b="1" dirty="0" smtClean="0">
                <a:latin typeface="Andalus" pitchFamily="18" charset="-78"/>
                <a:cs typeface="Andalus" pitchFamily="18" charset="-78"/>
              </a:rPr>
            </a:br>
            <a:r>
              <a:rPr lang="ar-IQ" b="1" dirty="0" smtClean="0">
                <a:latin typeface="Andalus" pitchFamily="18" charset="-78"/>
                <a:cs typeface="Andalus" pitchFamily="18" charset="-78"/>
              </a:rPr>
              <a:t>أنواع الاختبارات التحصيلية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b="1" dirty="0" smtClean="0">
                <a:ea typeface="Calibri"/>
                <a:cs typeface="Simplified Arabic"/>
              </a:rPr>
              <a:t>أولا : الاختبارات الشفوية  ( مفهومها ، مزياها وعيوبها ). 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b="1" dirty="0" smtClean="0">
                <a:ea typeface="Calibri"/>
                <a:cs typeface="Simplified Arabic"/>
              </a:rPr>
              <a:t>ثانيا : الاختبارات التحريرية .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 smtClean="0">
                <a:ea typeface="Calibri"/>
                <a:cs typeface="Simplified Arabic"/>
              </a:rPr>
              <a:t>الاختبارات </a:t>
            </a:r>
            <a:r>
              <a:rPr lang="ar-IQ" sz="2000" b="1" dirty="0" err="1" smtClean="0">
                <a:ea typeface="Calibri"/>
                <a:cs typeface="Simplified Arabic"/>
              </a:rPr>
              <a:t>المقالية</a:t>
            </a:r>
            <a:r>
              <a:rPr lang="ar-IQ" sz="2000" b="1" dirty="0" smtClean="0">
                <a:ea typeface="Calibri"/>
                <a:cs typeface="Simplified Arabic"/>
              </a:rPr>
              <a:t> ( مفهومها ، أنواعها ، مزاياها وعيوبها )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 smtClean="0">
                <a:ea typeface="Calibri"/>
                <a:cs typeface="Simplified Arabic"/>
              </a:rPr>
              <a:t>الاختبارات الموضوعية </a:t>
            </a:r>
            <a:r>
              <a:rPr lang="ar-IQ" sz="2000" b="1" dirty="0">
                <a:ea typeface="Calibri"/>
                <a:cs typeface="Simplified Arabic"/>
              </a:rPr>
              <a:t>( مفهومها ، أنواعها ، مزاياها وعيوبها </a:t>
            </a:r>
            <a:r>
              <a:rPr lang="ar-IQ" sz="2000" b="1" dirty="0" smtClean="0">
                <a:ea typeface="Calibri"/>
                <a:cs typeface="Simplified Arabic"/>
              </a:rPr>
              <a:t>).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cs"/>
              <a:buAutoNum type="arabic2Minus"/>
            </a:pPr>
            <a:r>
              <a:rPr lang="ar-IQ" sz="2000" b="1" dirty="0" smtClean="0">
                <a:ea typeface="Calibri"/>
                <a:cs typeface="Simplified Arabic"/>
              </a:rPr>
              <a:t>اختبارات التكملة .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cs"/>
              <a:buAutoNum type="arabic2Minus"/>
            </a:pPr>
            <a:r>
              <a:rPr lang="ar-IQ" sz="2000" b="1" dirty="0" smtClean="0">
                <a:ea typeface="Calibri"/>
                <a:cs typeface="Simplified Arabic"/>
              </a:rPr>
              <a:t>اختبارات الاختيار من متعدد .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cs"/>
              <a:buAutoNum type="arabic2Minus"/>
            </a:pPr>
            <a:r>
              <a:rPr lang="ar-IQ" sz="2000" b="1" dirty="0" smtClean="0">
                <a:ea typeface="Calibri"/>
                <a:cs typeface="Simplified Arabic"/>
              </a:rPr>
              <a:t>اختبارات الصواب والخطأ .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+mj-cs"/>
              <a:buAutoNum type="arabic2Minus"/>
            </a:pPr>
            <a:r>
              <a:rPr lang="ar-IQ" sz="2000" b="1" dirty="0" smtClean="0">
                <a:ea typeface="Calibri"/>
                <a:cs typeface="Simplified Arabic"/>
              </a:rPr>
              <a:t>اختبارات المطابقة والمزاوجة .</a:t>
            </a:r>
            <a:endParaRPr lang="en-US" sz="2000" b="1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23033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الفصل الرابع</a:t>
            </a:r>
            <a:br>
              <a:rPr lang="ar-IQ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</a:br>
            <a:r>
              <a:rPr lang="ar-IQ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الوسائل </a:t>
            </a:r>
            <a:r>
              <a:rPr lang="ar-IQ" b="1" dirty="0" err="1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اللاختبارية</a:t>
            </a:r>
            <a:r>
              <a:rPr lang="ar-IQ" b="1" dirty="0" smtClean="0">
                <a:solidFill>
                  <a:prstClr val="black"/>
                </a:solidFill>
                <a:latin typeface="Andalus" pitchFamily="18" charset="-78"/>
                <a:ea typeface="Calibri"/>
                <a:cs typeface="Andalus" pitchFamily="18" charset="-78"/>
              </a:rPr>
              <a:t> 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/>
              <a:t> </a:t>
            </a: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الملاحظة .</a:t>
            </a:r>
          </a:p>
          <a:p>
            <a:pPr marL="514350" indent="-514350">
              <a:buFont typeface="+mj-lt"/>
              <a:buAutoNum type="arabicPeriod"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مفهومها .</a:t>
            </a:r>
          </a:p>
          <a:p>
            <a:pPr marL="514350" indent="-514350">
              <a:buFont typeface="+mj-lt"/>
              <a:buAutoNum type="arabicPeriod"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أنواعها .</a:t>
            </a:r>
          </a:p>
          <a:p>
            <a:pPr marL="514350" indent="-514350">
              <a:buFont typeface="+mj-lt"/>
              <a:buAutoNum type="arabicPeriod"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أدواتها .</a:t>
            </a:r>
          </a:p>
          <a:p>
            <a:pPr marL="514350" indent="-514350">
              <a:buFont typeface="+mj-lt"/>
              <a:buAutoNum type="arabicPeriod"/>
            </a:pPr>
            <a:r>
              <a:rPr lang="ar-IQ" sz="2800" dirty="0" smtClean="0">
                <a:latin typeface="Simplified Arabic" pitchFamily="18" charset="-78"/>
                <a:cs typeface="Simplified Arabic" pitchFamily="18" charset="-78"/>
              </a:rPr>
              <a:t>تطبيقات عملية .</a:t>
            </a:r>
            <a:endParaRPr lang="ar-IQ" sz="2800" dirty="0"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17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cs typeface="Akhbar MT" pitchFamily="2" charset="-78"/>
              </a:rPr>
              <a:t>الفصل الخامس</a:t>
            </a:r>
            <a:br>
              <a:rPr lang="ar-IQ" dirty="0" smtClean="0">
                <a:cs typeface="Akhbar MT" pitchFamily="2" charset="-78"/>
              </a:rPr>
            </a:br>
            <a:r>
              <a:rPr lang="ar-IQ" dirty="0" smtClean="0">
                <a:cs typeface="Akhbar MT" pitchFamily="2" charset="-78"/>
              </a:rPr>
              <a:t>شروط الاختبار الجيد  </a:t>
            </a:r>
            <a:endParaRPr lang="ar-IQ" dirty="0">
              <a:cs typeface="Akhba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أولا : الصدق 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مفهومه .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أنواعه .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العوامل المؤثر فيه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ar-IQ" sz="2000" b="1" dirty="0" smtClean="0">
                <a:latin typeface="Simplified Arabic" pitchFamily="18" charset="-78"/>
                <a:ea typeface="Calibri"/>
                <a:cs typeface="Simplified Arabic" pitchFamily="18" charset="-78"/>
              </a:rPr>
              <a:t>ثانيا: الثبات 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>
                <a:latin typeface="Simplified Arabic" pitchFamily="18" charset="-78"/>
                <a:ea typeface="Calibri"/>
                <a:cs typeface="Simplified Arabic" pitchFamily="18" charset="-78"/>
              </a:rPr>
              <a:t>مفهومه .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>
                <a:latin typeface="Simplified Arabic" pitchFamily="18" charset="-78"/>
                <a:ea typeface="Calibri"/>
                <a:cs typeface="Simplified Arabic" pitchFamily="18" charset="-78"/>
              </a:rPr>
              <a:t>أنواعه .</a:t>
            </a: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000" b="1" dirty="0">
                <a:latin typeface="Simplified Arabic" pitchFamily="18" charset="-78"/>
                <a:ea typeface="Calibri"/>
                <a:cs typeface="Simplified Arabic" pitchFamily="18" charset="-78"/>
              </a:rPr>
              <a:t>العوامل المؤثر فيه .</a:t>
            </a:r>
          </a:p>
          <a:p>
            <a:pPr marL="0" indent="0" algn="justLow">
              <a:lnSpc>
                <a:spcPct val="115000"/>
              </a:lnSpc>
              <a:spcAft>
                <a:spcPts val="1000"/>
              </a:spcAft>
              <a:buNone/>
            </a:pPr>
            <a:endParaRPr lang="ar-IQ" sz="2000" dirty="0" smtClean="0">
              <a:ea typeface="Calibri"/>
              <a:cs typeface="Arial"/>
            </a:endParaRPr>
          </a:p>
          <a:p>
            <a:pPr marL="457200" indent="-45720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ar-IQ" sz="20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08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المصادر المساعدة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ea typeface="Calibri"/>
                <a:cs typeface="Simplified Arabic"/>
              </a:rPr>
              <a:t>كتاب القياس والتقويم في العملية التعليمية ، احسان </a:t>
            </a:r>
            <a:r>
              <a:rPr lang="ar-IQ" sz="2800" b="1" dirty="0" err="1" smtClean="0">
                <a:ea typeface="Calibri"/>
                <a:cs typeface="Simplified Arabic"/>
              </a:rPr>
              <a:t>عليوي</a:t>
            </a:r>
            <a:r>
              <a:rPr lang="ar-IQ" sz="2800" b="1" dirty="0" smtClean="0">
                <a:ea typeface="Calibri"/>
                <a:cs typeface="Simplified Arabic"/>
              </a:rPr>
              <a:t> الدليمي و عدنان المهداوي ، 2005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ea typeface="Calibri"/>
                <a:cs typeface="Simplified Arabic"/>
              </a:rPr>
              <a:t>القياس والتقويم في التربية وعلم النفس ، سامي ملحم ، 2000.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ea typeface="Calibri"/>
                <a:cs typeface="Simplified Arabic"/>
              </a:rPr>
              <a:t>أساسيات القياس في العلوم السلوكية ، موسى النبهان ، 2004 .</a:t>
            </a:r>
          </a:p>
          <a:p>
            <a:pPr marL="514350" indent="-514350" algn="justLow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IQ" sz="2800" b="1" dirty="0" smtClean="0">
                <a:ea typeface="Calibri"/>
                <a:cs typeface="Simplified Arabic"/>
              </a:rPr>
              <a:t>القياس والتقويم للطالب الجامعي : عبد الحسين </a:t>
            </a:r>
            <a:r>
              <a:rPr lang="ar-IQ" sz="2800" b="1" dirty="0" err="1" smtClean="0">
                <a:ea typeface="Calibri"/>
                <a:cs typeface="Simplified Arabic"/>
              </a:rPr>
              <a:t>رزوقي</a:t>
            </a:r>
            <a:r>
              <a:rPr lang="ar-IQ" sz="2800" b="1" dirty="0" smtClean="0">
                <a:ea typeface="Calibri"/>
                <a:cs typeface="Simplified Arabic"/>
              </a:rPr>
              <a:t> و ياسين حميد ، 2012 .</a:t>
            </a:r>
            <a:endParaRPr lang="en-US" sz="2800" b="1" dirty="0">
              <a:ea typeface="Calibri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40399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04923" cy="6372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224</Words>
  <Application>Microsoft Office PowerPoint</Application>
  <PresentationFormat>عرض على الشاشة (3:4)‏</PresentationFormat>
  <Paragraphs>49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وزارة التعليم العالي والبحث العلمي  الجامعة المستنصرية / كلية التربية الأساسية </vt:lpstr>
      <vt:lpstr>الفصل الاول مفاهيم أساسية في القياس والتقويم</vt:lpstr>
      <vt:lpstr>الفصل الثاني  بناء الاختبارات التحصيلية </vt:lpstr>
      <vt:lpstr>الفصل الثالث  أنواع الاختبارات التحصيلية </vt:lpstr>
      <vt:lpstr>الفصل الرابع الوسائل اللاختبارية  </vt:lpstr>
      <vt:lpstr>الفصل الخامس شروط الاختبار الجيد  </vt:lpstr>
      <vt:lpstr>المصادر المساعدة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وزارة التعليم العالي والبحث العلمي  الجامعة المستنصرية / كلية التربية الأساسية</dc:title>
  <dc:creator>ZOZO</dc:creator>
  <cp:lastModifiedBy>Maher</cp:lastModifiedBy>
  <cp:revision>12</cp:revision>
  <dcterms:created xsi:type="dcterms:W3CDTF">2020-02-23T20:34:51Z</dcterms:created>
  <dcterms:modified xsi:type="dcterms:W3CDTF">2020-05-03T18:51:41Z</dcterms:modified>
</cp:coreProperties>
</file>