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75" r:id="rId8"/>
    <p:sldId id="262" r:id="rId9"/>
    <p:sldId id="270"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03/09/1441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03/09/1441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03/09/1441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03/09/1441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282154"/>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nSpc>
                <a:spcPct val="115000"/>
              </a:lnSpc>
              <a:spcAft>
                <a:spcPts val="1000"/>
              </a:spcAft>
            </a:pPr>
            <a:r>
              <a:rPr lang="ar-SA" dirty="0">
                <a:ea typeface="Calibri"/>
                <a:cs typeface="Simplified Arabic"/>
              </a:rPr>
              <a:t>وزارة التعليم العالي والبحث العلمي </a:t>
            </a:r>
            <a:r>
              <a:rPr lang="en-US" sz="3200" dirty="0">
                <a:ea typeface="Calibri"/>
                <a:cs typeface="Arial"/>
              </a:rPr>
              <a:t/>
            </a:r>
            <a:br>
              <a:rPr lang="en-US" sz="3200" dirty="0">
                <a:ea typeface="Calibri"/>
                <a:cs typeface="Arial"/>
              </a:rPr>
            </a:br>
            <a:r>
              <a:rPr lang="ar-SA" dirty="0">
                <a:ea typeface="Calibri"/>
                <a:cs typeface="Simplified Arabic"/>
              </a:rPr>
              <a:t>الجامعة المستنصرية / كلية التربية الأساسية </a:t>
            </a:r>
            <a:endParaRPr lang="ar-IQ" dirty="0"/>
          </a:p>
        </p:txBody>
      </p:sp>
      <p:sp>
        <p:nvSpPr>
          <p:cNvPr id="3" name="عنصر نائب للمحتوى 2"/>
          <p:cNvSpPr>
            <a:spLocks noGrp="1"/>
          </p:cNvSpPr>
          <p:nvPr>
            <p:ph idx="1"/>
          </p:nvPr>
        </p:nvSpPr>
        <p:spPr>
          <a:xfrm>
            <a:off x="457200" y="1988840"/>
            <a:ext cx="8229600" cy="4137323"/>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pPr marL="0" indent="0" algn="ctr">
              <a:lnSpc>
                <a:spcPct val="115000"/>
              </a:lnSpc>
              <a:spcAft>
                <a:spcPts val="1000"/>
              </a:spcAft>
              <a:buNone/>
            </a:pPr>
            <a:r>
              <a:rPr lang="ar-IQ" sz="34200" dirty="0">
                <a:latin typeface="Simplified Arabic"/>
                <a:ea typeface="Calibri"/>
                <a:cs typeface="AF_Diwani"/>
              </a:rPr>
              <a:t>النوع الرابع اسئلة اكمال الفراغات التكميل </a:t>
            </a:r>
            <a:r>
              <a:rPr lang="ar-IQ" sz="34200" dirty="0" smtClean="0">
                <a:latin typeface="Simplified Arabic"/>
                <a:ea typeface="Calibri"/>
                <a:cs typeface="AF_Diwani"/>
              </a:rPr>
              <a:t>  </a:t>
            </a:r>
            <a:endParaRPr lang="ar-IQ" sz="34200" dirty="0" smtClean="0">
              <a:latin typeface="Simplified Arabic"/>
              <a:ea typeface="Calibri"/>
              <a:cs typeface="AF_Diwani"/>
            </a:endParaRPr>
          </a:p>
          <a:p>
            <a:pPr marL="0" indent="0" algn="ctr">
              <a:lnSpc>
                <a:spcPct val="115000"/>
              </a:lnSpc>
              <a:spcAft>
                <a:spcPts val="1000"/>
              </a:spcAft>
              <a:buNone/>
            </a:pPr>
            <a:r>
              <a:rPr lang="ar-IQ" sz="9600" dirty="0" smtClean="0">
                <a:ea typeface="Calibri"/>
              </a:rPr>
              <a:t>بإشراف </a:t>
            </a:r>
            <a:r>
              <a:rPr lang="ar-IQ" sz="5800" dirty="0" smtClean="0">
                <a:ea typeface="Calibri"/>
              </a:rPr>
              <a:t> </a:t>
            </a:r>
          </a:p>
          <a:p>
            <a:pPr marL="0" indent="0" algn="ctr">
              <a:lnSpc>
                <a:spcPct val="115000"/>
              </a:lnSpc>
              <a:spcAft>
                <a:spcPts val="1000"/>
              </a:spcAft>
              <a:buNone/>
            </a:pPr>
            <a:r>
              <a:rPr lang="ar-IQ" sz="5800" dirty="0" smtClean="0">
                <a:ea typeface="Calibri"/>
              </a:rPr>
              <a:t> </a:t>
            </a:r>
            <a:endParaRPr lang="ar-IQ" sz="5800" dirty="0">
              <a:ea typeface="Calibri"/>
            </a:endParaRPr>
          </a:p>
          <a:p>
            <a:pPr marL="0" indent="0" algn="ctr">
              <a:lnSpc>
                <a:spcPct val="115000"/>
              </a:lnSpc>
              <a:spcAft>
                <a:spcPts val="1000"/>
              </a:spcAft>
              <a:buNone/>
            </a:pPr>
            <a:r>
              <a:rPr lang="ar-IQ" sz="10000" dirty="0" err="1" smtClean="0">
                <a:ea typeface="Calibri"/>
                <a:cs typeface="AF_Hijaz" pitchFamily="2" charset="-78"/>
              </a:rPr>
              <a:t>أ.د</a:t>
            </a:r>
            <a:r>
              <a:rPr lang="ar-IQ" sz="10000" dirty="0" smtClean="0">
                <a:ea typeface="Calibri"/>
                <a:cs typeface="AF_Hijaz" pitchFamily="2" charset="-78"/>
              </a:rPr>
              <a:t> قصي عبد العباس الابيض</a:t>
            </a:r>
            <a:endParaRPr lang="en-US" sz="10000" dirty="0">
              <a:ea typeface="Calibri"/>
              <a:cs typeface="AF_Hijaz" pitchFamily="2" charset="-78"/>
            </a:endParaRPr>
          </a:p>
          <a:p>
            <a:endParaRPr lang="ar-IQ" dirty="0"/>
          </a:p>
        </p:txBody>
      </p:sp>
    </p:spTree>
    <p:extLst>
      <p:ext uri="{BB962C8B-B14F-4D97-AF65-F5344CB8AC3E}">
        <p14:creationId xmlns:p14="http://schemas.microsoft.com/office/powerpoint/2010/main" val="2208911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t>النوع الرابع اسئلة اكمال الفراغات التكميل </a:t>
            </a:r>
            <a:endParaRPr lang="ar-IQ" b="1"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32500" lnSpcReduction="20000"/>
          </a:bodyPr>
          <a:lstStyle/>
          <a:p>
            <a:pPr marL="0" indent="0" algn="justLow">
              <a:lnSpc>
                <a:spcPct val="120000"/>
              </a:lnSpc>
              <a:spcAft>
                <a:spcPts val="1000"/>
              </a:spcAft>
              <a:buNone/>
            </a:pPr>
            <a:r>
              <a:rPr lang="ar-IQ" sz="4000" dirty="0">
                <a:ea typeface="Calibri"/>
                <a:cs typeface="Simplified Arabic"/>
              </a:rPr>
              <a:t> </a:t>
            </a:r>
            <a:r>
              <a:rPr lang="ar-IQ" sz="7000" dirty="0">
                <a:ea typeface="Calibri"/>
                <a:cs typeface="Simplified Arabic"/>
              </a:rPr>
              <a:t>وهي نوع من الاسئلة سهلة الكتابة يمدنا بقياس ذي كفاءة وليست عرضة للتخمين ويتألف هذا النوع من الاسئلة من عدد من الفقرات على شكل عبارات او جمل ناقصة ويطلب من الطالب ان يكمل النقص بوضع كلمة او كلمات محددة ، او عدد او رمز ، في الفراغ المخصص لذلك : مثال / المتر يساوي ......... </a:t>
            </a:r>
          </a:p>
          <a:p>
            <a:pPr marL="0" indent="0" algn="justLow">
              <a:lnSpc>
                <a:spcPct val="120000"/>
              </a:lnSpc>
              <a:spcAft>
                <a:spcPts val="1000"/>
              </a:spcAft>
              <a:buNone/>
            </a:pPr>
            <a:r>
              <a:rPr lang="ar-IQ" sz="7000" dirty="0">
                <a:ea typeface="Calibri"/>
                <a:cs typeface="Simplified Arabic"/>
              </a:rPr>
              <a:t>      ويتبع هذا النوع من الاسئلة انواع اخرى من ابرزها :</a:t>
            </a:r>
          </a:p>
          <a:p>
            <a:pPr marL="0" indent="0" algn="justLow">
              <a:lnSpc>
                <a:spcPct val="120000"/>
              </a:lnSpc>
              <a:spcAft>
                <a:spcPts val="1000"/>
              </a:spcAft>
              <a:buNone/>
            </a:pPr>
            <a:r>
              <a:rPr lang="ar-IQ" sz="7000" dirty="0">
                <a:ea typeface="Calibri"/>
                <a:cs typeface="Simplified Arabic"/>
              </a:rPr>
              <a:t>- أسئلة اعداد قوائم ، او الاسئلة </a:t>
            </a:r>
            <a:r>
              <a:rPr lang="ar-IQ" sz="7000" dirty="0" err="1">
                <a:ea typeface="Calibri"/>
                <a:cs typeface="Simplified Arabic"/>
              </a:rPr>
              <a:t>المقالية</a:t>
            </a:r>
            <a:r>
              <a:rPr lang="ar-IQ" sz="7000" dirty="0">
                <a:ea typeface="Calibri"/>
                <a:cs typeface="Simplified Arabic"/>
              </a:rPr>
              <a:t> ذات الاجابات المحددة : مثل / من اسباب سقوط الدولة الاموية </a:t>
            </a:r>
            <a:r>
              <a:rPr lang="ar-IQ" sz="7000">
                <a:ea typeface="Calibri"/>
                <a:cs typeface="Simplified Arabic"/>
              </a:rPr>
              <a:t>: </a:t>
            </a:r>
            <a:r>
              <a:rPr lang="ar-IQ" sz="7000" smtClean="0">
                <a:ea typeface="Calibri"/>
                <a:cs typeface="Simplified Arabic"/>
              </a:rPr>
              <a:t> </a:t>
            </a:r>
            <a:endParaRPr lang="ar-IQ" sz="7000" dirty="0">
              <a:ea typeface="Calibri"/>
              <a:cs typeface="Simplified Arabic"/>
            </a:endParaRPr>
          </a:p>
          <a:p>
            <a:pPr marL="0" indent="0" algn="justLow">
              <a:lnSpc>
                <a:spcPct val="120000"/>
              </a:lnSpc>
              <a:spcAft>
                <a:spcPts val="1000"/>
              </a:spcAft>
              <a:buNone/>
            </a:pPr>
            <a:r>
              <a:rPr lang="ar-IQ" sz="4400" dirty="0">
                <a:ea typeface="Calibri"/>
                <a:cs typeface="Simplified Arabic"/>
              </a:rPr>
              <a:t>1- </a:t>
            </a:r>
          </a:p>
          <a:p>
            <a:pPr marL="0" indent="0" algn="justLow">
              <a:lnSpc>
                <a:spcPct val="120000"/>
              </a:lnSpc>
              <a:spcAft>
                <a:spcPts val="1000"/>
              </a:spcAft>
              <a:buNone/>
            </a:pPr>
            <a:r>
              <a:rPr lang="ar-IQ" sz="4400" dirty="0">
                <a:ea typeface="Calibri"/>
                <a:cs typeface="Simplified Arabic"/>
              </a:rPr>
              <a:t>2- </a:t>
            </a:r>
          </a:p>
          <a:p>
            <a:pPr marL="0" indent="0" algn="justLow">
              <a:lnSpc>
                <a:spcPct val="120000"/>
              </a:lnSpc>
              <a:spcAft>
                <a:spcPts val="1000"/>
              </a:spcAft>
              <a:buNone/>
            </a:pPr>
            <a:r>
              <a:rPr lang="ar-IQ" sz="4400" dirty="0">
                <a:ea typeface="Calibri"/>
                <a:cs typeface="Simplified Arabic"/>
              </a:rPr>
              <a:t>3- </a:t>
            </a:r>
            <a:endParaRPr lang="ar-IQ" sz="4400" dirty="0"/>
          </a:p>
        </p:txBody>
      </p:sp>
    </p:spTree>
    <p:extLst>
      <p:ext uri="{BB962C8B-B14F-4D97-AF65-F5344CB8AC3E}">
        <p14:creationId xmlns:p14="http://schemas.microsoft.com/office/powerpoint/2010/main" val="101854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النوع الرابع اسئلة اكمال الفراغات التكميل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Low">
              <a:lnSpc>
                <a:spcPct val="115000"/>
              </a:lnSpc>
              <a:spcAft>
                <a:spcPts val="1000"/>
              </a:spcAft>
            </a:pPr>
            <a:r>
              <a:rPr lang="ar-IQ" dirty="0">
                <a:ea typeface="Calibri"/>
                <a:cs typeface="Simplified Arabic"/>
              </a:rPr>
              <a:t>- أسئلة التعرف ويكون السؤال فيها على شكل قائمة من المؤلفات مثلا ويطلب من الطالب ان يكتب اسم مؤلف كل كتاب في المسافة المخصصة لذلك : مثل / اكتب اسم كل مؤلف امام الكتاب الذي الفه في الفراغ المخصص لذلك </a:t>
            </a:r>
            <a:endParaRPr lang="ar-IQ" dirty="0" smtClean="0">
              <a:ea typeface="Calibri"/>
              <a:cs typeface="Simplified Arabic"/>
            </a:endParaRPr>
          </a:p>
          <a:p>
            <a:pPr marL="0" indent="0" algn="justLow">
              <a:lnSpc>
                <a:spcPct val="115000"/>
              </a:lnSpc>
              <a:spcAft>
                <a:spcPts val="1000"/>
              </a:spcAft>
              <a:buNone/>
            </a:pPr>
            <a:endParaRPr lang="en-US" sz="2000" dirty="0">
              <a:ea typeface="Calibri"/>
              <a:cs typeface="Arial"/>
            </a:endParaRPr>
          </a:p>
        </p:txBody>
      </p:sp>
      <p:graphicFrame>
        <p:nvGraphicFramePr>
          <p:cNvPr id="6" name="جدول 5"/>
          <p:cNvGraphicFramePr>
            <a:graphicFrameLocks noGrp="1"/>
          </p:cNvGraphicFramePr>
          <p:nvPr>
            <p:extLst>
              <p:ext uri="{D42A27DB-BD31-4B8C-83A1-F6EECF244321}">
                <p14:modId xmlns:p14="http://schemas.microsoft.com/office/powerpoint/2010/main" val="3087722844"/>
              </p:ext>
            </p:extLst>
          </p:nvPr>
        </p:nvGraphicFramePr>
        <p:xfrm>
          <a:off x="1619672" y="4221088"/>
          <a:ext cx="6096000" cy="1849120"/>
        </p:xfrm>
        <a:graphic>
          <a:graphicData uri="http://schemas.openxmlformats.org/drawingml/2006/table">
            <a:tbl>
              <a:tblPr rtl="1" firstRow="1" bandRow="1">
                <a:tableStyleId>{5C22544A-7EE6-4342-B048-85BDC9FD1C3A}</a:tableStyleId>
              </a:tblPr>
              <a:tblGrid>
                <a:gridCol w="3048000"/>
                <a:gridCol w="3048000"/>
              </a:tblGrid>
              <a:tr h="139040">
                <a:tc>
                  <a:txBody>
                    <a:bodyPr/>
                    <a:lstStyle/>
                    <a:p>
                      <a:pPr algn="justLow" rtl="1">
                        <a:lnSpc>
                          <a:spcPct val="115000"/>
                        </a:lnSpc>
                        <a:spcAft>
                          <a:spcPts val="0"/>
                        </a:spcAft>
                      </a:pPr>
                      <a:r>
                        <a:rPr lang="ar-IQ" sz="1600" dirty="0">
                          <a:effectLst/>
                          <a:latin typeface="Calibri"/>
                          <a:ea typeface="Calibri"/>
                          <a:cs typeface="Simplified Arabic"/>
                        </a:rPr>
                        <a:t>اسم الكتاب</a:t>
                      </a:r>
                      <a:endParaRPr lang="en-US" sz="1100" dirty="0">
                        <a:effectLst/>
                        <a:latin typeface="Calibri"/>
                        <a:ea typeface="Calibri"/>
                        <a:cs typeface="Arial"/>
                      </a:endParaRPr>
                    </a:p>
                  </a:txBody>
                  <a:tcPr marL="68580" marR="68580" marT="0" marB="0"/>
                </a:tc>
                <a:tc>
                  <a:txBody>
                    <a:bodyPr/>
                    <a:lstStyle/>
                    <a:p>
                      <a:pPr rtl="1"/>
                      <a:r>
                        <a:rPr lang="ar-IQ" dirty="0" smtClean="0"/>
                        <a:t>اسم </a:t>
                      </a:r>
                      <a:r>
                        <a:rPr lang="ar-IQ" dirty="0" err="1" smtClean="0"/>
                        <a:t>الؤلف</a:t>
                      </a:r>
                      <a:endParaRPr lang="ar-IQ" dirty="0"/>
                    </a:p>
                  </a:txBody>
                  <a:tcPr/>
                </a:tc>
              </a:tr>
              <a:tr h="370840">
                <a:tc>
                  <a:txBody>
                    <a:bodyPr/>
                    <a:lstStyle/>
                    <a:p>
                      <a:pPr algn="justLow" rtl="1">
                        <a:lnSpc>
                          <a:spcPct val="115000"/>
                        </a:lnSpc>
                        <a:spcAft>
                          <a:spcPts val="0"/>
                        </a:spcAft>
                      </a:pPr>
                      <a:r>
                        <a:rPr lang="ar-IQ" sz="1600">
                          <a:effectLst/>
                          <a:latin typeface="Calibri"/>
                          <a:ea typeface="Calibri"/>
                          <a:cs typeface="Simplified Arabic"/>
                        </a:rPr>
                        <a:t>1- كليلة ودمنه</a:t>
                      </a:r>
                      <a:endParaRPr lang="en-US" sz="1100">
                        <a:effectLst/>
                        <a:latin typeface="Calibri"/>
                        <a:ea typeface="Calibri"/>
                        <a:cs typeface="Arial"/>
                      </a:endParaRPr>
                    </a:p>
                  </a:txBody>
                  <a:tcPr marL="68580" marR="68580" marT="0" marB="0"/>
                </a:tc>
                <a:tc>
                  <a:txBody>
                    <a:bodyPr/>
                    <a:lstStyle/>
                    <a:p>
                      <a:pPr rtl="1"/>
                      <a:endParaRPr lang="ar-IQ"/>
                    </a:p>
                  </a:txBody>
                  <a:tcPr/>
                </a:tc>
              </a:tr>
              <a:tr h="370840">
                <a:tc>
                  <a:txBody>
                    <a:bodyPr/>
                    <a:lstStyle/>
                    <a:p>
                      <a:pPr algn="justLow" rtl="1">
                        <a:lnSpc>
                          <a:spcPct val="115000"/>
                        </a:lnSpc>
                        <a:spcAft>
                          <a:spcPts val="0"/>
                        </a:spcAft>
                      </a:pPr>
                      <a:r>
                        <a:rPr lang="ar-IQ" sz="1600">
                          <a:effectLst/>
                          <a:latin typeface="Calibri"/>
                          <a:ea typeface="Calibri"/>
                          <a:cs typeface="Simplified Arabic"/>
                        </a:rPr>
                        <a:t>2-الاغاني</a:t>
                      </a:r>
                      <a:endParaRPr lang="en-US" sz="1100">
                        <a:effectLst/>
                        <a:latin typeface="Calibri"/>
                        <a:ea typeface="Calibri"/>
                        <a:cs typeface="Arial"/>
                      </a:endParaRPr>
                    </a:p>
                  </a:txBody>
                  <a:tcPr marL="68580" marR="68580" marT="0" marB="0"/>
                </a:tc>
                <a:tc>
                  <a:txBody>
                    <a:bodyPr/>
                    <a:lstStyle/>
                    <a:p>
                      <a:pPr rtl="1"/>
                      <a:endParaRPr lang="ar-IQ"/>
                    </a:p>
                  </a:txBody>
                  <a:tcPr/>
                </a:tc>
              </a:tr>
              <a:tr h="370840">
                <a:tc>
                  <a:txBody>
                    <a:bodyPr/>
                    <a:lstStyle/>
                    <a:p>
                      <a:pPr algn="justLow" rtl="1">
                        <a:lnSpc>
                          <a:spcPct val="115000"/>
                        </a:lnSpc>
                        <a:spcAft>
                          <a:spcPts val="0"/>
                        </a:spcAft>
                      </a:pPr>
                      <a:r>
                        <a:rPr lang="ar-IQ" sz="1600">
                          <a:effectLst/>
                          <a:latin typeface="Calibri"/>
                          <a:ea typeface="Calibri"/>
                          <a:cs typeface="Simplified Arabic"/>
                        </a:rPr>
                        <a:t>3- الام </a:t>
                      </a:r>
                      <a:endParaRPr lang="en-US" sz="1100">
                        <a:effectLst/>
                        <a:latin typeface="Calibri"/>
                        <a:ea typeface="Calibri"/>
                        <a:cs typeface="Arial"/>
                      </a:endParaRPr>
                    </a:p>
                  </a:txBody>
                  <a:tcPr marL="68580" marR="68580" marT="0" marB="0"/>
                </a:tc>
                <a:tc>
                  <a:txBody>
                    <a:bodyPr/>
                    <a:lstStyle/>
                    <a:p>
                      <a:pPr rtl="1"/>
                      <a:endParaRPr lang="ar-IQ"/>
                    </a:p>
                  </a:txBody>
                  <a:tcPr/>
                </a:tc>
              </a:tr>
              <a:tr h="370840">
                <a:tc>
                  <a:txBody>
                    <a:bodyPr/>
                    <a:lstStyle/>
                    <a:p>
                      <a:pPr algn="justLow" rtl="1">
                        <a:lnSpc>
                          <a:spcPct val="115000"/>
                        </a:lnSpc>
                        <a:spcAft>
                          <a:spcPts val="0"/>
                        </a:spcAft>
                      </a:pPr>
                      <a:r>
                        <a:rPr lang="ar-IQ" sz="1600" dirty="0">
                          <a:effectLst/>
                          <a:latin typeface="Calibri"/>
                          <a:ea typeface="Calibri"/>
                          <a:cs typeface="Simplified Arabic"/>
                        </a:rPr>
                        <a:t>4- الحيوان</a:t>
                      </a:r>
                      <a:endParaRPr lang="en-US" sz="1100" dirty="0">
                        <a:effectLst/>
                        <a:latin typeface="Calibri"/>
                        <a:ea typeface="Calibri"/>
                        <a:cs typeface="Arial"/>
                      </a:endParaRPr>
                    </a:p>
                  </a:txBody>
                  <a:tcPr marL="68580" marR="68580" marT="0" marB="0"/>
                </a:tc>
                <a:tc>
                  <a:txBody>
                    <a:bodyPr/>
                    <a:lstStyle/>
                    <a:p>
                      <a:pPr rtl="1"/>
                      <a:endParaRPr lang="ar-IQ" dirty="0"/>
                    </a:p>
                  </a:txBody>
                  <a:tcPr/>
                </a:tc>
              </a:tr>
            </a:tbl>
          </a:graphicData>
        </a:graphic>
      </p:graphicFrame>
    </p:spTree>
    <p:extLst>
      <p:ext uri="{BB962C8B-B14F-4D97-AF65-F5344CB8AC3E}">
        <p14:creationId xmlns:p14="http://schemas.microsoft.com/office/powerpoint/2010/main" val="419834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smtClean="0">
                <a:ea typeface="Calibri"/>
                <a:cs typeface="Simplified Arabic"/>
              </a:rPr>
              <a:t>مزايا اختبارات التكميل</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lnSpc>
                <a:spcPct val="115000"/>
              </a:lnSpc>
              <a:spcAft>
                <a:spcPts val="1000"/>
              </a:spcAft>
              <a:buNone/>
            </a:pPr>
            <a:r>
              <a:rPr lang="ar-IQ" dirty="0" smtClean="0">
                <a:ea typeface="Calibri"/>
                <a:cs typeface="Simplified Arabic"/>
              </a:rPr>
              <a:t>1- </a:t>
            </a:r>
            <a:r>
              <a:rPr lang="ar-IQ" dirty="0">
                <a:ea typeface="Calibri"/>
                <a:cs typeface="Simplified Arabic"/>
              </a:rPr>
              <a:t>سهولة وسرعة اعداده وتصحيحه ، كما يوفر الكثير من وقت المعلم جهده.</a:t>
            </a:r>
          </a:p>
          <a:p>
            <a:pPr marL="0" indent="0" algn="justLow">
              <a:lnSpc>
                <a:spcPct val="115000"/>
              </a:lnSpc>
              <a:spcAft>
                <a:spcPts val="1000"/>
              </a:spcAft>
              <a:buNone/>
            </a:pPr>
            <a:r>
              <a:rPr lang="ar-IQ" dirty="0" smtClean="0">
                <a:ea typeface="Calibri"/>
                <a:cs typeface="Simplified Arabic"/>
              </a:rPr>
              <a:t>2- </a:t>
            </a:r>
            <a:r>
              <a:rPr lang="ar-IQ" dirty="0">
                <a:ea typeface="Calibri"/>
                <a:cs typeface="Simplified Arabic"/>
              </a:rPr>
              <a:t>تغطية كمية كبيرة من المادة مما يساعد على قياس الكثير من جوانب السلوك .</a:t>
            </a:r>
          </a:p>
          <a:p>
            <a:pPr marL="0" indent="0" algn="justLow">
              <a:lnSpc>
                <a:spcPct val="115000"/>
              </a:lnSpc>
              <a:spcAft>
                <a:spcPts val="1000"/>
              </a:spcAft>
              <a:buNone/>
            </a:pPr>
            <a:r>
              <a:rPr lang="ar-IQ" dirty="0" smtClean="0">
                <a:ea typeface="Calibri"/>
                <a:cs typeface="Simplified Arabic"/>
              </a:rPr>
              <a:t>3- ملاءمته </a:t>
            </a:r>
            <a:r>
              <a:rPr lang="ar-IQ" dirty="0">
                <a:ea typeface="Calibri"/>
                <a:cs typeface="Simplified Arabic"/>
              </a:rPr>
              <a:t>على قياس قدرة الطالب على الاستنتاج ، وربط المفاهيم ، والتفسير ، وحفظ الحقائق والمصطلحات والتواريخ والاعلام ونحو ذلك .</a:t>
            </a:r>
          </a:p>
        </p:txBody>
      </p:sp>
    </p:spTree>
    <p:extLst>
      <p:ext uri="{BB962C8B-B14F-4D97-AF65-F5344CB8AC3E}">
        <p14:creationId xmlns:p14="http://schemas.microsoft.com/office/powerpoint/2010/main" val="230334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smtClean="0">
                <a:solidFill>
                  <a:prstClr val="black"/>
                </a:solidFill>
                <a:ea typeface="Calibri"/>
                <a:cs typeface="Simplified Arabic"/>
              </a:rPr>
              <a:t>عيوب </a:t>
            </a:r>
            <a:r>
              <a:rPr lang="ar-IQ" b="1" dirty="0">
                <a:solidFill>
                  <a:prstClr val="black"/>
                </a:solidFill>
                <a:ea typeface="Calibri"/>
                <a:cs typeface="Simplified Arabic"/>
              </a:rPr>
              <a:t>اختبارات التكميل</a:t>
            </a:r>
            <a:endParaRPr lang="ar-IQ" dirty="0"/>
          </a:p>
        </p:txBody>
      </p:sp>
      <p:sp>
        <p:nvSpPr>
          <p:cNvPr id="3" name="عنصر نائب للمحتوى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marL="0" indent="0">
              <a:lnSpc>
                <a:spcPct val="120000"/>
              </a:lnSpc>
              <a:buNone/>
            </a:pPr>
            <a:r>
              <a:rPr lang="ar-IQ" dirty="0" smtClean="0">
                <a:latin typeface="Simplified Arabic" panose="02020603050405020304" pitchFamily="18" charset="-78"/>
                <a:cs typeface="Simplified Arabic" panose="02020603050405020304" pitchFamily="18" charset="-78"/>
              </a:rPr>
              <a:t>1- </a:t>
            </a:r>
            <a:r>
              <a:rPr lang="ar-IQ" dirty="0">
                <a:latin typeface="Simplified Arabic" panose="02020603050405020304" pitchFamily="18" charset="-78"/>
                <a:cs typeface="Simplified Arabic" panose="02020603050405020304" pitchFamily="18" charset="-78"/>
              </a:rPr>
              <a:t>ان الاسئلة يمكن ان تتحول الى اسئلة ذاتية تختلف فيها الاجابات اختلافا عظيما يفضي الى تسرب الذاتية الى التصحيح ، وخاصة اذا لم يحدد السؤال تحديدا دقيقا مثال ذلك / عاصمة اليمن ..... </a:t>
            </a:r>
          </a:p>
          <a:p>
            <a:pPr marL="0" indent="0">
              <a:lnSpc>
                <a:spcPct val="120000"/>
              </a:lnSpc>
              <a:buNone/>
            </a:pPr>
            <a:r>
              <a:rPr lang="ar-IQ" dirty="0" smtClean="0">
                <a:latin typeface="Simplified Arabic" panose="02020603050405020304" pitchFamily="18" charset="-78"/>
                <a:cs typeface="Simplified Arabic" panose="02020603050405020304" pitchFamily="18" charset="-78"/>
              </a:rPr>
              <a:t>2- </a:t>
            </a:r>
            <a:r>
              <a:rPr lang="ar-IQ" dirty="0">
                <a:latin typeface="Simplified Arabic" panose="02020603050405020304" pitchFamily="18" charset="-78"/>
                <a:cs typeface="Simplified Arabic" panose="02020603050405020304" pitchFamily="18" charset="-78"/>
              </a:rPr>
              <a:t>اكثر ملائمة لقياس المستويات الدنيا من التحصيل اكثر من المستويات العليا ، الا في حالة المسائل في الرياضيات والعلوم ، ويطلق عليه البعض احيانا اسئلة المقال المحددة او اسئلة الاجابات المكتوبة ولذا يفيد هذا النوع من الاسئلة سنوات المرحلة الابتدائية وفي مواد العلوم والرياضيات حيث تستدعي الاجابة اجراء العمليات الحسابية .</a:t>
            </a:r>
          </a:p>
          <a:p>
            <a:pPr marL="0" indent="0">
              <a:lnSpc>
                <a:spcPct val="120000"/>
              </a:lnSpc>
              <a:buNone/>
            </a:pPr>
            <a:r>
              <a:rPr lang="ar-IQ" dirty="0" smtClean="0">
                <a:latin typeface="Simplified Arabic" panose="02020603050405020304" pitchFamily="18" charset="-78"/>
                <a:cs typeface="Simplified Arabic" panose="02020603050405020304" pitchFamily="18" charset="-78"/>
              </a:rPr>
              <a:t>3- تشجيعه </a:t>
            </a:r>
            <a:r>
              <a:rPr lang="ar-IQ" dirty="0">
                <a:latin typeface="Simplified Arabic" panose="02020603050405020304" pitchFamily="18" charset="-78"/>
                <a:cs typeface="Simplified Arabic" panose="02020603050405020304" pitchFamily="18" charset="-78"/>
              </a:rPr>
              <a:t>على الحفظ والتركيز على الحقائق التفصيلية .</a:t>
            </a:r>
            <a:endParaRPr lang="ar-IQ"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72517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1)">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1)">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ارشادات اسئلة اكمال الفراغ / التكميل </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lnSpc>
                <a:spcPct val="115000"/>
              </a:lnSpc>
              <a:spcAft>
                <a:spcPts val="1000"/>
              </a:spcAft>
              <a:buNone/>
            </a:pPr>
            <a:r>
              <a:rPr lang="ar-IQ" sz="2400" dirty="0">
                <a:latin typeface="Simplified Arabic"/>
                <a:ea typeface="Calibri"/>
              </a:rPr>
              <a:t> على مستخدم هذا النوع من اسئلة مراعاة ما يلي : </a:t>
            </a:r>
          </a:p>
          <a:p>
            <a:pPr marL="0" indent="0" algn="justLow">
              <a:lnSpc>
                <a:spcPct val="115000"/>
              </a:lnSpc>
              <a:spcAft>
                <a:spcPts val="1000"/>
              </a:spcAft>
              <a:buNone/>
            </a:pPr>
            <a:r>
              <a:rPr lang="ar-IQ" sz="2400" dirty="0" smtClean="0">
                <a:latin typeface="Simplified Arabic"/>
                <a:ea typeface="Calibri"/>
              </a:rPr>
              <a:t>1- </a:t>
            </a:r>
            <a:r>
              <a:rPr lang="ar-IQ" sz="2400" dirty="0">
                <a:latin typeface="Simplified Arabic"/>
                <a:ea typeface="Calibri"/>
              </a:rPr>
              <a:t>اسأل اسئلة يمكن تصحيح اجاباتها بموضوعية مستخدما العبارات والكلمات القصيرة ، مع التأكد من ان كل سؤال مناسب وذلك من خلال الاجابة على السؤال الاتي : هل يمكن الاعتماد على مفتاح الاجابة للتصحيح من قبل من ليس له دراية بالموضوع ؟ </a:t>
            </a:r>
          </a:p>
          <a:p>
            <a:pPr marL="0" indent="0" algn="justLow">
              <a:lnSpc>
                <a:spcPct val="115000"/>
              </a:lnSpc>
              <a:spcAft>
                <a:spcPts val="1000"/>
              </a:spcAft>
              <a:buNone/>
            </a:pPr>
            <a:r>
              <a:rPr lang="ar-IQ" sz="2400" dirty="0" smtClean="0">
                <a:latin typeface="Simplified Arabic"/>
                <a:ea typeface="Calibri"/>
              </a:rPr>
              <a:t>2- </a:t>
            </a:r>
            <a:r>
              <a:rPr lang="ar-IQ" sz="2400" dirty="0">
                <a:latin typeface="Simplified Arabic"/>
                <a:ea typeface="Calibri"/>
              </a:rPr>
              <a:t>وضع مفتاح للتصحيح يتضمن كل الاجابات المقبولة لكل سؤال .</a:t>
            </a:r>
          </a:p>
          <a:p>
            <a:pPr marL="0" indent="0" algn="justLow">
              <a:lnSpc>
                <a:spcPct val="115000"/>
              </a:lnSpc>
              <a:spcAft>
                <a:spcPts val="1000"/>
              </a:spcAft>
              <a:buNone/>
            </a:pPr>
            <a:r>
              <a:rPr lang="ar-IQ" sz="2400" dirty="0" smtClean="0">
                <a:latin typeface="Simplified Arabic"/>
                <a:ea typeface="Calibri"/>
              </a:rPr>
              <a:t>3-  </a:t>
            </a:r>
            <a:r>
              <a:rPr lang="ar-IQ" sz="2400" dirty="0">
                <a:latin typeface="Simplified Arabic"/>
                <a:ea typeface="Calibri"/>
              </a:rPr>
              <a:t>الحذر من الاسئلة المفتوحة وهي التي تدعو الى اجابة معقولة (صحيحة) لكنها غير متوقعة : مثال ذلك / مؤلف كتاب الام هو ... الشافعي ، ولكن عند السؤال مؤسس المذهب الشافعي ... الامام احمد بن ادريس مع مراعاة تضمين مفتاح الاجابة كل الاجابات المقبولة </a:t>
            </a:r>
            <a:r>
              <a:rPr lang="ar-IQ" sz="2400" dirty="0" smtClean="0">
                <a:latin typeface="Simplified Arabic"/>
                <a:ea typeface="Calibri"/>
              </a:rPr>
              <a:t>.</a:t>
            </a:r>
            <a:endParaRPr lang="ar-IQ" sz="2400" dirty="0">
              <a:latin typeface="Simplified Arabic"/>
              <a:ea typeface="Calibri"/>
            </a:endParaRPr>
          </a:p>
        </p:txBody>
      </p:sp>
    </p:spTree>
    <p:extLst>
      <p:ext uri="{BB962C8B-B14F-4D97-AF65-F5344CB8AC3E}">
        <p14:creationId xmlns:p14="http://schemas.microsoft.com/office/powerpoint/2010/main" val="20508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dirty="0"/>
              <a:t>ارشادات اسئلة اكمال الفراغ / التكميل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marL="0" indent="0">
              <a:buNone/>
            </a:pPr>
            <a:r>
              <a:rPr lang="ar-IQ" dirty="0" smtClean="0"/>
              <a:t>4- </a:t>
            </a:r>
            <a:r>
              <a:rPr lang="ar-IQ" dirty="0"/>
              <a:t>وضع الفراغات قرب نهاية الجمل مع طرح جملة كاملة او شبه كاملة قبل طلب الاجابة .</a:t>
            </a:r>
          </a:p>
          <a:p>
            <a:pPr marL="0" indent="0">
              <a:buNone/>
            </a:pPr>
            <a:r>
              <a:rPr lang="ar-IQ" dirty="0" smtClean="0"/>
              <a:t>5- التخلص من الهبات المجانية المساعدة على الاجابة مثل </a:t>
            </a:r>
          </a:p>
          <a:p>
            <a:pPr marL="0" indent="0">
              <a:buNone/>
            </a:pPr>
            <a:r>
              <a:rPr lang="ar-IQ" dirty="0" smtClean="0"/>
              <a:t>أ‌-جعل </a:t>
            </a:r>
            <a:r>
              <a:rPr lang="ar-IQ" dirty="0"/>
              <a:t>الفراغات بمسافات متساوية لان طوله قد يكون مفتاح للإجابة .</a:t>
            </a:r>
          </a:p>
          <a:p>
            <a:pPr marL="0" indent="0">
              <a:buNone/>
            </a:pPr>
            <a:r>
              <a:rPr lang="ar-IQ" dirty="0" smtClean="0"/>
              <a:t>ب‌-الصيغ </a:t>
            </a:r>
            <a:r>
              <a:rPr lang="ar-IQ" dirty="0"/>
              <a:t>النحوية فمثلا استعمال هما يدل على ان الاجابة تبدأ بفعل او اسم في حال المثنى .</a:t>
            </a:r>
          </a:p>
          <a:p>
            <a:pPr marL="0" indent="0">
              <a:buNone/>
            </a:pPr>
            <a:r>
              <a:rPr lang="ar-IQ" dirty="0" smtClean="0"/>
              <a:t>6- </a:t>
            </a:r>
            <a:r>
              <a:rPr lang="ar-IQ" dirty="0"/>
              <a:t>الاقتصار على فراغ او فراغين في كل سؤال لان الفراغات الكثيرة تهدر الكثير من الوقت الثمين الذي يستغرقه الطالب لمعرفة السؤال .</a:t>
            </a:r>
          </a:p>
          <a:p>
            <a:pPr marL="0" indent="0">
              <a:buNone/>
            </a:pPr>
            <a:r>
              <a:rPr lang="ar-IQ" dirty="0" smtClean="0"/>
              <a:t>7-اذا </a:t>
            </a:r>
            <a:r>
              <a:rPr lang="ar-IQ" dirty="0"/>
              <a:t>كانت الاجابة بالأرقام يجب ذكر وحدة القياس التي تعبر عن الارقام (متر ، طن ، كجم ...) .</a:t>
            </a:r>
          </a:p>
          <a:p>
            <a:pPr marL="0" indent="0">
              <a:buNone/>
            </a:pPr>
            <a:endParaRPr lang="ar-IQ" dirty="0"/>
          </a:p>
        </p:txBody>
      </p:sp>
    </p:spTree>
    <p:extLst>
      <p:ext uri="{BB962C8B-B14F-4D97-AF65-F5344CB8AC3E}">
        <p14:creationId xmlns:p14="http://schemas.microsoft.com/office/powerpoint/2010/main" val="2438338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solidFill>
                  <a:prstClr val="black"/>
                </a:solidFill>
              </a:rPr>
              <a:t>مجالات </a:t>
            </a:r>
            <a:r>
              <a:rPr lang="ar-IQ" dirty="0" smtClean="0">
                <a:solidFill>
                  <a:prstClr val="black"/>
                </a:solidFill>
              </a:rPr>
              <a:t>استخدام اسئلة التكميل</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lgn="justLow">
              <a:lnSpc>
                <a:spcPct val="115000"/>
              </a:lnSpc>
              <a:spcAft>
                <a:spcPts val="1000"/>
              </a:spcAft>
              <a:buNone/>
            </a:pPr>
            <a:r>
              <a:rPr lang="ar-IQ" dirty="0" smtClean="0">
                <a:ea typeface="Calibri"/>
                <a:cs typeface="Simplified Arabic"/>
              </a:rPr>
              <a:t> </a:t>
            </a:r>
            <a:r>
              <a:rPr lang="ar-IQ" dirty="0" smtClean="0">
                <a:ea typeface="Calibri"/>
                <a:cs typeface="Simplified Arabic"/>
              </a:rPr>
              <a:t> </a:t>
            </a:r>
            <a:r>
              <a:rPr lang="ar-IQ" dirty="0">
                <a:ea typeface="Calibri"/>
                <a:cs typeface="Simplified Arabic"/>
              </a:rPr>
              <a:t>يستخدم هذا النوع في قياس اهداف تقع في مستوى المعرفة والفهم والتطبيق ومن ابرز المجالات التي يستخدم فيها هذا النوع من الاختبارات : </a:t>
            </a:r>
            <a:endParaRPr lang="en-US" sz="2000" dirty="0">
              <a:ea typeface="Calibri"/>
              <a:cs typeface="Arial"/>
            </a:endParaRPr>
          </a:p>
          <a:p>
            <a:pPr lvl="0" algn="justLow">
              <a:lnSpc>
                <a:spcPct val="115000"/>
              </a:lnSpc>
              <a:buFont typeface="+mj-lt"/>
              <a:buAutoNum type="arabicPeriod"/>
            </a:pPr>
            <a:r>
              <a:rPr lang="ar-IQ" dirty="0">
                <a:ea typeface="Calibri"/>
                <a:cs typeface="Simplified Arabic"/>
              </a:rPr>
              <a:t> قياس قدرة الطالب على تذكر الحقائق والمعلومات الثابتة ولا جدال فيها او خلاف حولها مثال ذلك / ثالث الخلفاء الراشدين ..........</a:t>
            </a:r>
            <a:endParaRPr lang="en-US" sz="2000" dirty="0">
              <a:ea typeface="Calibri"/>
              <a:cs typeface="Arial"/>
            </a:endParaRPr>
          </a:p>
          <a:p>
            <a:pPr lvl="0" algn="justLow">
              <a:lnSpc>
                <a:spcPct val="115000"/>
              </a:lnSpc>
              <a:buFont typeface="+mj-lt"/>
              <a:buAutoNum type="arabicPeriod"/>
            </a:pPr>
            <a:r>
              <a:rPr lang="ar-IQ" dirty="0">
                <a:ea typeface="Calibri"/>
                <a:cs typeface="Simplified Arabic"/>
              </a:rPr>
              <a:t> قياس قدرة الطالب على التفسير المستند الى المبادئ والقوانين ، مثال ذلك / اذا غمر جسم الانسان في سائل ... ووزنه .</a:t>
            </a:r>
            <a:endParaRPr lang="en-US" sz="2000" dirty="0">
              <a:ea typeface="Calibri"/>
              <a:cs typeface="Arial"/>
            </a:endParaRPr>
          </a:p>
          <a:p>
            <a:pPr lvl="0" algn="justLow">
              <a:lnSpc>
                <a:spcPct val="115000"/>
              </a:lnSpc>
              <a:buFont typeface="+mj-lt"/>
              <a:buAutoNum type="arabicPeriod"/>
            </a:pPr>
            <a:r>
              <a:rPr lang="ar-IQ" dirty="0">
                <a:ea typeface="Calibri"/>
                <a:cs typeface="Simplified Arabic"/>
              </a:rPr>
              <a:t>قياس قدرة الطالب على حل المسائل الرياضية مثال ذلك / حاصل ضرب   5 × 6 = </a:t>
            </a:r>
            <a:endParaRPr lang="en-US" sz="2000" dirty="0">
              <a:ea typeface="Calibri"/>
              <a:cs typeface="Arial"/>
            </a:endParaRPr>
          </a:p>
          <a:p>
            <a:pPr lvl="0" algn="justLow">
              <a:lnSpc>
                <a:spcPct val="115000"/>
              </a:lnSpc>
              <a:spcAft>
                <a:spcPts val="1000"/>
              </a:spcAft>
              <a:buFont typeface="+mj-lt"/>
              <a:buAutoNum type="arabicPeriod"/>
            </a:pPr>
            <a:r>
              <a:rPr lang="ar-IQ" dirty="0">
                <a:ea typeface="Calibri"/>
                <a:cs typeface="Simplified Arabic"/>
              </a:rPr>
              <a:t>قياس قدرة الطالب على التعرف الى الطرق والاساليب والاجراءات مثل / يستخدم ...... لقياس درجة حرارة المريض . </a:t>
            </a:r>
            <a:endParaRPr lang="ar-IQ" dirty="0">
              <a:ea typeface="Calibri"/>
              <a:cs typeface="Simplified Arabic"/>
            </a:endParaRPr>
          </a:p>
        </p:txBody>
      </p:sp>
    </p:spTree>
    <p:extLst>
      <p:ext uri="{BB962C8B-B14F-4D97-AF65-F5344CB8AC3E}">
        <p14:creationId xmlns:p14="http://schemas.microsoft.com/office/powerpoint/2010/main" val="340399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3">
                                            <p:bg/>
                                          </p:spTgt>
                                        </p:tgtEl>
                                        <p:attrNameLst>
                                          <p:attrName>r</p:attrName>
                                        </p:attrNameLst>
                                      </p:cBhvr>
                                    </p:animRot>
                                    <p:animRot by="-240000">
                                      <p:cBhvr>
                                        <p:cTn id="12" dur="200" fill="hold">
                                          <p:stCondLst>
                                            <p:cond delay="200"/>
                                          </p:stCondLst>
                                        </p:cTn>
                                        <p:tgtEl>
                                          <p:spTgt spid="3">
                                            <p:bg/>
                                          </p:spTgt>
                                        </p:tgtEl>
                                        <p:attrNameLst>
                                          <p:attrName>r</p:attrName>
                                        </p:attrNameLst>
                                      </p:cBhvr>
                                    </p:animRot>
                                    <p:animRot by="240000">
                                      <p:cBhvr>
                                        <p:cTn id="13" dur="200" fill="hold">
                                          <p:stCondLst>
                                            <p:cond delay="400"/>
                                          </p:stCondLst>
                                        </p:cTn>
                                        <p:tgtEl>
                                          <p:spTgt spid="3">
                                            <p:bg/>
                                          </p:spTgt>
                                        </p:tgtEl>
                                        <p:attrNameLst>
                                          <p:attrName>r</p:attrName>
                                        </p:attrNameLst>
                                      </p:cBhvr>
                                    </p:animRot>
                                    <p:animRot by="-240000">
                                      <p:cBhvr>
                                        <p:cTn id="14" dur="200" fill="hold">
                                          <p:stCondLst>
                                            <p:cond delay="600"/>
                                          </p:stCondLst>
                                        </p:cTn>
                                        <p:tgtEl>
                                          <p:spTgt spid="3">
                                            <p:bg/>
                                          </p:spTgt>
                                        </p:tgtEl>
                                        <p:attrNameLst>
                                          <p:attrName>r</p:attrName>
                                        </p:attrNameLst>
                                      </p:cBhvr>
                                    </p:animRot>
                                    <p:animRot by="120000">
                                      <p:cBhvr>
                                        <p:cTn id="15" dur="200" fill="hold">
                                          <p:stCondLst>
                                            <p:cond delay="800"/>
                                          </p:stCondLst>
                                        </p:cTn>
                                        <p:tgtEl>
                                          <p:spTgt spid="3">
                                            <p:bg/>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grpId="0" nodeType="clickEffect">
                                  <p:stCondLst>
                                    <p:cond delay="0"/>
                                  </p:stCondLst>
                                  <p:childTnLst>
                                    <p:animRot by="120000">
                                      <p:cBhvr>
                                        <p:cTn id="19" dur="100" fill="hold">
                                          <p:stCondLst>
                                            <p:cond delay="0"/>
                                          </p:stCondLst>
                                        </p:cTn>
                                        <p:tgtEl>
                                          <p:spTgt spid="3">
                                            <p:txEl>
                                              <p:pRg st="0" end="0"/>
                                            </p:txEl>
                                          </p:spTgt>
                                        </p:tgtEl>
                                        <p:attrNameLst>
                                          <p:attrName>r</p:attrName>
                                        </p:attrNameLst>
                                      </p:cBhvr>
                                    </p:animRot>
                                    <p:animRot by="-240000">
                                      <p:cBhvr>
                                        <p:cTn id="20" dur="200" fill="hold">
                                          <p:stCondLst>
                                            <p:cond delay="200"/>
                                          </p:stCondLst>
                                        </p:cTn>
                                        <p:tgtEl>
                                          <p:spTgt spid="3">
                                            <p:txEl>
                                              <p:pRg st="0" end="0"/>
                                            </p:txEl>
                                          </p:spTgt>
                                        </p:tgtEl>
                                        <p:attrNameLst>
                                          <p:attrName>r</p:attrName>
                                        </p:attrNameLst>
                                      </p:cBhvr>
                                    </p:animRot>
                                    <p:animRot by="240000">
                                      <p:cBhvr>
                                        <p:cTn id="21" dur="200" fill="hold">
                                          <p:stCondLst>
                                            <p:cond delay="400"/>
                                          </p:stCondLst>
                                        </p:cTn>
                                        <p:tgtEl>
                                          <p:spTgt spid="3">
                                            <p:txEl>
                                              <p:pRg st="0" end="0"/>
                                            </p:txEl>
                                          </p:spTgt>
                                        </p:tgtEl>
                                        <p:attrNameLst>
                                          <p:attrName>r</p:attrName>
                                        </p:attrNameLst>
                                      </p:cBhvr>
                                    </p:animRot>
                                    <p:animRot by="-240000">
                                      <p:cBhvr>
                                        <p:cTn id="22" dur="200" fill="hold">
                                          <p:stCondLst>
                                            <p:cond delay="600"/>
                                          </p:stCondLst>
                                        </p:cTn>
                                        <p:tgtEl>
                                          <p:spTgt spid="3">
                                            <p:txEl>
                                              <p:pRg st="0" end="0"/>
                                            </p:txEl>
                                          </p:spTgt>
                                        </p:tgtEl>
                                        <p:attrNameLst>
                                          <p:attrName>r</p:attrName>
                                        </p:attrNameLst>
                                      </p:cBhvr>
                                    </p:animRot>
                                    <p:animRot by="120000">
                                      <p:cBhvr>
                                        <p:cTn id="23" dur="200" fill="hold">
                                          <p:stCondLst>
                                            <p:cond delay="800"/>
                                          </p:stCondLst>
                                        </p:cTn>
                                        <p:tgtEl>
                                          <p:spTgt spid="3">
                                            <p:txEl>
                                              <p:pRg st="0" end="0"/>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3">
                                            <p:txEl>
                                              <p:pRg st="1" end="1"/>
                                            </p:txEl>
                                          </p:spTgt>
                                        </p:tgtEl>
                                        <p:attrNameLst>
                                          <p:attrName>r</p:attrName>
                                        </p:attrNameLst>
                                      </p:cBhvr>
                                    </p:animRot>
                                    <p:animRot by="-240000">
                                      <p:cBhvr>
                                        <p:cTn id="28" dur="200" fill="hold">
                                          <p:stCondLst>
                                            <p:cond delay="200"/>
                                          </p:stCondLst>
                                        </p:cTn>
                                        <p:tgtEl>
                                          <p:spTgt spid="3">
                                            <p:txEl>
                                              <p:pRg st="1" end="1"/>
                                            </p:txEl>
                                          </p:spTgt>
                                        </p:tgtEl>
                                        <p:attrNameLst>
                                          <p:attrName>r</p:attrName>
                                        </p:attrNameLst>
                                      </p:cBhvr>
                                    </p:animRot>
                                    <p:animRot by="240000">
                                      <p:cBhvr>
                                        <p:cTn id="29" dur="200" fill="hold">
                                          <p:stCondLst>
                                            <p:cond delay="400"/>
                                          </p:stCondLst>
                                        </p:cTn>
                                        <p:tgtEl>
                                          <p:spTgt spid="3">
                                            <p:txEl>
                                              <p:pRg st="1" end="1"/>
                                            </p:txEl>
                                          </p:spTgt>
                                        </p:tgtEl>
                                        <p:attrNameLst>
                                          <p:attrName>r</p:attrName>
                                        </p:attrNameLst>
                                      </p:cBhvr>
                                    </p:animRot>
                                    <p:animRot by="-240000">
                                      <p:cBhvr>
                                        <p:cTn id="30" dur="200" fill="hold">
                                          <p:stCondLst>
                                            <p:cond delay="600"/>
                                          </p:stCondLst>
                                        </p:cTn>
                                        <p:tgtEl>
                                          <p:spTgt spid="3">
                                            <p:txEl>
                                              <p:pRg st="1" end="1"/>
                                            </p:txEl>
                                          </p:spTgt>
                                        </p:tgtEl>
                                        <p:attrNameLst>
                                          <p:attrName>r</p:attrName>
                                        </p:attrNameLst>
                                      </p:cBhvr>
                                    </p:animRot>
                                    <p:animRot by="120000">
                                      <p:cBhvr>
                                        <p:cTn id="31" dur="200" fill="hold">
                                          <p:stCondLst>
                                            <p:cond delay="800"/>
                                          </p:stCondLst>
                                        </p:cTn>
                                        <p:tgtEl>
                                          <p:spTgt spid="3">
                                            <p:txEl>
                                              <p:pRg st="1" end="1"/>
                                            </p:txEl>
                                          </p:spTgt>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32" presetClass="emph" presetSubtype="0" fill="hold" grpId="0" nodeType="clickEffect">
                                  <p:stCondLst>
                                    <p:cond delay="0"/>
                                  </p:stCondLst>
                                  <p:childTnLst>
                                    <p:animRot by="120000">
                                      <p:cBhvr>
                                        <p:cTn id="35" dur="100" fill="hold">
                                          <p:stCondLst>
                                            <p:cond delay="0"/>
                                          </p:stCondLst>
                                        </p:cTn>
                                        <p:tgtEl>
                                          <p:spTgt spid="3">
                                            <p:txEl>
                                              <p:pRg st="2" end="2"/>
                                            </p:txEl>
                                          </p:spTgt>
                                        </p:tgtEl>
                                        <p:attrNameLst>
                                          <p:attrName>r</p:attrName>
                                        </p:attrNameLst>
                                      </p:cBhvr>
                                    </p:animRot>
                                    <p:animRot by="-240000">
                                      <p:cBhvr>
                                        <p:cTn id="36" dur="200" fill="hold">
                                          <p:stCondLst>
                                            <p:cond delay="200"/>
                                          </p:stCondLst>
                                        </p:cTn>
                                        <p:tgtEl>
                                          <p:spTgt spid="3">
                                            <p:txEl>
                                              <p:pRg st="2" end="2"/>
                                            </p:txEl>
                                          </p:spTgt>
                                        </p:tgtEl>
                                        <p:attrNameLst>
                                          <p:attrName>r</p:attrName>
                                        </p:attrNameLst>
                                      </p:cBhvr>
                                    </p:animRot>
                                    <p:animRot by="240000">
                                      <p:cBhvr>
                                        <p:cTn id="37" dur="200" fill="hold">
                                          <p:stCondLst>
                                            <p:cond delay="400"/>
                                          </p:stCondLst>
                                        </p:cTn>
                                        <p:tgtEl>
                                          <p:spTgt spid="3">
                                            <p:txEl>
                                              <p:pRg st="2" end="2"/>
                                            </p:txEl>
                                          </p:spTgt>
                                        </p:tgtEl>
                                        <p:attrNameLst>
                                          <p:attrName>r</p:attrName>
                                        </p:attrNameLst>
                                      </p:cBhvr>
                                    </p:animRot>
                                    <p:animRot by="-240000">
                                      <p:cBhvr>
                                        <p:cTn id="38" dur="200" fill="hold">
                                          <p:stCondLst>
                                            <p:cond delay="600"/>
                                          </p:stCondLst>
                                        </p:cTn>
                                        <p:tgtEl>
                                          <p:spTgt spid="3">
                                            <p:txEl>
                                              <p:pRg st="2" end="2"/>
                                            </p:txEl>
                                          </p:spTgt>
                                        </p:tgtEl>
                                        <p:attrNameLst>
                                          <p:attrName>r</p:attrName>
                                        </p:attrNameLst>
                                      </p:cBhvr>
                                    </p:animRot>
                                    <p:animRot by="120000">
                                      <p:cBhvr>
                                        <p:cTn id="39" dur="200" fill="hold">
                                          <p:stCondLst>
                                            <p:cond delay="800"/>
                                          </p:stCondLst>
                                        </p:cTn>
                                        <p:tgtEl>
                                          <p:spTgt spid="3">
                                            <p:txEl>
                                              <p:pRg st="2" end="2"/>
                                            </p:txEl>
                                          </p:spTgt>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32" presetClass="emph" presetSubtype="0" fill="hold" grpId="0" nodeType="clickEffect">
                                  <p:stCondLst>
                                    <p:cond delay="0"/>
                                  </p:stCondLst>
                                  <p:childTnLst>
                                    <p:animRot by="120000">
                                      <p:cBhvr>
                                        <p:cTn id="43" dur="100" fill="hold">
                                          <p:stCondLst>
                                            <p:cond delay="0"/>
                                          </p:stCondLst>
                                        </p:cTn>
                                        <p:tgtEl>
                                          <p:spTgt spid="3">
                                            <p:txEl>
                                              <p:pRg st="3" end="3"/>
                                            </p:txEl>
                                          </p:spTgt>
                                        </p:tgtEl>
                                        <p:attrNameLst>
                                          <p:attrName>r</p:attrName>
                                        </p:attrNameLst>
                                      </p:cBhvr>
                                    </p:animRot>
                                    <p:animRot by="-240000">
                                      <p:cBhvr>
                                        <p:cTn id="44" dur="200" fill="hold">
                                          <p:stCondLst>
                                            <p:cond delay="200"/>
                                          </p:stCondLst>
                                        </p:cTn>
                                        <p:tgtEl>
                                          <p:spTgt spid="3">
                                            <p:txEl>
                                              <p:pRg st="3" end="3"/>
                                            </p:txEl>
                                          </p:spTgt>
                                        </p:tgtEl>
                                        <p:attrNameLst>
                                          <p:attrName>r</p:attrName>
                                        </p:attrNameLst>
                                      </p:cBhvr>
                                    </p:animRot>
                                    <p:animRot by="240000">
                                      <p:cBhvr>
                                        <p:cTn id="45" dur="200" fill="hold">
                                          <p:stCondLst>
                                            <p:cond delay="400"/>
                                          </p:stCondLst>
                                        </p:cTn>
                                        <p:tgtEl>
                                          <p:spTgt spid="3">
                                            <p:txEl>
                                              <p:pRg st="3" end="3"/>
                                            </p:txEl>
                                          </p:spTgt>
                                        </p:tgtEl>
                                        <p:attrNameLst>
                                          <p:attrName>r</p:attrName>
                                        </p:attrNameLst>
                                      </p:cBhvr>
                                    </p:animRot>
                                    <p:animRot by="-240000">
                                      <p:cBhvr>
                                        <p:cTn id="46" dur="200" fill="hold">
                                          <p:stCondLst>
                                            <p:cond delay="600"/>
                                          </p:stCondLst>
                                        </p:cTn>
                                        <p:tgtEl>
                                          <p:spTgt spid="3">
                                            <p:txEl>
                                              <p:pRg st="3" end="3"/>
                                            </p:txEl>
                                          </p:spTgt>
                                        </p:tgtEl>
                                        <p:attrNameLst>
                                          <p:attrName>r</p:attrName>
                                        </p:attrNameLst>
                                      </p:cBhvr>
                                    </p:animRot>
                                    <p:animRot by="120000">
                                      <p:cBhvr>
                                        <p:cTn id="47" dur="200" fill="hold">
                                          <p:stCondLst>
                                            <p:cond delay="800"/>
                                          </p:stCondLst>
                                        </p:cTn>
                                        <p:tgtEl>
                                          <p:spTgt spid="3">
                                            <p:txEl>
                                              <p:pRg st="3" end="3"/>
                                            </p:txEl>
                                          </p:spTgt>
                                        </p:tgtEl>
                                        <p:attrNameLst>
                                          <p:attrName>r</p:attrName>
                                        </p:attrNameLst>
                                      </p:cBhvr>
                                    </p:animRot>
                                  </p:childTnLst>
                                </p:cTn>
                              </p:par>
                            </p:childTnLst>
                          </p:cTn>
                        </p:par>
                      </p:childTnLst>
                    </p:cTn>
                  </p:par>
                  <p:par>
                    <p:cTn id="48" fill="hold">
                      <p:stCondLst>
                        <p:cond delay="indefinite"/>
                      </p:stCondLst>
                      <p:childTnLst>
                        <p:par>
                          <p:cTn id="49" fill="hold">
                            <p:stCondLst>
                              <p:cond delay="0"/>
                            </p:stCondLst>
                            <p:childTnLst>
                              <p:par>
                                <p:cTn id="50" presetID="32" presetClass="emph" presetSubtype="0" fill="hold" grpId="0" nodeType="clickEffect">
                                  <p:stCondLst>
                                    <p:cond delay="0"/>
                                  </p:stCondLst>
                                  <p:childTnLst>
                                    <p:animRot by="120000">
                                      <p:cBhvr>
                                        <p:cTn id="51" dur="100" fill="hold">
                                          <p:stCondLst>
                                            <p:cond delay="0"/>
                                          </p:stCondLst>
                                        </p:cTn>
                                        <p:tgtEl>
                                          <p:spTgt spid="3">
                                            <p:txEl>
                                              <p:pRg st="4" end="4"/>
                                            </p:txEl>
                                          </p:spTgt>
                                        </p:tgtEl>
                                        <p:attrNameLst>
                                          <p:attrName>r</p:attrName>
                                        </p:attrNameLst>
                                      </p:cBhvr>
                                    </p:animRot>
                                    <p:animRot by="-240000">
                                      <p:cBhvr>
                                        <p:cTn id="52" dur="200" fill="hold">
                                          <p:stCondLst>
                                            <p:cond delay="200"/>
                                          </p:stCondLst>
                                        </p:cTn>
                                        <p:tgtEl>
                                          <p:spTgt spid="3">
                                            <p:txEl>
                                              <p:pRg st="4" end="4"/>
                                            </p:txEl>
                                          </p:spTgt>
                                        </p:tgtEl>
                                        <p:attrNameLst>
                                          <p:attrName>r</p:attrName>
                                        </p:attrNameLst>
                                      </p:cBhvr>
                                    </p:animRot>
                                    <p:animRot by="240000">
                                      <p:cBhvr>
                                        <p:cTn id="53" dur="200" fill="hold">
                                          <p:stCondLst>
                                            <p:cond delay="400"/>
                                          </p:stCondLst>
                                        </p:cTn>
                                        <p:tgtEl>
                                          <p:spTgt spid="3">
                                            <p:txEl>
                                              <p:pRg st="4" end="4"/>
                                            </p:txEl>
                                          </p:spTgt>
                                        </p:tgtEl>
                                        <p:attrNameLst>
                                          <p:attrName>r</p:attrName>
                                        </p:attrNameLst>
                                      </p:cBhvr>
                                    </p:animRot>
                                    <p:animRot by="-240000">
                                      <p:cBhvr>
                                        <p:cTn id="54" dur="200" fill="hold">
                                          <p:stCondLst>
                                            <p:cond delay="600"/>
                                          </p:stCondLst>
                                        </p:cTn>
                                        <p:tgtEl>
                                          <p:spTgt spid="3">
                                            <p:txEl>
                                              <p:pRg st="4" end="4"/>
                                            </p:txEl>
                                          </p:spTgt>
                                        </p:tgtEl>
                                        <p:attrNameLst>
                                          <p:attrName>r</p:attrName>
                                        </p:attrNameLst>
                                      </p:cBhvr>
                                    </p:animRot>
                                    <p:animRot by="120000">
                                      <p:cBhvr>
                                        <p:cTn id="55" dur="200" fill="hold">
                                          <p:stCondLst>
                                            <p:cond delay="800"/>
                                          </p:stCondLst>
                                        </p:cTn>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304923" cy="637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6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652</Words>
  <Application>Microsoft Office PowerPoint</Application>
  <PresentationFormat>عرض على الشاشة (3:4)‏</PresentationFormat>
  <Paragraphs>46</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سمة Office</vt:lpstr>
      <vt:lpstr>وزارة التعليم العالي والبحث العلمي  الجامعة المستنصرية / كلية التربية الأساسية </vt:lpstr>
      <vt:lpstr>النوع الرابع اسئلة اكمال الفراغات التكميل </vt:lpstr>
      <vt:lpstr>النوع الرابع اسئلة اكمال الفراغات التكميل </vt:lpstr>
      <vt:lpstr>مزايا اختبارات التكميل</vt:lpstr>
      <vt:lpstr>عيوب اختبارات التكميل</vt:lpstr>
      <vt:lpstr>ارشادات اسئلة اكمال الفراغ / التكميل </vt:lpstr>
      <vt:lpstr>ارشادات اسئلة اكمال الفراغ / التكميل </vt:lpstr>
      <vt:lpstr>مجالات استخدام اسئلة التكميل</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الجامعة المستنصرية / كلية التربية الأساسية </dc:title>
  <dc:creator>ZOZO</dc:creator>
  <cp:lastModifiedBy>DR.Ahmed Saker 2o1O</cp:lastModifiedBy>
  <cp:revision>20</cp:revision>
  <dcterms:created xsi:type="dcterms:W3CDTF">2020-02-23T20:34:51Z</dcterms:created>
  <dcterms:modified xsi:type="dcterms:W3CDTF">2020-04-25T14:19:10Z</dcterms:modified>
</cp:coreProperties>
</file>