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13225C1-34F7-4FD1-8AFF-1C14BE252FCC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2C2F836-156A-4BB4-B4D2-E1434E39D3A4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500197"/>
          </a:xfrm>
        </p:spPr>
        <p:txBody>
          <a:bodyPr>
            <a:noAutofit/>
          </a:bodyPr>
          <a:lstStyle/>
          <a:p>
            <a:r>
              <a:rPr lang="ar-IQ" sz="4800" dirty="0" smtClean="0"/>
              <a:t>الفرع الخامس </a:t>
            </a:r>
            <a:r>
              <a:rPr lang="ar-IQ" sz="4800" dirty="0" smtClean="0"/>
              <a:t/>
            </a:r>
            <a:br>
              <a:rPr lang="ar-IQ" sz="4800" dirty="0" smtClean="0"/>
            </a:br>
            <a:r>
              <a:rPr lang="ar-IQ" sz="4800" dirty="0" smtClean="0"/>
              <a:t>التعليق </a:t>
            </a:r>
            <a:r>
              <a:rPr lang="ar-IQ" sz="4800" dirty="0" smtClean="0"/>
              <a:t>على النص</a:t>
            </a:r>
            <a:endParaRPr lang="ar-IQ" sz="4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00166" y="3429000"/>
            <a:ext cx="7000924" cy="3429000"/>
          </a:xfrm>
        </p:spPr>
        <p:txBody>
          <a:bodyPr>
            <a:noAutofit/>
          </a:bodyPr>
          <a:lstStyle/>
          <a:p>
            <a:r>
              <a:rPr lang="ar-IQ" sz="3600" dirty="0" smtClean="0"/>
              <a:t>م</a:t>
            </a:r>
            <a:r>
              <a:rPr lang="ar-IQ" sz="3600" dirty="0" smtClean="0"/>
              <a:t>حاضرة لطلبة الماجستير</a:t>
            </a:r>
          </a:p>
          <a:p>
            <a:r>
              <a:rPr lang="ar-IQ" sz="3600" dirty="0" smtClean="0"/>
              <a:t> مادة :تحقيق المخطوطات الشرعية </a:t>
            </a:r>
          </a:p>
          <a:p>
            <a:r>
              <a:rPr lang="ar-IQ" sz="3600" dirty="0" smtClean="0"/>
              <a:t>قسم التربية الإسلامية</a:t>
            </a:r>
          </a:p>
          <a:p>
            <a:r>
              <a:rPr lang="ar-IQ" sz="3600" dirty="0" smtClean="0"/>
              <a:t>كلية التربية الأساسية</a:t>
            </a:r>
          </a:p>
          <a:p>
            <a:r>
              <a:rPr lang="ar-IQ" sz="3600" dirty="0" smtClean="0"/>
              <a:t>الجامعة </a:t>
            </a:r>
            <a:r>
              <a:rPr lang="ar-IQ" sz="3600" dirty="0" err="1" smtClean="0"/>
              <a:t>المستنصرية</a:t>
            </a:r>
            <a:r>
              <a:rPr lang="ar-IQ" sz="3600" dirty="0" smtClean="0"/>
              <a:t> </a:t>
            </a:r>
          </a:p>
          <a:p>
            <a:r>
              <a:rPr lang="ar-IQ" sz="3600" dirty="0" smtClean="0"/>
              <a:t>إعداد:أ.د.نشأت صلاح الدين حسين</a:t>
            </a:r>
            <a:endParaRPr lang="ar-IQ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IQ" sz="3200" dirty="0" smtClean="0"/>
              <a:t>تابع لكتب تخريج </a:t>
            </a:r>
            <a:r>
              <a:rPr lang="ar-IQ" sz="3200" dirty="0" smtClean="0"/>
              <a:t>الأحاديث النبوية الشريفة</a:t>
            </a: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500174"/>
            <a:ext cx="7467600" cy="5143536"/>
          </a:xfrm>
        </p:spPr>
        <p:txBody>
          <a:bodyPr>
            <a:normAutofit fontScale="85000" lnSpcReduction="10000"/>
          </a:bodyPr>
          <a:lstStyle/>
          <a:p>
            <a:r>
              <a:rPr lang="ar-IQ" dirty="0" smtClean="0"/>
              <a:t>الجرح والتعديل للرازي </a:t>
            </a:r>
          </a:p>
          <a:p>
            <a:r>
              <a:rPr lang="ar-IQ" dirty="0" smtClean="0"/>
              <a:t>سلسله </a:t>
            </a:r>
            <a:r>
              <a:rPr lang="ar-IQ" dirty="0" smtClean="0"/>
              <a:t>الأحاديث الضعيفة للألباني .</a:t>
            </a:r>
          </a:p>
          <a:p>
            <a:r>
              <a:rPr lang="ar-IQ" dirty="0" smtClean="0"/>
              <a:t>علل </a:t>
            </a:r>
            <a:r>
              <a:rPr lang="ar-IQ" dirty="0" smtClean="0"/>
              <a:t>الحديث للرازي </a:t>
            </a:r>
          </a:p>
          <a:p>
            <a:r>
              <a:rPr lang="ar-IQ" dirty="0" smtClean="0"/>
              <a:t>الفوائد </a:t>
            </a:r>
            <a:r>
              <a:rPr lang="ar-IQ" dirty="0" smtClean="0"/>
              <a:t>المجموعة </a:t>
            </a:r>
            <a:r>
              <a:rPr lang="ar-IQ" dirty="0" smtClean="0"/>
              <a:t>في </a:t>
            </a:r>
            <a:r>
              <a:rPr lang="ar-IQ" dirty="0" smtClean="0"/>
              <a:t>الأحاديث </a:t>
            </a:r>
            <a:r>
              <a:rPr lang="ar-IQ" dirty="0" smtClean="0"/>
              <a:t>الموضوعة للشوكاني </a:t>
            </a:r>
          </a:p>
          <a:p>
            <a:r>
              <a:rPr lang="ar-IQ" dirty="0" smtClean="0"/>
              <a:t>مجمع </a:t>
            </a:r>
            <a:r>
              <a:rPr lang="ar-IQ" dirty="0" smtClean="0"/>
              <a:t>الزوائد </a:t>
            </a:r>
            <a:r>
              <a:rPr lang="ar-IQ" dirty="0" smtClean="0"/>
              <a:t>للعراقي </a:t>
            </a:r>
            <a:r>
              <a:rPr lang="ar-IQ" dirty="0" smtClean="0"/>
              <a:t>وابن </a:t>
            </a:r>
            <a:r>
              <a:rPr lang="ar-IQ" dirty="0" smtClean="0"/>
              <a:t>حجر </a:t>
            </a:r>
            <a:endParaRPr lang="ar-IQ" dirty="0" smtClean="0"/>
          </a:p>
          <a:p>
            <a:r>
              <a:rPr lang="ar-IQ" dirty="0" smtClean="0"/>
              <a:t>المطالب العالية </a:t>
            </a:r>
            <a:r>
              <a:rPr lang="ar-IQ" dirty="0" smtClean="0"/>
              <a:t>بزوائد المسانيد </a:t>
            </a:r>
            <a:r>
              <a:rPr lang="ar-IQ" dirty="0" smtClean="0"/>
              <a:t>الثمانية </a:t>
            </a:r>
            <a:r>
              <a:rPr lang="ar-IQ" dirty="0" smtClean="0"/>
              <a:t>لابن حجر </a:t>
            </a:r>
            <a:endParaRPr lang="ar-IQ" dirty="0" smtClean="0"/>
          </a:p>
          <a:p>
            <a:r>
              <a:rPr lang="ar-IQ" dirty="0" smtClean="0"/>
              <a:t>المعجم </a:t>
            </a:r>
            <a:r>
              <a:rPr lang="ar-IQ" dirty="0" smtClean="0"/>
              <a:t>المفهرس </a:t>
            </a:r>
            <a:r>
              <a:rPr lang="ar-IQ" dirty="0" smtClean="0"/>
              <a:t>لألفاظ </a:t>
            </a:r>
            <a:r>
              <a:rPr lang="ar-IQ" dirty="0" smtClean="0"/>
              <a:t>الحديث النبوي الكريم نشر اتحاد المجاميع </a:t>
            </a:r>
            <a:r>
              <a:rPr lang="ar-IQ" dirty="0" smtClean="0"/>
              <a:t>الأممية</a:t>
            </a:r>
          </a:p>
          <a:p>
            <a:r>
              <a:rPr lang="ar-IQ" dirty="0" smtClean="0"/>
              <a:t>نيل </a:t>
            </a:r>
            <a:r>
              <a:rPr lang="ar-IQ" dirty="0" smtClean="0"/>
              <a:t>الاوطار </a:t>
            </a:r>
            <a:r>
              <a:rPr lang="ar-IQ" dirty="0" smtClean="0"/>
              <a:t>للشوكاني</a:t>
            </a:r>
          </a:p>
          <a:p>
            <a:r>
              <a:rPr lang="ar-IQ" dirty="0" smtClean="0"/>
              <a:t> وغير ذلك كثير فضلا </a:t>
            </a:r>
            <a:r>
              <a:rPr lang="ar-IQ" dirty="0" smtClean="0"/>
              <a:t>عن كتب الحديث </a:t>
            </a:r>
            <a:r>
              <a:rPr lang="ar-IQ" dirty="0" smtClean="0"/>
              <a:t>نفسها  وإطرافها</a:t>
            </a:r>
            <a:endParaRPr lang="ar-IQ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3600" dirty="0" smtClean="0"/>
              <a:t>تابع للتعليقات التي يستلزمها التحقيق </a:t>
            </a:r>
            <a:endParaRPr lang="ar-IQ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60"/>
            <a:ext cx="7467600" cy="5286412"/>
          </a:xfrm>
        </p:spPr>
        <p:txBody>
          <a:bodyPr>
            <a:normAutofit lnSpcReduction="10000"/>
          </a:bodyPr>
          <a:lstStyle/>
          <a:p>
            <a:r>
              <a:rPr lang="ar-IQ" dirty="0" smtClean="0"/>
              <a:t>8- تخريج الأبيات الشعرية والأقوال والأمثال </a:t>
            </a:r>
            <a:r>
              <a:rPr lang="ar-IQ" dirty="0" smtClean="0"/>
              <a:t>والحكم </a:t>
            </a:r>
            <a:r>
              <a:rPr lang="ar-IQ" dirty="0" smtClean="0"/>
              <a:t>يضبطها وإقامتها وعزوها إلى قائليها </a:t>
            </a:r>
            <a:r>
              <a:rPr lang="ar-IQ" dirty="0" smtClean="0"/>
              <a:t>ومواضع روايتها وذلك </a:t>
            </a:r>
            <a:r>
              <a:rPr lang="ar-IQ" dirty="0" smtClean="0"/>
              <a:t>بمراجعه </a:t>
            </a:r>
            <a:r>
              <a:rPr lang="ar-IQ" dirty="0" smtClean="0"/>
              <a:t>الدواوين </a:t>
            </a:r>
            <a:r>
              <a:rPr lang="ar-IQ" dirty="0" err="1" smtClean="0"/>
              <a:t>و</a:t>
            </a:r>
            <a:r>
              <a:rPr lang="ar-IQ" dirty="0" smtClean="0"/>
              <a:t> كتب </a:t>
            </a:r>
            <a:r>
              <a:rPr lang="ar-IQ" dirty="0" smtClean="0"/>
              <a:t>الثقافة العامة </a:t>
            </a:r>
            <a:r>
              <a:rPr lang="ar-IQ" dirty="0" smtClean="0"/>
              <a:t>و معجمات </a:t>
            </a:r>
            <a:r>
              <a:rPr lang="ar-IQ" dirty="0" smtClean="0"/>
              <a:t>اللغة </a:t>
            </a:r>
            <a:r>
              <a:rPr lang="ar-IQ" dirty="0" smtClean="0"/>
              <a:t>والمجاميع </a:t>
            </a:r>
            <a:r>
              <a:rPr lang="ar-IQ" dirty="0" err="1" smtClean="0"/>
              <a:t>الادبية</a:t>
            </a:r>
            <a:r>
              <a:rPr lang="ar-IQ" dirty="0" smtClean="0"/>
              <a:t> ومعجمات الأمثال وكتب الحكمة.</a:t>
            </a:r>
            <a:endParaRPr lang="ar-IQ" dirty="0" smtClean="0"/>
          </a:p>
          <a:p>
            <a:r>
              <a:rPr lang="ar-IQ" dirty="0" smtClean="0"/>
              <a:t> </a:t>
            </a:r>
            <a:r>
              <a:rPr lang="ar-IQ" dirty="0" smtClean="0"/>
              <a:t>9- الإحالات </a:t>
            </a:r>
            <a:r>
              <a:rPr lang="ar-IQ" dirty="0" smtClean="0"/>
              <a:t>على مضان المسائل ومواضيعها ليستفيد من ذلك </a:t>
            </a:r>
            <a:r>
              <a:rPr lang="ar-IQ" dirty="0" smtClean="0"/>
              <a:t>الباحثون.</a:t>
            </a:r>
            <a:endParaRPr lang="ar-IQ" dirty="0" smtClean="0"/>
          </a:p>
          <a:p>
            <a:r>
              <a:rPr lang="ar-IQ" dirty="0" smtClean="0"/>
              <a:t> </a:t>
            </a:r>
            <a:r>
              <a:rPr lang="ar-IQ" dirty="0" smtClean="0"/>
              <a:t>10-توثيق </a:t>
            </a:r>
            <a:r>
              <a:rPr lang="ar-IQ" dirty="0" smtClean="0"/>
              <a:t>النص بتتبع نقول المؤلف عن السابقين </a:t>
            </a:r>
            <a:r>
              <a:rPr lang="ar-IQ" dirty="0" smtClean="0"/>
              <a:t>أو </a:t>
            </a:r>
            <a:r>
              <a:rPr lang="ar-IQ" dirty="0" smtClean="0"/>
              <a:t>نقول </a:t>
            </a:r>
            <a:r>
              <a:rPr lang="ar-IQ" dirty="0" smtClean="0"/>
              <a:t>المتأخرين </a:t>
            </a:r>
            <a:r>
              <a:rPr lang="ar-IQ" dirty="0" smtClean="0"/>
              <a:t>عنه ومقابله ذلك </a:t>
            </a:r>
            <a:r>
              <a:rPr lang="ar-IQ" dirty="0" smtClean="0"/>
              <a:t>والإشارة إلى </a:t>
            </a:r>
            <a:r>
              <a:rPr lang="ar-IQ" dirty="0" smtClean="0"/>
              <a:t>مواضعها </a:t>
            </a:r>
            <a:r>
              <a:rPr lang="ar-IQ" dirty="0" smtClean="0"/>
              <a:t>إن </a:t>
            </a:r>
            <a:r>
              <a:rPr lang="ar-IQ" dirty="0" smtClean="0"/>
              <a:t>كان ذلك </a:t>
            </a:r>
            <a:r>
              <a:rPr lang="ar-IQ" dirty="0" smtClean="0"/>
              <a:t>ممكنا.</a:t>
            </a:r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z="4400" dirty="0" smtClean="0"/>
              <a:t>التعليق على النص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ويقصد </a:t>
            </a:r>
            <a:r>
              <a:rPr lang="ar-IQ" dirty="0" smtClean="0"/>
              <a:t>به </a:t>
            </a:r>
            <a:r>
              <a:rPr lang="ar-IQ" dirty="0" smtClean="0"/>
              <a:t>أغناء </a:t>
            </a:r>
            <a:r>
              <a:rPr lang="ar-IQ" dirty="0" smtClean="0"/>
              <a:t>النص بما يوضحه ويزيل </a:t>
            </a:r>
            <a:r>
              <a:rPr lang="ar-IQ" dirty="0" err="1" smtClean="0"/>
              <a:t>الالباس</a:t>
            </a:r>
            <a:r>
              <a:rPr lang="ar-IQ" dirty="0" smtClean="0"/>
              <a:t> </a:t>
            </a:r>
            <a:r>
              <a:rPr lang="ar-IQ" dirty="0" smtClean="0"/>
              <a:t>فيه </a:t>
            </a:r>
            <a:endParaRPr lang="ar-IQ" dirty="0" smtClean="0"/>
          </a:p>
          <a:p>
            <a:r>
              <a:rPr lang="ar-IQ" dirty="0" smtClean="0"/>
              <a:t>فيشرح </a:t>
            </a:r>
            <a:r>
              <a:rPr lang="ar-IQ" dirty="0" smtClean="0"/>
              <a:t>غامضه </a:t>
            </a:r>
            <a:endParaRPr lang="ar-IQ" dirty="0" smtClean="0"/>
          </a:p>
          <a:p>
            <a:r>
              <a:rPr lang="ar-IQ" dirty="0" smtClean="0"/>
              <a:t>ويترجم لرجاله </a:t>
            </a:r>
          </a:p>
          <a:p>
            <a:r>
              <a:rPr lang="ar-IQ" dirty="0" smtClean="0"/>
              <a:t>و</a:t>
            </a:r>
            <a:r>
              <a:rPr lang="ar-IQ" dirty="0" smtClean="0"/>
              <a:t>يخرج </a:t>
            </a:r>
            <a:r>
              <a:rPr lang="ar-IQ" dirty="0" smtClean="0"/>
              <a:t>شواهده من </a:t>
            </a:r>
            <a:r>
              <a:rPr lang="ar-IQ" dirty="0" smtClean="0"/>
              <a:t>الآيات والأحاديث والأشعار والأقوال </a:t>
            </a:r>
          </a:p>
          <a:p>
            <a:r>
              <a:rPr lang="ar-IQ" dirty="0" smtClean="0"/>
              <a:t>وتحرير </a:t>
            </a:r>
            <a:r>
              <a:rPr lang="ar-IQ" dirty="0" smtClean="0"/>
              <a:t>المسائل </a:t>
            </a:r>
            <a:r>
              <a:rPr lang="ar-IQ" dirty="0" smtClean="0"/>
              <a:t>الخلافية </a:t>
            </a:r>
            <a:r>
              <a:rPr lang="ar-IQ" dirty="0" smtClean="0"/>
              <a:t>وبيان موضع الخلاف </a:t>
            </a:r>
            <a:r>
              <a:rPr lang="ar-IQ" dirty="0" smtClean="0"/>
              <a:t>والرأي الراجح</a:t>
            </a:r>
          </a:p>
          <a:p>
            <a:r>
              <a:rPr lang="ar-IQ" dirty="0" smtClean="0"/>
              <a:t> </a:t>
            </a:r>
            <a:r>
              <a:rPr lang="ar-IQ" dirty="0" smtClean="0"/>
              <a:t>وهذا </a:t>
            </a:r>
            <a:r>
              <a:rPr lang="ar-IQ" dirty="0" smtClean="0"/>
              <a:t>الأمر هو مثار النقاش </a:t>
            </a:r>
            <a:r>
              <a:rPr lang="ar-IQ" dirty="0" smtClean="0"/>
              <a:t>والجدل بين </a:t>
            </a:r>
            <a:r>
              <a:rPr lang="ar-IQ" dirty="0" smtClean="0"/>
              <a:t>المهتمين بالتحقيق</a:t>
            </a:r>
          </a:p>
          <a:p>
            <a:r>
              <a:rPr lang="ar-IQ" dirty="0" smtClean="0"/>
              <a:t> </a:t>
            </a:r>
            <a:r>
              <a:rPr lang="ar-IQ" dirty="0" smtClean="0"/>
              <a:t>فهناك </a:t>
            </a:r>
            <a:r>
              <a:rPr lang="ar-IQ" dirty="0" smtClean="0"/>
              <a:t>رأيان </a:t>
            </a:r>
            <a:r>
              <a:rPr lang="ar-IQ" dirty="0" smtClean="0"/>
              <a:t>في التعليق على النص متقابلان على طرفي </a:t>
            </a:r>
            <a:r>
              <a:rPr lang="ar-IQ" dirty="0" smtClean="0"/>
              <a:t>نقيض: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dirty="0" smtClean="0"/>
              <a:t> أحدهما يرى أن عمل المحقق يجب </a:t>
            </a:r>
            <a:r>
              <a:rPr lang="ar-IQ" dirty="0" smtClean="0"/>
              <a:t>أن </a:t>
            </a:r>
            <a:r>
              <a:rPr lang="ar-IQ" dirty="0" smtClean="0"/>
              <a:t>يقتصر على إخراج النص كما هو دون تعليق وقد أخذت به جمهرة من المحققين مقتفين أثر كثيرا من المستشرقين.</a:t>
            </a:r>
          </a:p>
          <a:p>
            <a:r>
              <a:rPr lang="ar-IQ" dirty="0" smtClean="0"/>
              <a:t> والآخر:يرى </a:t>
            </a:r>
            <a:r>
              <a:rPr lang="ar-IQ" dirty="0" smtClean="0"/>
              <a:t>إن </a:t>
            </a:r>
            <a:r>
              <a:rPr lang="ar-IQ" dirty="0" smtClean="0"/>
              <a:t>عمل المحقق لا يتم </a:t>
            </a:r>
            <a:r>
              <a:rPr lang="ar-IQ" dirty="0" smtClean="0"/>
              <a:t>إلا </a:t>
            </a:r>
            <a:r>
              <a:rPr lang="ar-IQ" dirty="0" smtClean="0"/>
              <a:t>بتوضيح النص بما يحتاج إليه من تعليقات وبيان فروق النسخ وتوضيح اللفظ </a:t>
            </a:r>
            <a:r>
              <a:rPr lang="ar-IQ" dirty="0" smtClean="0"/>
              <a:t>وإزالة </a:t>
            </a:r>
            <a:r>
              <a:rPr lang="ar-IQ" dirty="0" smtClean="0"/>
              <a:t>الاشتباه وتخريج </a:t>
            </a:r>
            <a:r>
              <a:rPr lang="ar-IQ" dirty="0" smtClean="0"/>
              <a:t>الآثار </a:t>
            </a:r>
            <a:r>
              <a:rPr lang="ar-IQ" dirty="0" smtClean="0"/>
              <a:t>و ترجمه الأعلام وغير ذلك</a:t>
            </a:r>
          </a:p>
          <a:p>
            <a:r>
              <a:rPr lang="ar-IQ" dirty="0" smtClean="0"/>
              <a:t> يستدل </a:t>
            </a:r>
            <a:r>
              <a:rPr lang="ar-IQ" dirty="0" smtClean="0"/>
              <a:t>أصحاب الرأي الأول </a:t>
            </a:r>
            <a:r>
              <a:rPr lang="ar-IQ" dirty="0" smtClean="0"/>
              <a:t>على رأيهم بأن الهدف الأساس من التحقيق هو إخراج  نص صحيح  </a:t>
            </a:r>
            <a:r>
              <a:rPr lang="ar-IQ" dirty="0" smtClean="0"/>
              <a:t>وإما </a:t>
            </a:r>
            <a:r>
              <a:rPr lang="ar-IQ" dirty="0" smtClean="0"/>
              <a:t>التعليق فهو  أمر خارج عن التحقيق وهو أقرب </a:t>
            </a:r>
            <a:r>
              <a:rPr lang="ar-IQ" dirty="0" smtClean="0"/>
              <a:t>إلى </a:t>
            </a:r>
            <a:r>
              <a:rPr lang="ar-IQ" dirty="0" smtClean="0"/>
              <a:t>عمل الشراح وأصحاب الحواشي.</a:t>
            </a:r>
          </a:p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  </a:t>
            </a:r>
            <a:r>
              <a:rPr lang="ar-IQ" dirty="0" smtClean="0"/>
              <a:t>أما أصحاب </a:t>
            </a:r>
            <a:r>
              <a:rPr lang="ar-IQ" dirty="0" smtClean="0"/>
              <a:t>الرأي الثاني:فهم يرون  </a:t>
            </a:r>
            <a:r>
              <a:rPr lang="ar-IQ" dirty="0" smtClean="0"/>
              <a:t>أن </a:t>
            </a:r>
            <a:r>
              <a:rPr lang="ar-IQ" dirty="0" smtClean="0"/>
              <a:t>البحث العلمي يقتضي  ذلك ولا ينفك عنه  </a:t>
            </a:r>
            <a:r>
              <a:rPr lang="ar-IQ" dirty="0" smtClean="0"/>
              <a:t>وإلا </a:t>
            </a:r>
            <a:r>
              <a:rPr lang="ar-IQ" dirty="0" smtClean="0"/>
              <a:t>لما سمي عمل المحقق تحقيقا </a:t>
            </a:r>
          </a:p>
          <a:p>
            <a:r>
              <a:rPr lang="ar-IQ" dirty="0" smtClean="0"/>
              <a:t>ومن هذا الفريق من غالى في أثقال الهوامش بالتعليقات التي لا ضرورة لها </a:t>
            </a:r>
            <a:r>
              <a:rPr lang="ar-IQ" dirty="0" smtClean="0"/>
              <a:t>كالترجمة </a:t>
            </a:r>
            <a:r>
              <a:rPr lang="ar-IQ" dirty="0" smtClean="0"/>
              <a:t>للمشهورين مثلا </a:t>
            </a:r>
            <a:r>
              <a:rPr lang="ar-IQ" dirty="0" smtClean="0"/>
              <a:t>أو </a:t>
            </a:r>
            <a:r>
              <a:rPr lang="ar-IQ" dirty="0" smtClean="0"/>
              <a:t>شرح </a:t>
            </a:r>
            <a:r>
              <a:rPr lang="ar-IQ" dirty="0" smtClean="0"/>
              <a:t>الأمور</a:t>
            </a:r>
            <a:r>
              <a:rPr lang="ar-IQ" dirty="0" smtClean="0"/>
              <a:t>  </a:t>
            </a:r>
            <a:r>
              <a:rPr lang="ar-IQ" dirty="0" smtClean="0"/>
              <a:t>الواضحة </a:t>
            </a:r>
            <a:r>
              <a:rPr lang="ar-IQ" dirty="0" smtClean="0"/>
              <a:t>مما لا يستدعيه </a:t>
            </a:r>
            <a:r>
              <a:rPr lang="ar-IQ" dirty="0" smtClean="0"/>
              <a:t>التحقيق.</a:t>
            </a:r>
            <a:endParaRPr lang="ar-IQ" dirty="0" smtClean="0"/>
          </a:p>
          <a:p>
            <a:r>
              <a:rPr lang="ar-IQ" dirty="0" smtClean="0"/>
              <a:t>وفي الآونة الأخيرة بدا يظهر رأي  يتوسط في الحالتين فيري والحق معه </a:t>
            </a:r>
            <a:r>
              <a:rPr lang="ar-IQ" dirty="0" smtClean="0"/>
              <a:t>أن </a:t>
            </a:r>
            <a:r>
              <a:rPr lang="ar-IQ" dirty="0" smtClean="0"/>
              <a:t>هناك نوعين من التعليقات </a:t>
            </a:r>
            <a:r>
              <a:rPr lang="ar-IQ" dirty="0" smtClean="0"/>
              <a:t>:</a:t>
            </a:r>
            <a:endParaRPr lang="ar-IQ" dirty="0" smtClean="0"/>
          </a:p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تعليقات تستلزمها طبيعة التحقيق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dirty="0" smtClean="0"/>
              <a:t>النوع الأول: </a:t>
            </a:r>
            <a:r>
              <a:rPr lang="ar-IQ" dirty="0" smtClean="0"/>
              <a:t>تعليقات تستلزمها </a:t>
            </a:r>
            <a:r>
              <a:rPr lang="ar-IQ" dirty="0" smtClean="0"/>
              <a:t>طبيعة </a:t>
            </a:r>
            <a:r>
              <a:rPr lang="ar-IQ" dirty="0" smtClean="0"/>
              <a:t>التحقيق </a:t>
            </a:r>
            <a:r>
              <a:rPr lang="ar-IQ" dirty="0" smtClean="0"/>
              <a:t>ولأيتم العمل  بدونها :</a:t>
            </a:r>
          </a:p>
          <a:p>
            <a:r>
              <a:rPr lang="ar-IQ" dirty="0" smtClean="0"/>
              <a:t> كالتنبيه على سهو </a:t>
            </a:r>
          </a:p>
          <a:p>
            <a:r>
              <a:rPr lang="ar-IQ" dirty="0" smtClean="0"/>
              <a:t> أو إصلاح خلل </a:t>
            </a:r>
          </a:p>
          <a:p>
            <a:r>
              <a:rPr lang="ar-IQ" dirty="0" smtClean="0"/>
              <a:t>أو </a:t>
            </a:r>
            <a:r>
              <a:rPr lang="ar-IQ" dirty="0" smtClean="0"/>
              <a:t>كمال </a:t>
            </a:r>
            <a:r>
              <a:rPr lang="ar-IQ" dirty="0" smtClean="0"/>
              <a:t>نقص</a:t>
            </a:r>
          </a:p>
          <a:p>
            <a:r>
              <a:rPr lang="ar-IQ" dirty="0" smtClean="0"/>
              <a:t> </a:t>
            </a: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ar-IQ" dirty="0" smtClean="0"/>
              <a:t>ترجيح </a:t>
            </a:r>
            <a:r>
              <a:rPr lang="ar-IQ" dirty="0" smtClean="0"/>
              <a:t>عبارة نسخة على نسخة </a:t>
            </a:r>
          </a:p>
          <a:p>
            <a:r>
              <a:rPr lang="ar-IQ" dirty="0" smtClean="0"/>
              <a:t>وشرح عبارة لا تفهم </a:t>
            </a:r>
            <a:r>
              <a:rPr lang="ar-IQ" dirty="0" err="1" smtClean="0"/>
              <a:t>الا</a:t>
            </a:r>
            <a:r>
              <a:rPr lang="ar-IQ" dirty="0" smtClean="0"/>
              <a:t> بتوضيحها </a:t>
            </a:r>
          </a:p>
          <a:p>
            <a:r>
              <a:rPr lang="ar-IQ" dirty="0" err="1" smtClean="0"/>
              <a:t>او</a:t>
            </a:r>
            <a:r>
              <a:rPr lang="ar-IQ" dirty="0" smtClean="0"/>
              <a:t> ترجمة شخص</a:t>
            </a:r>
            <a:r>
              <a:rPr lang="ar-IQ" dirty="0" smtClean="0"/>
              <a:t>  يستلزم ترجمته </a:t>
            </a:r>
            <a:r>
              <a:rPr lang="ar-IQ" dirty="0" smtClean="0"/>
              <a:t>سياق الحديث </a:t>
            </a:r>
          </a:p>
          <a:p>
            <a:r>
              <a:rPr lang="ar-IQ" dirty="0" smtClean="0"/>
              <a:t>فان هذه  التعليقات </a:t>
            </a:r>
            <a:r>
              <a:rPr lang="ar-IQ" dirty="0" err="1" smtClean="0"/>
              <a:t>امور</a:t>
            </a:r>
            <a:r>
              <a:rPr lang="ar-IQ" dirty="0" smtClean="0"/>
              <a:t> لابد منها في التحقيق ولا تستغني عنها </a:t>
            </a:r>
            <a:r>
              <a:rPr lang="ar-IQ" dirty="0" smtClean="0"/>
              <a:t>عمليه التحقيق العلمي </a:t>
            </a:r>
            <a:r>
              <a:rPr lang="ar-IQ" dirty="0" smtClean="0"/>
              <a:t>إذ ليس </a:t>
            </a:r>
            <a:r>
              <a:rPr lang="ar-IQ" dirty="0" smtClean="0"/>
              <a:t>كل القراء </a:t>
            </a:r>
            <a:r>
              <a:rPr lang="ar-IQ" dirty="0" smtClean="0"/>
              <a:t>متخصصين</a:t>
            </a:r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تعليقات تأباها طبيعة التحقيق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والنوع الثاني تعليقات </a:t>
            </a:r>
            <a:r>
              <a:rPr lang="ar-IQ" dirty="0" smtClean="0"/>
              <a:t>تأباها طبيعة التحقيق أو لا تستلزمها :</a:t>
            </a:r>
          </a:p>
          <a:p>
            <a:r>
              <a:rPr lang="ar-IQ" dirty="0" smtClean="0"/>
              <a:t>كالتعليقات التي لايحتاج إليها  مثلا وكالشروح  لمواد </a:t>
            </a:r>
            <a:r>
              <a:rPr lang="ar-IQ" dirty="0" smtClean="0"/>
              <a:t>لا </a:t>
            </a:r>
            <a:r>
              <a:rPr lang="ar-IQ" dirty="0" smtClean="0"/>
              <a:t>تحتاج إلى شرح  </a:t>
            </a:r>
          </a:p>
          <a:p>
            <a:r>
              <a:rPr lang="ar-IQ" dirty="0" smtClean="0"/>
              <a:t>و كالترجمة </a:t>
            </a:r>
            <a:r>
              <a:rPr lang="ar-IQ" dirty="0" smtClean="0"/>
              <a:t>للمشهورين مثلا </a:t>
            </a:r>
            <a:endParaRPr lang="ar-IQ" dirty="0" smtClean="0"/>
          </a:p>
          <a:p>
            <a:r>
              <a:rPr lang="ar-IQ" dirty="0" smtClean="0"/>
              <a:t> أو العناية الزائدة </a:t>
            </a:r>
            <a:r>
              <a:rPr lang="ar-IQ" dirty="0" smtClean="0"/>
              <a:t>بعبارات </a:t>
            </a:r>
            <a:r>
              <a:rPr lang="ar-IQ" dirty="0" smtClean="0"/>
              <a:t>النساخ </a:t>
            </a:r>
            <a:r>
              <a:rPr lang="ar-IQ" dirty="0" smtClean="0"/>
              <a:t>في الدعاء </a:t>
            </a:r>
            <a:endParaRPr lang="ar-IQ" dirty="0" smtClean="0"/>
          </a:p>
          <a:p>
            <a:r>
              <a:rPr lang="ar-IQ" dirty="0" smtClean="0"/>
              <a:t>وفروقات النسخ </a:t>
            </a:r>
            <a:r>
              <a:rPr lang="ar-IQ" dirty="0" smtClean="0"/>
              <a:t>فيها </a:t>
            </a:r>
            <a:r>
              <a:rPr lang="ar-IQ" dirty="0" smtClean="0"/>
              <a:t>كقولهم رضي الله عنه </a:t>
            </a:r>
            <a:r>
              <a:rPr lang="ar-IQ" dirty="0" err="1" smtClean="0"/>
              <a:t>او</a:t>
            </a:r>
            <a:r>
              <a:rPr lang="ar-IQ" dirty="0" smtClean="0"/>
              <a:t> عليه </a:t>
            </a:r>
            <a:r>
              <a:rPr lang="ar-IQ" dirty="0" smtClean="0"/>
              <a:t>السلام ورحمه الله </a:t>
            </a: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ar-IQ" dirty="0" smtClean="0"/>
              <a:t>عليه الرحمة  </a:t>
            </a: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ar-IQ" dirty="0" smtClean="0"/>
              <a:t>عز وجل أو </a:t>
            </a:r>
            <a:r>
              <a:rPr lang="ar-IQ" dirty="0" smtClean="0"/>
              <a:t>سبحانه </a:t>
            </a:r>
            <a:r>
              <a:rPr lang="ar-IQ" dirty="0" smtClean="0"/>
              <a:t>وتعالى</a:t>
            </a:r>
          </a:p>
          <a:p>
            <a:r>
              <a:rPr lang="ar-IQ" dirty="0" err="1" smtClean="0"/>
              <a:t>او</a:t>
            </a:r>
            <a:r>
              <a:rPr lang="ar-IQ" dirty="0" smtClean="0"/>
              <a:t>  الكتابة </a:t>
            </a:r>
            <a:r>
              <a:rPr lang="ar-IQ" dirty="0" smtClean="0"/>
              <a:t>والتوسع في موضوعات ليست مقصوده فان هذه </a:t>
            </a:r>
            <a:r>
              <a:rPr lang="ar-IQ" dirty="0" smtClean="0"/>
              <a:t>الكتابة هي من </a:t>
            </a:r>
            <a:r>
              <a:rPr lang="ar-IQ" dirty="0" smtClean="0"/>
              <a:t>عمل الشراح </a:t>
            </a:r>
            <a:r>
              <a:rPr lang="ar-IQ" dirty="0" err="1" smtClean="0"/>
              <a:t>والمحشين</a:t>
            </a:r>
            <a:r>
              <a:rPr lang="ar-IQ" dirty="0" smtClean="0"/>
              <a:t> 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24" cy="868346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التعليقات التي يستلزمها التحقيق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071546"/>
            <a:ext cx="7467600" cy="5572164"/>
          </a:xfrm>
        </p:spPr>
        <p:txBody>
          <a:bodyPr>
            <a:noAutofit/>
          </a:bodyPr>
          <a:lstStyle/>
          <a:p>
            <a:r>
              <a:rPr lang="ar-IQ" sz="1800" dirty="0" smtClean="0"/>
              <a:t>فإذا اتضح ذلك فان هناك </a:t>
            </a:r>
            <a:r>
              <a:rPr lang="ar-IQ" sz="1800" dirty="0" smtClean="0"/>
              <a:t>كثيرا من التعليقات </a:t>
            </a:r>
            <a:r>
              <a:rPr lang="ar-IQ" sz="1800" dirty="0" smtClean="0"/>
              <a:t>يستلزمها  التحقيق منها:</a:t>
            </a:r>
            <a:endParaRPr lang="ar-IQ" sz="1800" dirty="0" smtClean="0"/>
          </a:p>
          <a:p>
            <a:r>
              <a:rPr lang="ar-IQ" sz="1800" dirty="0" smtClean="0"/>
              <a:t>1- </a:t>
            </a:r>
            <a:r>
              <a:rPr lang="ar-IQ" sz="1800" dirty="0" smtClean="0"/>
              <a:t>أثبات فروق النسخ </a:t>
            </a:r>
            <a:r>
              <a:rPr lang="ar-IQ" sz="1800" dirty="0" smtClean="0"/>
              <a:t>في تحقيق المخطوطات التي لم تتوفر فيها نسخه المؤلف </a:t>
            </a:r>
            <a:r>
              <a:rPr lang="ar-IQ" sz="1800" dirty="0" smtClean="0"/>
              <a:t>وترجيح عبارة </a:t>
            </a:r>
            <a:r>
              <a:rPr lang="ar-IQ" sz="1800" dirty="0" smtClean="0"/>
              <a:t>على </a:t>
            </a:r>
            <a:r>
              <a:rPr lang="ar-IQ" sz="1800" dirty="0" smtClean="0"/>
              <a:t>عبارة </a:t>
            </a:r>
            <a:r>
              <a:rPr lang="ar-IQ" sz="1800" dirty="0" smtClean="0"/>
              <a:t>والدليل على ذلك </a:t>
            </a:r>
            <a:r>
              <a:rPr lang="ar-IQ" sz="1800" dirty="0" smtClean="0"/>
              <a:t>وإكمال النقص.</a:t>
            </a:r>
            <a:endParaRPr lang="ar-IQ" sz="1800" dirty="0" smtClean="0"/>
          </a:p>
          <a:p>
            <a:r>
              <a:rPr lang="ar-IQ" sz="1800" dirty="0" smtClean="0"/>
              <a:t>2- </a:t>
            </a:r>
            <a:r>
              <a:rPr lang="ar-IQ" sz="1800" dirty="0" smtClean="0"/>
              <a:t>التنبيه على </a:t>
            </a:r>
            <a:r>
              <a:rPr lang="ar-IQ" sz="1800" dirty="0" smtClean="0"/>
              <a:t>تصحيفات في النص </a:t>
            </a:r>
            <a:r>
              <a:rPr lang="ar-IQ" sz="1800" dirty="0" smtClean="0"/>
              <a:t>بالاستعانة </a:t>
            </a:r>
            <a:r>
              <a:rPr lang="ar-IQ" sz="1800" dirty="0" smtClean="0"/>
              <a:t>بالكتب </a:t>
            </a:r>
            <a:r>
              <a:rPr lang="ar-IQ" sz="1800" dirty="0" smtClean="0"/>
              <a:t>المؤلفة </a:t>
            </a:r>
            <a:r>
              <a:rPr lang="ar-IQ" sz="1800" dirty="0" smtClean="0"/>
              <a:t>في بيان </a:t>
            </a:r>
            <a:r>
              <a:rPr lang="ar-IQ" sz="1800" dirty="0" smtClean="0"/>
              <a:t>التصحيف.</a:t>
            </a:r>
            <a:endParaRPr lang="ar-IQ" sz="1800" dirty="0" smtClean="0"/>
          </a:p>
          <a:p>
            <a:r>
              <a:rPr lang="ar-IQ" sz="1800" dirty="0" smtClean="0"/>
              <a:t>3- </a:t>
            </a:r>
            <a:r>
              <a:rPr lang="ar-IQ" sz="1800" dirty="0" smtClean="0"/>
              <a:t>التنبيه  </a:t>
            </a:r>
            <a:r>
              <a:rPr lang="ar-IQ" sz="1800" dirty="0" smtClean="0"/>
              <a:t>على السهو </a:t>
            </a:r>
            <a:r>
              <a:rPr lang="ar-IQ" sz="1800" dirty="0" smtClean="0"/>
              <a:t>والخطأ والأوهام الحاصلة </a:t>
            </a:r>
            <a:r>
              <a:rPr lang="ar-IQ" sz="1800" dirty="0" smtClean="0"/>
              <a:t>في </a:t>
            </a:r>
            <a:r>
              <a:rPr lang="ar-IQ" sz="1800" dirty="0" smtClean="0"/>
              <a:t>المخطوطة </a:t>
            </a:r>
            <a:r>
              <a:rPr lang="ar-IQ" sz="1800" dirty="0" smtClean="0"/>
              <a:t>وبيان المستدركات </a:t>
            </a:r>
            <a:r>
              <a:rPr lang="ar-IQ" sz="1800" dirty="0" smtClean="0"/>
              <a:t>والمآخذ </a:t>
            </a:r>
            <a:r>
              <a:rPr lang="ar-IQ" sz="1800" dirty="0" smtClean="0"/>
              <a:t>وذلك بمراجعه كتب ذلك الفن </a:t>
            </a:r>
            <a:r>
              <a:rPr lang="ar-IQ" sz="1800" dirty="0" smtClean="0"/>
              <a:t>والإحاطة بمسائله</a:t>
            </a:r>
            <a:endParaRPr lang="ar-IQ" sz="1800" dirty="0" smtClean="0"/>
          </a:p>
          <a:p>
            <a:r>
              <a:rPr lang="ar-IQ" sz="1800" dirty="0" smtClean="0"/>
              <a:t>4- </a:t>
            </a:r>
            <a:r>
              <a:rPr lang="ar-IQ" sz="1800" dirty="0" smtClean="0"/>
              <a:t>التعريف بالكلمة المبهمة  </a:t>
            </a:r>
            <a:r>
              <a:rPr lang="ar-IQ" sz="1800" dirty="0" smtClean="0"/>
              <a:t>والمصطلح العلمي الذي يحتاج سياق الحديث </a:t>
            </a:r>
            <a:r>
              <a:rPr lang="ar-IQ" sz="1800" dirty="0" smtClean="0"/>
              <a:t>إلى فهمه </a:t>
            </a:r>
            <a:r>
              <a:rPr lang="ar-IQ" sz="1800" dirty="0" smtClean="0"/>
              <a:t>وذلك </a:t>
            </a:r>
            <a:r>
              <a:rPr lang="ar-IQ" sz="1800" dirty="0" smtClean="0"/>
              <a:t>بالاستعانة </a:t>
            </a:r>
            <a:r>
              <a:rPr lang="ar-IQ" sz="1800" dirty="0" smtClean="0"/>
              <a:t>بكتب </a:t>
            </a:r>
            <a:r>
              <a:rPr lang="ar-IQ" sz="1800" dirty="0" smtClean="0"/>
              <a:t>اللغة </a:t>
            </a:r>
            <a:r>
              <a:rPr lang="ar-IQ" sz="1800" dirty="0" err="1" smtClean="0"/>
              <a:t>و</a:t>
            </a:r>
            <a:r>
              <a:rPr lang="ar-IQ" sz="1800" dirty="0" smtClean="0"/>
              <a:t> </a:t>
            </a:r>
            <a:r>
              <a:rPr lang="ar-IQ" sz="1800" dirty="0" err="1" smtClean="0"/>
              <a:t>معجماتها</a:t>
            </a:r>
            <a:r>
              <a:rPr lang="ar-IQ" sz="1800" dirty="0" smtClean="0"/>
              <a:t> </a:t>
            </a:r>
            <a:r>
              <a:rPr lang="ar-IQ" sz="1800" dirty="0" smtClean="0"/>
              <a:t>وهي </a:t>
            </a:r>
            <a:r>
              <a:rPr lang="ar-IQ" sz="1800" dirty="0" err="1" smtClean="0"/>
              <a:t>كثيره</a:t>
            </a:r>
            <a:r>
              <a:rPr lang="ar-IQ" sz="1800" dirty="0" smtClean="0"/>
              <a:t> جدا منها </a:t>
            </a:r>
            <a:r>
              <a:rPr lang="ar-IQ" sz="1800" dirty="0" smtClean="0"/>
              <a:t>:</a:t>
            </a:r>
          </a:p>
          <a:p>
            <a:r>
              <a:rPr lang="ar-IQ" sz="1800" dirty="0" smtClean="0"/>
              <a:t>كتاب طلبة الطلبة  </a:t>
            </a:r>
            <a:r>
              <a:rPr lang="ar-IQ" sz="1800" dirty="0" smtClean="0"/>
              <a:t>للنسفي </a:t>
            </a:r>
            <a:r>
              <a:rPr lang="ar-IQ" sz="1800" dirty="0" smtClean="0"/>
              <a:t>.</a:t>
            </a:r>
          </a:p>
          <a:p>
            <a:r>
              <a:rPr lang="ar-IQ" sz="1800" dirty="0" smtClean="0"/>
              <a:t>المغرب </a:t>
            </a:r>
            <a:r>
              <a:rPr lang="ar-IQ" sz="1800" dirty="0" smtClean="0"/>
              <a:t>في ترتيب المعرب للمطرزي </a:t>
            </a:r>
            <a:endParaRPr lang="ar-IQ" sz="1800" dirty="0" smtClean="0"/>
          </a:p>
          <a:p>
            <a:r>
              <a:rPr lang="ar-IQ" sz="1800" dirty="0" smtClean="0"/>
              <a:t>والمعرب </a:t>
            </a:r>
            <a:r>
              <a:rPr lang="ar-IQ" sz="1800" dirty="0" smtClean="0"/>
              <a:t>للجواليقي </a:t>
            </a:r>
            <a:endParaRPr lang="ar-IQ" sz="1800" dirty="0" smtClean="0"/>
          </a:p>
          <a:p>
            <a:r>
              <a:rPr lang="ar-IQ" sz="1800" dirty="0" smtClean="0"/>
              <a:t>التعريفات </a:t>
            </a:r>
            <a:r>
              <a:rPr lang="ar-IQ" sz="1800" dirty="0" smtClean="0"/>
              <a:t>للجرجاني </a:t>
            </a:r>
            <a:endParaRPr lang="ar-IQ" sz="1800" dirty="0" smtClean="0"/>
          </a:p>
          <a:p>
            <a:r>
              <a:rPr lang="ar-IQ" sz="1800" dirty="0" smtClean="0"/>
              <a:t>و </a:t>
            </a:r>
            <a:r>
              <a:rPr lang="ar-IQ" sz="1800" dirty="0" smtClean="0"/>
              <a:t>كشاف اصطلاحات الفنون للتهانوي .</a:t>
            </a:r>
            <a:endParaRPr lang="ar-IQ" sz="1800" dirty="0" smtClean="0"/>
          </a:p>
          <a:p>
            <a:r>
              <a:rPr lang="ar-IQ" sz="1800" dirty="0" smtClean="0"/>
              <a:t>جامع </a:t>
            </a:r>
            <a:r>
              <a:rPr lang="ar-IQ" sz="1800" dirty="0" smtClean="0"/>
              <a:t>العلوم في اصطلاحات الفنون المسمى </a:t>
            </a:r>
            <a:r>
              <a:rPr lang="ar-IQ" sz="1800" dirty="0" smtClean="0"/>
              <a:t>بدستور </a:t>
            </a:r>
            <a:r>
              <a:rPr lang="ar-IQ" sz="1800" dirty="0" smtClean="0"/>
              <a:t>العلماء احمد </a:t>
            </a:r>
            <a:r>
              <a:rPr lang="ar-IQ" sz="1800" dirty="0" smtClean="0"/>
              <a:t>نكري </a:t>
            </a:r>
            <a:r>
              <a:rPr lang="ar-IQ" sz="1800" dirty="0" smtClean="0"/>
              <a:t>.</a:t>
            </a:r>
            <a:endParaRPr lang="ar-IQ" sz="1800" dirty="0" smtClean="0"/>
          </a:p>
          <a:p>
            <a:r>
              <a:rPr lang="ar-IQ" sz="1800" dirty="0" smtClean="0"/>
              <a:t>و أبجد العلوم </a:t>
            </a:r>
            <a:r>
              <a:rPr lang="ar-IQ" sz="1800" dirty="0" err="1" smtClean="0"/>
              <a:t>للقنوجي</a:t>
            </a:r>
            <a:r>
              <a:rPr lang="ar-IQ" sz="1800" dirty="0" smtClean="0"/>
              <a:t>  </a:t>
            </a:r>
          </a:p>
          <a:p>
            <a:r>
              <a:rPr lang="ar-IQ" sz="1800" dirty="0" smtClean="0"/>
              <a:t>وتهذيب </a:t>
            </a:r>
            <a:r>
              <a:rPr lang="ar-IQ" sz="1800" dirty="0" err="1" smtClean="0"/>
              <a:t>الاسماء</a:t>
            </a:r>
            <a:r>
              <a:rPr lang="ar-IQ" sz="1800" dirty="0" smtClean="0"/>
              <a:t> واللغات للنووي </a:t>
            </a:r>
            <a:endParaRPr lang="ar-IQ" sz="1800" dirty="0" smtClean="0"/>
          </a:p>
          <a:p>
            <a:r>
              <a:rPr lang="ar-IQ" sz="1800" dirty="0" smtClean="0"/>
              <a:t>مصطلحات </a:t>
            </a:r>
            <a:r>
              <a:rPr lang="ar-IQ" sz="1800" dirty="0" err="1" smtClean="0"/>
              <a:t>الصوفيه</a:t>
            </a:r>
            <a:r>
              <a:rPr lang="ar-IQ" sz="1800" dirty="0" smtClean="0"/>
              <a:t> </a:t>
            </a:r>
            <a:r>
              <a:rPr lang="ar-IQ" sz="1800" dirty="0" err="1" smtClean="0"/>
              <a:t>للقاشاني</a:t>
            </a:r>
            <a:r>
              <a:rPr lang="ar-IQ" sz="1800" dirty="0" smtClean="0"/>
              <a:t>  وغير </a:t>
            </a:r>
            <a:r>
              <a:rPr lang="ar-IQ" sz="1800" dirty="0" smtClean="0"/>
              <a:t>ذلك </a:t>
            </a:r>
            <a:r>
              <a:rPr lang="ar-IQ" sz="1800" dirty="0" err="1" smtClean="0"/>
              <a:t>و</a:t>
            </a:r>
            <a:r>
              <a:rPr lang="ar-IQ" sz="1800" dirty="0" smtClean="0"/>
              <a:t> </a:t>
            </a:r>
            <a:r>
              <a:rPr lang="ar-IQ" sz="1800" dirty="0" smtClean="0"/>
              <a:t>كلها مطبوعة متداولة.</a:t>
            </a:r>
            <a:endParaRPr lang="ar-IQ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3600" dirty="0" smtClean="0"/>
              <a:t>تابع للتعليقات </a:t>
            </a:r>
            <a:r>
              <a:rPr lang="ar-IQ" sz="3600" dirty="0" smtClean="0"/>
              <a:t>التي يستلزمها التحقيق </a:t>
            </a:r>
            <a:endParaRPr lang="ar-IQ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5- ترجمه </a:t>
            </a:r>
            <a:r>
              <a:rPr lang="ar-IQ" dirty="0" smtClean="0"/>
              <a:t>الإعلام </a:t>
            </a:r>
            <a:r>
              <a:rPr lang="ar-IQ" dirty="0" smtClean="0"/>
              <a:t>التي تحتاج </a:t>
            </a:r>
            <a:r>
              <a:rPr lang="ar-IQ" dirty="0" smtClean="0"/>
              <a:t>إلى ترجمة كالأسماء المبهمة المغمورة أو </a:t>
            </a:r>
            <a:r>
              <a:rPr lang="ar-IQ" dirty="0" smtClean="0"/>
              <a:t>التي تختلف مع غيرها وقد كثرت كتب التراجم كثره  مفرطة </a:t>
            </a:r>
            <a:r>
              <a:rPr lang="ar-IQ" dirty="0" smtClean="0"/>
              <a:t>.</a:t>
            </a:r>
            <a:endParaRPr lang="ar-IQ" dirty="0" smtClean="0"/>
          </a:p>
          <a:p>
            <a:r>
              <a:rPr lang="ar-IQ" dirty="0" smtClean="0"/>
              <a:t>6- استخرج </a:t>
            </a:r>
            <a:r>
              <a:rPr lang="ar-IQ" dirty="0" smtClean="0"/>
              <a:t>الآيات باستخراجها </a:t>
            </a:r>
            <a:r>
              <a:rPr lang="ar-IQ" dirty="0" smtClean="0"/>
              <a:t>من المصحف ومقابلتها </a:t>
            </a:r>
            <a:r>
              <a:rPr lang="ar-IQ" dirty="0" smtClean="0"/>
              <a:t>وتصحيحها </a:t>
            </a:r>
            <a:r>
              <a:rPr lang="ar-IQ" dirty="0" smtClean="0"/>
              <a:t>في </a:t>
            </a:r>
            <a:r>
              <a:rPr lang="ar-IQ" dirty="0" smtClean="0"/>
              <a:t>المخطوط وضبطها وتدوين </a:t>
            </a:r>
            <a:r>
              <a:rPr lang="ar-IQ" dirty="0" smtClean="0"/>
              <a:t>رقمها في </a:t>
            </a:r>
            <a:r>
              <a:rPr lang="ar-IQ" dirty="0" smtClean="0"/>
              <a:t>السورة وقد الفت في </a:t>
            </a:r>
            <a:r>
              <a:rPr lang="ar-IQ" dirty="0" smtClean="0"/>
              <a:t>هذا المجال كتب </a:t>
            </a:r>
            <a:r>
              <a:rPr lang="ar-IQ" dirty="0" smtClean="0"/>
              <a:t>كثيرة منها:</a:t>
            </a:r>
          </a:p>
          <a:p>
            <a:r>
              <a:rPr lang="ar-IQ" dirty="0" smtClean="0"/>
              <a:t> </a:t>
            </a:r>
            <a:r>
              <a:rPr lang="ar-IQ" dirty="0" smtClean="0"/>
              <a:t>المعجم المفهرس </a:t>
            </a:r>
            <a:r>
              <a:rPr lang="ar-IQ" dirty="0" smtClean="0"/>
              <a:t>لألفاظ </a:t>
            </a:r>
            <a:r>
              <a:rPr lang="ar-IQ" dirty="0" smtClean="0"/>
              <a:t>القران الكريم </a:t>
            </a:r>
            <a:r>
              <a:rPr lang="ar-IQ" dirty="0" smtClean="0"/>
              <a:t>لأحمد </a:t>
            </a:r>
            <a:r>
              <a:rPr lang="ar-IQ" dirty="0" smtClean="0"/>
              <a:t>فؤاد عبد الباقي </a:t>
            </a:r>
            <a:endParaRPr lang="ar-IQ" dirty="0" smtClean="0"/>
          </a:p>
          <a:p>
            <a:r>
              <a:rPr lang="ar-IQ" dirty="0" smtClean="0"/>
              <a:t>وفهرس الألفاظ ألقرانيه </a:t>
            </a:r>
            <a:r>
              <a:rPr lang="ar-IQ" dirty="0" smtClean="0"/>
              <a:t>الذي </a:t>
            </a:r>
            <a:r>
              <a:rPr lang="ar-IQ" dirty="0" smtClean="0"/>
              <a:t>أصدره </a:t>
            </a:r>
            <a:r>
              <a:rPr lang="ar-IQ" dirty="0" smtClean="0"/>
              <a:t>مجمع </a:t>
            </a:r>
            <a:r>
              <a:rPr lang="ar-IQ" dirty="0" smtClean="0"/>
              <a:t>اللغة العربية بالقاهرة</a:t>
            </a:r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00948" cy="796908"/>
          </a:xfrm>
        </p:spPr>
        <p:txBody>
          <a:bodyPr>
            <a:normAutofit/>
          </a:bodyPr>
          <a:lstStyle/>
          <a:p>
            <a:pPr algn="r"/>
            <a:r>
              <a:rPr lang="ar-IQ" sz="3600" dirty="0" smtClean="0"/>
              <a:t>كتب تخريج </a:t>
            </a:r>
            <a:r>
              <a:rPr lang="ar-IQ" sz="3600" dirty="0" smtClean="0"/>
              <a:t>الأحاديث النبوية الشريفة</a:t>
            </a:r>
            <a:endParaRPr lang="ar-IQ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7467600" cy="5572164"/>
          </a:xfrm>
        </p:spPr>
        <p:txBody>
          <a:bodyPr>
            <a:normAutofit fontScale="77500" lnSpcReduction="20000"/>
          </a:bodyPr>
          <a:lstStyle/>
          <a:p>
            <a:r>
              <a:rPr lang="ar-IQ" dirty="0" smtClean="0"/>
              <a:t>7- تخريج </a:t>
            </a:r>
            <a:r>
              <a:rPr lang="ar-IQ" dirty="0" smtClean="0"/>
              <a:t>الأحاديث النبوية الشريفة والآثار والتأكد </a:t>
            </a:r>
            <a:r>
              <a:rPr lang="ar-IQ" dirty="0" smtClean="0"/>
              <a:t>من </a:t>
            </a:r>
            <a:r>
              <a:rPr lang="ar-IQ" dirty="0" smtClean="0"/>
              <a:t>متنها وألفاظها</a:t>
            </a:r>
            <a:r>
              <a:rPr lang="ar-IQ" dirty="0" smtClean="0"/>
              <a:t> </a:t>
            </a:r>
          </a:p>
          <a:p>
            <a:r>
              <a:rPr lang="ar-IQ" dirty="0" smtClean="0"/>
              <a:t>وقد يتوسع البعض في ذلك بيان قوه الحديث </a:t>
            </a:r>
            <a:r>
              <a:rPr lang="ar-IQ" dirty="0" smtClean="0"/>
              <a:t>ودرجته </a:t>
            </a:r>
            <a:r>
              <a:rPr lang="ar-IQ" dirty="0" smtClean="0"/>
              <a:t>من حيث </a:t>
            </a:r>
            <a:r>
              <a:rPr lang="ar-IQ" dirty="0" err="1" smtClean="0"/>
              <a:t>الصحه</a:t>
            </a:r>
            <a:r>
              <a:rPr lang="ar-IQ" dirty="0" smtClean="0"/>
              <a:t> والضعف بقصد </a:t>
            </a:r>
            <a:r>
              <a:rPr lang="ar-IQ" dirty="0" smtClean="0"/>
              <a:t>التأكد منه والحرص عليه</a:t>
            </a:r>
          </a:p>
          <a:p>
            <a:r>
              <a:rPr lang="ar-IQ" dirty="0" smtClean="0"/>
              <a:t> </a:t>
            </a:r>
            <a:r>
              <a:rPr lang="ar-IQ" dirty="0" smtClean="0"/>
              <a:t>وهناك كتب </a:t>
            </a:r>
            <a:r>
              <a:rPr lang="ar-IQ" dirty="0" smtClean="0"/>
              <a:t>كثيرة </a:t>
            </a:r>
            <a:r>
              <a:rPr lang="ar-IQ" dirty="0" smtClean="0"/>
              <a:t>تبحث في تخريج </a:t>
            </a:r>
            <a:r>
              <a:rPr lang="ar-IQ" dirty="0" smtClean="0"/>
              <a:t>الأحاديث </a:t>
            </a:r>
            <a:r>
              <a:rPr lang="ar-IQ" dirty="0" smtClean="0"/>
              <a:t>والتنبيه على ما فيها وفي </a:t>
            </a:r>
            <a:r>
              <a:rPr lang="ar-IQ" dirty="0" smtClean="0"/>
              <a:t>أسانيدها </a:t>
            </a:r>
            <a:r>
              <a:rPr lang="ar-IQ" dirty="0" smtClean="0"/>
              <a:t>من العلل يمكن للمحقق </a:t>
            </a:r>
            <a:r>
              <a:rPr lang="ar-IQ" dirty="0" err="1" smtClean="0"/>
              <a:t>ان</a:t>
            </a:r>
            <a:r>
              <a:rPr lang="ar-IQ" dirty="0" smtClean="0"/>
              <a:t> يستعين </a:t>
            </a:r>
            <a:r>
              <a:rPr lang="ar-IQ" dirty="0" err="1" smtClean="0"/>
              <a:t>بها</a:t>
            </a:r>
            <a:r>
              <a:rPr lang="ar-IQ" dirty="0" smtClean="0"/>
              <a:t> في تخريج </a:t>
            </a:r>
            <a:r>
              <a:rPr lang="ar-IQ" dirty="0" smtClean="0"/>
              <a:t>الأحاديث </a:t>
            </a:r>
            <a:r>
              <a:rPr lang="ar-IQ" dirty="0" smtClean="0"/>
              <a:t>منها </a:t>
            </a:r>
            <a:r>
              <a:rPr lang="ar-IQ" dirty="0" smtClean="0"/>
              <a:t>:</a:t>
            </a:r>
          </a:p>
          <a:p>
            <a:r>
              <a:rPr lang="ar-IQ" dirty="0" smtClean="0"/>
              <a:t>تخريج أحاديث</a:t>
            </a:r>
            <a:r>
              <a:rPr lang="ar-IQ" dirty="0" smtClean="0"/>
              <a:t>  </a:t>
            </a:r>
            <a:r>
              <a:rPr lang="ar-IQ" dirty="0" smtClean="0"/>
              <a:t>أصول </a:t>
            </a:r>
            <a:r>
              <a:rPr lang="ar-IQ" dirty="0" smtClean="0"/>
              <a:t>البزدوي لقاسم  </a:t>
            </a:r>
            <a:r>
              <a:rPr lang="ar-IQ" dirty="0" smtClean="0"/>
              <a:t>بن </a:t>
            </a:r>
            <a:r>
              <a:rPr lang="ar-IQ" dirty="0" err="1" smtClean="0"/>
              <a:t>قطلوبغا</a:t>
            </a:r>
            <a:r>
              <a:rPr lang="ar-IQ" dirty="0" smtClean="0"/>
              <a:t> .</a:t>
            </a:r>
            <a:endParaRPr lang="ar-IQ" dirty="0" smtClean="0"/>
          </a:p>
          <a:p>
            <a:r>
              <a:rPr lang="ar-IQ" dirty="0" smtClean="0"/>
              <a:t> الترغيب والترهيب للحافظ </a:t>
            </a:r>
            <a:r>
              <a:rPr lang="ar-IQ" dirty="0" err="1" smtClean="0"/>
              <a:t>المنذري</a:t>
            </a:r>
            <a:r>
              <a:rPr lang="ar-IQ" dirty="0" smtClean="0"/>
              <a:t> </a:t>
            </a:r>
            <a:r>
              <a:rPr lang="ar-IQ" dirty="0" smtClean="0"/>
              <a:t>.</a:t>
            </a:r>
          </a:p>
          <a:p>
            <a:r>
              <a:rPr lang="ar-IQ" dirty="0" smtClean="0"/>
              <a:t>التعليق </a:t>
            </a:r>
            <a:r>
              <a:rPr lang="ar-IQ" dirty="0" smtClean="0"/>
              <a:t>المغني علي </a:t>
            </a:r>
            <a:r>
              <a:rPr lang="ar-IQ" dirty="0" err="1" smtClean="0"/>
              <a:t>الدارقطني</a:t>
            </a:r>
            <a:r>
              <a:rPr lang="ar-IQ" dirty="0" smtClean="0"/>
              <a:t> للعظيم </a:t>
            </a:r>
            <a:r>
              <a:rPr lang="ar-IQ" dirty="0" err="1" smtClean="0"/>
              <a:t>ابادي</a:t>
            </a:r>
            <a:r>
              <a:rPr lang="ar-IQ" dirty="0" smtClean="0"/>
              <a:t> </a:t>
            </a:r>
            <a:endParaRPr lang="ar-IQ" dirty="0" smtClean="0"/>
          </a:p>
          <a:p>
            <a:r>
              <a:rPr lang="ar-IQ" dirty="0" smtClean="0"/>
              <a:t>تلخيص </a:t>
            </a:r>
            <a:r>
              <a:rPr lang="ar-IQ" dirty="0" smtClean="0"/>
              <a:t>الحبير في تخريج </a:t>
            </a:r>
            <a:r>
              <a:rPr lang="ar-IQ" dirty="0" err="1" smtClean="0"/>
              <a:t>احاديث</a:t>
            </a:r>
            <a:r>
              <a:rPr lang="ar-IQ" dirty="0" smtClean="0"/>
              <a:t> الرافعي الكبير لابن حجر العسقلاني </a:t>
            </a:r>
            <a:endParaRPr lang="ar-IQ" dirty="0" smtClean="0"/>
          </a:p>
          <a:p>
            <a:r>
              <a:rPr lang="ar-IQ" dirty="0" smtClean="0"/>
              <a:t>تمييز </a:t>
            </a:r>
            <a:r>
              <a:rPr lang="ar-IQ" dirty="0" smtClean="0"/>
              <a:t>الطيب من الخبيث في ما يدور على </a:t>
            </a:r>
            <a:r>
              <a:rPr lang="ar-IQ" dirty="0" err="1" smtClean="0"/>
              <a:t>السنه</a:t>
            </a:r>
            <a:r>
              <a:rPr lang="ar-IQ" dirty="0" smtClean="0"/>
              <a:t> الناس من الحديث لابن </a:t>
            </a:r>
            <a:r>
              <a:rPr lang="ar-IQ" dirty="0" smtClean="0"/>
              <a:t>الدبيع </a:t>
            </a:r>
            <a:r>
              <a:rPr lang="ar-IQ" dirty="0" smtClean="0"/>
              <a:t>الشيباني </a:t>
            </a:r>
            <a:endParaRPr lang="ar-IQ" dirty="0" smtClean="0"/>
          </a:p>
          <a:p>
            <a:r>
              <a:rPr lang="ar-IQ" dirty="0" smtClean="0"/>
              <a:t>تنزيه الشريعة للكتاني</a:t>
            </a:r>
          </a:p>
          <a:p>
            <a:r>
              <a:rPr lang="ar-IQ" dirty="0" smtClean="0"/>
              <a:t> </a:t>
            </a:r>
            <a:r>
              <a:rPr lang="ar-IQ" dirty="0" smtClean="0"/>
              <a:t>الجامع الصغير للسيوطي </a:t>
            </a:r>
            <a:endParaRPr lang="ar-IQ" dirty="0" smtClean="0"/>
          </a:p>
          <a:p>
            <a:r>
              <a:rPr lang="ar-IQ" dirty="0" smtClean="0"/>
              <a:t>جامع الأصول </a:t>
            </a:r>
            <a:r>
              <a:rPr lang="ar-IQ" dirty="0" smtClean="0"/>
              <a:t>لابن </a:t>
            </a:r>
            <a:r>
              <a:rPr lang="ar-IQ" dirty="0" smtClean="0"/>
              <a:t>الأثير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125</TotalTime>
  <Words>467</Words>
  <Application>Microsoft Office PowerPoint</Application>
  <PresentationFormat>عرض على الشاشة (3:4)‏</PresentationFormat>
  <Paragraphs>85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تقنية</vt:lpstr>
      <vt:lpstr>الفرع الخامس  التعليق على النص</vt:lpstr>
      <vt:lpstr>التعليق على النص</vt:lpstr>
      <vt:lpstr>الشريحة 3</vt:lpstr>
      <vt:lpstr>الشريحة 4</vt:lpstr>
      <vt:lpstr>تعليقات تستلزمها طبيعة التحقيق</vt:lpstr>
      <vt:lpstr>تعليقات تأباها طبيعة التحقيق</vt:lpstr>
      <vt:lpstr>التعليقات التي يستلزمها التحقيق </vt:lpstr>
      <vt:lpstr>تابع للتعليقات التي يستلزمها التحقيق </vt:lpstr>
      <vt:lpstr>كتب تخريج الأحاديث النبوية الشريفة</vt:lpstr>
      <vt:lpstr>تابع لكتب تخريج الأحاديث النبوية الشريفة</vt:lpstr>
      <vt:lpstr>تابع للتعليقات التي يستلزمها التحقيق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الفرع الخامس  التعليق على النص</dc:title>
  <dc:creator>user</dc:creator>
  <cp:lastModifiedBy>user</cp:lastModifiedBy>
  <cp:revision>13</cp:revision>
  <dcterms:created xsi:type="dcterms:W3CDTF">2020-04-24T23:26:12Z</dcterms:created>
  <dcterms:modified xsi:type="dcterms:W3CDTF">2020-04-25T01:31:50Z</dcterms:modified>
</cp:coreProperties>
</file>