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عنوان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0" name="عنصر نائب للتاريخ 9"/>
          <p:cNvSpPr>
            <a:spLocks noGrp="1"/>
          </p:cNvSpPr>
          <p:nvPr>
            <p:ph type="dt" sz="half" idx="10"/>
          </p:nvPr>
        </p:nvSpPr>
        <p:spPr>
          <a:xfrm>
            <a:off x="5562600" y="6509004"/>
            <a:ext cx="3002280" cy="274320"/>
          </a:xfrm>
        </p:spPr>
        <p:txBody>
          <a:bodyPr vert="horz" rtlCol="0"/>
          <a:lstStyle>
            <a:extLst/>
          </a:lstStyle>
          <a:p>
            <a:fld id="{0E4A4CDA-0977-49BD-A648-8F45CB4DA453}" type="datetimeFigureOut">
              <a:rPr lang="ar-IQ" smtClean="0"/>
              <a:t>03/09/1441</a:t>
            </a:fld>
            <a:endParaRPr lang="ar-IQ"/>
          </a:p>
        </p:txBody>
      </p:sp>
      <p:sp>
        <p:nvSpPr>
          <p:cNvPr id="11" name="عنصر نائب لرقم الشريحة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7E652D5-0674-43A9-B407-4F60B010C0F7}" type="slidenum">
              <a:rPr lang="ar-IQ" smtClean="0"/>
              <a:t>‹#›</a:t>
            </a:fld>
            <a:endParaRPr lang="ar-IQ"/>
          </a:p>
        </p:txBody>
      </p:sp>
      <p:sp>
        <p:nvSpPr>
          <p:cNvPr id="12" name="عنصر نائب للتذييل 11"/>
          <p:cNvSpPr>
            <a:spLocks noGrp="1"/>
          </p:cNvSpPr>
          <p:nvPr>
            <p:ph type="ftr" sz="quarter" idx="12"/>
          </p:nvPr>
        </p:nvSpPr>
        <p:spPr>
          <a:xfrm>
            <a:off x="1600200" y="6509004"/>
            <a:ext cx="3907464" cy="274320"/>
          </a:xfrm>
        </p:spPr>
        <p:txBody>
          <a:bodyPr vert="horz" rtlCol="0"/>
          <a:lstStyle>
            <a:extLst/>
          </a:lstStyle>
          <a:p>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E4A4CDA-0977-49BD-A648-8F45CB4DA453}" type="datetimeFigureOut">
              <a:rPr lang="ar-IQ" smtClean="0"/>
              <a:t>03/09/1441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7E652D5-0674-43A9-B407-4F60B010C0F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lvl1pPr algn="l">
              <a:defRPr/>
            </a:lvl1pPr>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E4A4CDA-0977-49BD-A648-8F45CB4DA453}" type="datetimeFigureOut">
              <a:rPr lang="ar-IQ" smtClean="0"/>
              <a:t>03/09/1441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7E652D5-0674-43A9-B407-4F60B010C0F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E4A4CDA-0977-49BD-A648-8F45CB4DA453}" type="datetimeFigureOut">
              <a:rPr lang="ar-IQ" smtClean="0"/>
              <a:t>03/09/1441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C7E652D5-0674-43A9-B407-4F60B010C0F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7" name="مستطيل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a:xfrm>
            <a:off x="5562600" y="6513670"/>
            <a:ext cx="3002280" cy="274320"/>
          </a:xfrm>
        </p:spPr>
        <p:txBody>
          <a:bodyPr vert="horz" rtlCol="0"/>
          <a:lstStyle>
            <a:extLst/>
          </a:lstStyle>
          <a:p>
            <a:fld id="{0E4A4CDA-0977-49BD-A648-8F45CB4DA453}" type="datetimeFigureOut">
              <a:rPr lang="ar-IQ" smtClean="0"/>
              <a:t>03/09/1441</a:t>
            </a:fld>
            <a:endParaRPr lang="ar-IQ"/>
          </a:p>
        </p:txBody>
      </p:sp>
      <p:sp>
        <p:nvSpPr>
          <p:cNvPr id="9" name="عنصر نائب لرقم الشريحة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7E652D5-0674-43A9-B407-4F60B010C0F7}" type="slidenum">
              <a:rPr lang="ar-IQ" smtClean="0"/>
              <a:t>‹#›</a:t>
            </a:fld>
            <a:endParaRPr lang="ar-IQ"/>
          </a:p>
        </p:txBody>
      </p:sp>
      <p:sp>
        <p:nvSpPr>
          <p:cNvPr id="10" name="عنصر نائب للتذييل 9"/>
          <p:cNvSpPr>
            <a:spLocks noGrp="1"/>
          </p:cNvSpPr>
          <p:nvPr>
            <p:ph type="ftr" sz="quarter" idx="12"/>
          </p:nvPr>
        </p:nvSpPr>
        <p:spPr>
          <a:xfrm>
            <a:off x="1600200" y="6513670"/>
            <a:ext cx="3907464" cy="274320"/>
          </a:xfrm>
        </p:spPr>
        <p:txBody>
          <a:bodyPr vert="horz" rtlCol="0"/>
          <a:lstStyle>
            <a:extLst/>
          </a:lstStyle>
          <a:p>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E4A4CDA-0977-49BD-A648-8F45CB4DA453}" type="datetimeFigureOut">
              <a:rPr lang="ar-IQ" smtClean="0"/>
              <a:t>03/09/1441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a:xfrm>
            <a:off x="8641080" y="6514568"/>
            <a:ext cx="464288" cy="274320"/>
          </a:xfrm>
        </p:spPr>
        <p:txBody>
          <a:bodyPr/>
          <a:lstStyle>
            <a:extLst/>
          </a:lstStyle>
          <a:p>
            <a:fld id="{C7E652D5-0674-43A9-B407-4F60B010C0F7}" type="slidenum">
              <a:rPr lang="ar-IQ" smtClean="0"/>
              <a:t>‹#›</a:t>
            </a:fld>
            <a:endParaRPr lang="ar-IQ"/>
          </a:p>
        </p:txBody>
      </p:sp>
      <p:sp>
        <p:nvSpPr>
          <p:cNvPr id="10" name="مستطيل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مستطيل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مستطيل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عنوان 1"/>
          <p:cNvSpPr>
            <a:spLocks noGrp="1"/>
          </p:cNvSpPr>
          <p:nvPr>
            <p:ph type="title"/>
          </p:nvPr>
        </p:nvSpPr>
        <p:spPr>
          <a:xfrm>
            <a:off x="457200" y="251948"/>
            <a:ext cx="8229600"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E4A4CDA-0977-49BD-A648-8F45CB4DA453}" type="datetimeFigureOut">
              <a:rPr lang="ar-IQ" smtClean="0"/>
              <a:t>03/09/1441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a:xfrm>
            <a:off x="8641080" y="6514568"/>
            <a:ext cx="464288" cy="274320"/>
          </a:xfrm>
        </p:spPr>
        <p:txBody>
          <a:bodyPr/>
          <a:lstStyle>
            <a:extLst/>
          </a:lstStyle>
          <a:p>
            <a:fld id="{C7E652D5-0674-43A9-B407-4F60B010C0F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53218"/>
            <a:ext cx="8229600"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E4A4CDA-0977-49BD-A648-8F45CB4DA453}" type="datetimeFigureOut">
              <a:rPr lang="ar-IQ" smtClean="0"/>
              <a:t>03/09/1441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C7E652D5-0674-43A9-B407-4F60B010C0F7}" type="slidenum">
              <a:rPr lang="ar-IQ" smtClean="0"/>
              <a:t>‹#›</a:t>
            </a:fld>
            <a:endParaRPr lang="ar-IQ"/>
          </a:p>
        </p:txBody>
      </p:sp>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0E4A4CDA-0977-49BD-A648-8F45CB4DA453}" type="datetimeFigureOut">
              <a:rPr lang="ar-IQ" smtClean="0"/>
              <a:t>03/09/1441</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C7E652D5-0674-43A9-B407-4F60B010C0F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2"/>
      </p:bgRef>
    </p:bg>
    <p:spTree>
      <p:nvGrpSpPr>
        <p:cNvPr id="1" name=""/>
        <p:cNvGrpSpPr/>
        <p:nvPr/>
      </p:nvGrpSpPr>
      <p:grpSpPr>
        <a:xfrm>
          <a:off x="0" y="0"/>
          <a:ext cx="0" cy="0"/>
          <a:chOff x="0" y="0"/>
          <a:chExt cx="0" cy="0"/>
        </a:xfrm>
      </p:grpSpPr>
      <p:sp>
        <p:nvSpPr>
          <p:cNvPr id="8" name="مستطيل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963136" y="304800"/>
            <a:ext cx="3931920" cy="762000"/>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9" name="عنصر نائب للتاريخ 8"/>
          <p:cNvSpPr>
            <a:spLocks noGrp="1"/>
          </p:cNvSpPr>
          <p:nvPr>
            <p:ph type="dt" sz="half" idx="10"/>
          </p:nvPr>
        </p:nvSpPr>
        <p:spPr>
          <a:xfrm>
            <a:off x="5562600" y="6513670"/>
            <a:ext cx="3002280" cy="274320"/>
          </a:xfrm>
        </p:spPr>
        <p:txBody>
          <a:bodyPr vert="horz" rtlCol="0"/>
          <a:lstStyle>
            <a:extLst/>
          </a:lstStyle>
          <a:p>
            <a:fld id="{0E4A4CDA-0977-49BD-A648-8F45CB4DA453}" type="datetimeFigureOut">
              <a:rPr lang="ar-IQ" smtClean="0"/>
              <a:t>03/09/1441</a:t>
            </a:fld>
            <a:endParaRPr lang="ar-IQ"/>
          </a:p>
        </p:txBody>
      </p:sp>
      <p:sp>
        <p:nvSpPr>
          <p:cNvPr id="10" name="عنصر نائب لرقم الشريحة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7E652D5-0674-43A9-B407-4F60B010C0F7}" type="slidenum">
              <a:rPr lang="ar-IQ" smtClean="0"/>
              <a:t>‹#›</a:t>
            </a:fld>
            <a:endParaRPr lang="ar-IQ"/>
          </a:p>
        </p:txBody>
      </p:sp>
      <p:sp>
        <p:nvSpPr>
          <p:cNvPr id="11" name="عنصر نائب للتذييل 10"/>
          <p:cNvSpPr>
            <a:spLocks noGrp="1"/>
          </p:cNvSpPr>
          <p:nvPr>
            <p:ph type="ftr" sz="quarter" idx="12"/>
          </p:nvPr>
        </p:nvSpPr>
        <p:spPr>
          <a:xfrm>
            <a:off x="1600200" y="6513670"/>
            <a:ext cx="3907464" cy="274320"/>
          </a:xfrm>
        </p:spPr>
        <p:txBody>
          <a:bodyPr vert="horz" rtlCol="0"/>
          <a:lstStyle>
            <a:extLst/>
          </a:lstStyle>
          <a:p>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040443" y="4724400"/>
            <a:ext cx="5486400" cy="664536"/>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13" name="عنصر نائب للصورة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8" name="عنصر نائب للتاريخ 7"/>
          <p:cNvSpPr>
            <a:spLocks noGrp="1"/>
          </p:cNvSpPr>
          <p:nvPr>
            <p:ph type="dt" sz="half" idx="10"/>
          </p:nvPr>
        </p:nvSpPr>
        <p:spPr>
          <a:xfrm>
            <a:off x="5562600" y="6509004"/>
            <a:ext cx="3002280" cy="274320"/>
          </a:xfrm>
        </p:spPr>
        <p:txBody>
          <a:bodyPr vert="horz" rtlCol="0"/>
          <a:lstStyle>
            <a:extLst/>
          </a:lstStyle>
          <a:p>
            <a:fld id="{0E4A4CDA-0977-49BD-A648-8F45CB4DA453}" type="datetimeFigureOut">
              <a:rPr lang="ar-IQ" smtClean="0"/>
              <a:t>03/09/1441</a:t>
            </a:fld>
            <a:endParaRPr lang="ar-IQ"/>
          </a:p>
        </p:txBody>
      </p:sp>
      <p:sp>
        <p:nvSpPr>
          <p:cNvPr id="9" name="عنصر نائب لرقم الشريحة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7E652D5-0674-43A9-B407-4F60B010C0F7}" type="slidenum">
              <a:rPr lang="ar-IQ" smtClean="0"/>
              <a:t>‹#›</a:t>
            </a:fld>
            <a:endParaRPr lang="ar-IQ"/>
          </a:p>
        </p:txBody>
      </p:sp>
      <p:sp>
        <p:nvSpPr>
          <p:cNvPr id="10" name="عنصر نائب للتذييل 9"/>
          <p:cNvSpPr>
            <a:spLocks noGrp="1"/>
          </p:cNvSpPr>
          <p:nvPr>
            <p:ph type="ftr" sz="quarter" idx="12"/>
          </p:nvPr>
        </p:nvSpPr>
        <p:spPr>
          <a:xfrm>
            <a:off x="1600200" y="6509004"/>
            <a:ext cx="3907464" cy="274320"/>
          </a:xfrm>
        </p:spPr>
        <p:txBody>
          <a:bodyPr vert="horz" rtlCol="0"/>
          <a:lstStyle>
            <a:extLst/>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تذييل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ar-IQ"/>
          </a:p>
        </p:txBody>
      </p:sp>
      <p:sp>
        <p:nvSpPr>
          <p:cNvPr id="14" name="عنصر نائب للتاريخ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E4A4CDA-0977-49BD-A648-8F45CB4DA453}" type="datetimeFigureOut">
              <a:rPr lang="ar-IQ" smtClean="0"/>
              <a:t>03/09/1441</a:t>
            </a:fld>
            <a:endParaRPr lang="ar-IQ"/>
          </a:p>
        </p:txBody>
      </p:sp>
      <p:sp>
        <p:nvSpPr>
          <p:cNvPr id="23" name="عنصر نائب لرقم الشريحة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7E652D5-0674-43A9-B407-4F60B010C0F7}" type="slidenum">
              <a:rPr lang="ar-IQ" smtClean="0"/>
              <a:t>‹#›</a:t>
            </a:fld>
            <a:endParaRPr lang="ar-IQ"/>
          </a:p>
        </p:txBody>
      </p:sp>
      <p:sp>
        <p:nvSpPr>
          <p:cNvPr id="22" name="عنصر نائب للعنوان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4234" y="357167"/>
            <a:ext cx="8251170" cy="1428759"/>
          </a:xfrm>
        </p:spPr>
        <p:txBody>
          <a:bodyPr/>
          <a:lstStyle/>
          <a:p>
            <a:r>
              <a:rPr lang="ar-IQ" dirty="0" smtClean="0"/>
              <a:t>الفرع الرابع :توثيق النص </a:t>
            </a:r>
            <a:endParaRPr lang="ar-IQ" dirty="0"/>
          </a:p>
        </p:txBody>
      </p:sp>
      <p:sp>
        <p:nvSpPr>
          <p:cNvPr id="3" name="عنوان فرعي 2"/>
          <p:cNvSpPr>
            <a:spLocks noGrp="1"/>
          </p:cNvSpPr>
          <p:nvPr>
            <p:ph type="subTitle" idx="1"/>
          </p:nvPr>
        </p:nvSpPr>
        <p:spPr>
          <a:xfrm>
            <a:off x="214282" y="2819400"/>
            <a:ext cx="8479552" cy="3824310"/>
          </a:xfrm>
        </p:spPr>
        <p:txBody>
          <a:bodyPr>
            <a:normAutofit/>
          </a:bodyPr>
          <a:lstStyle/>
          <a:p>
            <a:r>
              <a:rPr lang="ar-IQ" dirty="0" smtClean="0"/>
              <a:t>محاضرة لطلبة الماجستير</a:t>
            </a:r>
          </a:p>
          <a:p>
            <a:r>
              <a:rPr lang="ar-IQ" dirty="0" smtClean="0"/>
              <a:t> مادة :تحقيق المخطوطات الشرعية </a:t>
            </a:r>
          </a:p>
          <a:p>
            <a:r>
              <a:rPr lang="ar-IQ" dirty="0" smtClean="0"/>
              <a:t>قسم التربية الإسلامية</a:t>
            </a:r>
          </a:p>
          <a:p>
            <a:r>
              <a:rPr lang="ar-IQ" dirty="0" smtClean="0"/>
              <a:t>كلية التربية الأساسية</a:t>
            </a:r>
          </a:p>
          <a:p>
            <a:r>
              <a:rPr lang="ar-IQ" dirty="0" smtClean="0"/>
              <a:t>الجامعة </a:t>
            </a:r>
            <a:r>
              <a:rPr lang="ar-IQ" dirty="0" err="1" smtClean="0"/>
              <a:t>المستنصرية</a:t>
            </a:r>
            <a:r>
              <a:rPr lang="ar-IQ" dirty="0" smtClean="0"/>
              <a:t> </a:t>
            </a:r>
          </a:p>
          <a:p>
            <a:r>
              <a:rPr lang="ar-IQ" dirty="0" smtClean="0"/>
              <a:t>إعداد:أ.د.نشأت صلاح الدين حسين</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042"/>
            <a:ext cx="7972452" cy="642942"/>
          </a:xfrm>
        </p:spPr>
        <p:txBody>
          <a:bodyPr>
            <a:normAutofit fontScale="90000"/>
          </a:bodyPr>
          <a:lstStyle/>
          <a:p>
            <a:r>
              <a:rPr lang="ar-IQ" dirty="0" smtClean="0"/>
              <a:t>توثيق </a:t>
            </a:r>
            <a:r>
              <a:rPr lang="ar-IQ" dirty="0" smtClean="0"/>
              <a:t>النص</a:t>
            </a:r>
            <a:endParaRPr lang="ar-IQ" dirty="0"/>
          </a:p>
        </p:txBody>
      </p:sp>
      <p:sp>
        <p:nvSpPr>
          <p:cNvPr id="3" name="عنصر نائب للمحتوى 2"/>
          <p:cNvSpPr>
            <a:spLocks noGrp="1"/>
          </p:cNvSpPr>
          <p:nvPr>
            <p:ph idx="1"/>
          </p:nvPr>
        </p:nvSpPr>
        <p:spPr>
          <a:xfrm>
            <a:off x="500034" y="1285860"/>
            <a:ext cx="8229600" cy="5029533"/>
          </a:xfrm>
        </p:spPr>
        <p:txBody>
          <a:bodyPr>
            <a:normAutofit fontScale="92500" lnSpcReduction="10000"/>
          </a:bodyPr>
          <a:lstStyle/>
          <a:p>
            <a:pPr>
              <a:buNone/>
            </a:pPr>
            <a:r>
              <a:rPr lang="ar-IQ" dirty="0" smtClean="0"/>
              <a:t>قد </a:t>
            </a:r>
            <a:r>
              <a:rPr lang="ar-IQ" dirty="0" smtClean="0"/>
              <a:t>ينقل مؤلف المخطوط  كلام السابقين له ويعزوه </a:t>
            </a:r>
            <a:r>
              <a:rPr lang="ar-IQ" dirty="0" smtClean="0"/>
              <a:t>إليهم</a:t>
            </a:r>
            <a:r>
              <a:rPr lang="ar-IQ" dirty="0" smtClean="0"/>
              <a:t>  فلزيادة التوثيق والاطمئنان يتمكن المحقق من </a:t>
            </a:r>
            <a:r>
              <a:rPr lang="ar-IQ" dirty="0" smtClean="0"/>
              <a:t>أن </a:t>
            </a:r>
            <a:r>
              <a:rPr lang="ar-IQ" dirty="0" smtClean="0"/>
              <a:t>يرجع </a:t>
            </a:r>
            <a:r>
              <a:rPr lang="ar-IQ" dirty="0" smtClean="0"/>
              <a:t>إلى </a:t>
            </a:r>
            <a:r>
              <a:rPr lang="ar-IQ" dirty="0" smtClean="0"/>
              <a:t>المصدر الذي نقل عنه المؤلف سواء كان ذلك المصدر مخطوطا </a:t>
            </a:r>
            <a:r>
              <a:rPr lang="ar-IQ" dirty="0" smtClean="0"/>
              <a:t>أو </a:t>
            </a:r>
            <a:r>
              <a:rPr lang="ar-IQ" dirty="0" smtClean="0"/>
              <a:t>مطبوعا </a:t>
            </a:r>
            <a:r>
              <a:rPr lang="ar-IQ" dirty="0" smtClean="0"/>
              <a:t>.</a:t>
            </a:r>
          </a:p>
          <a:p>
            <a:pPr>
              <a:buNone/>
            </a:pPr>
            <a:r>
              <a:rPr lang="ar-IQ" dirty="0" smtClean="0"/>
              <a:t>ليرى </a:t>
            </a:r>
            <a:r>
              <a:rPr lang="ar-IQ" dirty="0" smtClean="0"/>
              <a:t>إن </a:t>
            </a:r>
            <a:r>
              <a:rPr lang="ar-IQ" dirty="0" smtClean="0"/>
              <a:t>كان موجودا فيه </a:t>
            </a:r>
            <a:r>
              <a:rPr lang="ar-IQ" dirty="0" smtClean="0"/>
              <a:t>أم </a:t>
            </a:r>
            <a:r>
              <a:rPr lang="ar-IQ" dirty="0" smtClean="0"/>
              <a:t>لا ويشير </a:t>
            </a:r>
            <a:r>
              <a:rPr lang="ar-IQ" dirty="0" smtClean="0"/>
              <a:t>إلى </a:t>
            </a:r>
            <a:r>
              <a:rPr lang="ar-IQ" dirty="0" smtClean="0"/>
              <a:t>ذلك كان ينقل مؤلف ما عن الشافعي فكتبه معروفة مطبوعة </a:t>
            </a:r>
            <a:r>
              <a:rPr lang="ar-IQ" dirty="0" smtClean="0"/>
              <a:t>.</a:t>
            </a:r>
          </a:p>
          <a:p>
            <a:pPr>
              <a:buNone/>
            </a:pPr>
            <a:r>
              <a:rPr lang="ar-IQ" dirty="0" smtClean="0"/>
              <a:t>وربما ينقل  احد المؤلفين المعاصرين للمؤلف  </a:t>
            </a:r>
            <a:r>
              <a:rPr lang="ar-IQ" dirty="0" smtClean="0"/>
              <a:t>أو </a:t>
            </a:r>
            <a:r>
              <a:rPr lang="ar-IQ" dirty="0" smtClean="0"/>
              <a:t>المتأخرين عنه عبارة من ذلك المخطوط  يكون فيها غناء وفائدة تضيء السبيل أمام المحقق لمعرفه كمال التعبير أو نقصه أو تحريف أو زيادة يحسن بالمحقق تتبع ذلك ولاسيما في تحقيق كتاب لا توجد له إلا نسخة مخطوطة واحدة فهنا يكون التوثيق لنصوص الكتاب </a:t>
            </a:r>
            <a:r>
              <a:rPr lang="ar-IQ" dirty="0" smtClean="0"/>
              <a:t>أمرا  </a:t>
            </a:r>
            <a:r>
              <a:rPr lang="ar-IQ" dirty="0" smtClean="0"/>
              <a:t>لا غنى عنه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buNone/>
            </a:pPr>
            <a:r>
              <a:rPr lang="ar-IQ" dirty="0" smtClean="0"/>
              <a:t>إذ بواسطة تلك التقول نتأكد </a:t>
            </a:r>
            <a:r>
              <a:rPr lang="ar-IQ" dirty="0" smtClean="0"/>
              <a:t>من وثاقه النص </a:t>
            </a:r>
            <a:r>
              <a:rPr lang="ar-IQ" dirty="0" smtClean="0"/>
              <a:t>وصدق نسبته إلى </a:t>
            </a:r>
            <a:r>
              <a:rPr lang="ar-IQ" dirty="0" smtClean="0"/>
              <a:t>مؤلفه </a:t>
            </a:r>
            <a:endParaRPr lang="ar-IQ" dirty="0" smtClean="0"/>
          </a:p>
          <a:p>
            <a:pPr>
              <a:buNone/>
            </a:pPr>
            <a:r>
              <a:rPr lang="ar-IQ" dirty="0" smtClean="0"/>
              <a:t>وقد </a:t>
            </a:r>
            <a:r>
              <a:rPr lang="ar-IQ" dirty="0" smtClean="0"/>
              <a:t>استفدت في </a:t>
            </a:r>
            <a:r>
              <a:rPr lang="ar-IQ" dirty="0" smtClean="0"/>
              <a:t>تحقيقي مخطوطه </a:t>
            </a:r>
            <a:r>
              <a:rPr lang="ar-IQ" dirty="0" smtClean="0"/>
              <a:t>مقاتل بن سليمان </a:t>
            </a:r>
            <a:r>
              <a:rPr lang="ar-IQ" dirty="0" smtClean="0"/>
              <a:t>في( </a:t>
            </a:r>
            <a:r>
              <a:rPr lang="ar-IQ" dirty="0" smtClean="0"/>
              <a:t>تفسير 500 </a:t>
            </a:r>
            <a:r>
              <a:rPr lang="ar-IQ" dirty="0" smtClean="0"/>
              <a:t>أيه  في الأمر </a:t>
            </a:r>
            <a:r>
              <a:rPr lang="ar-IQ" dirty="0" smtClean="0"/>
              <a:t>والنهي </a:t>
            </a:r>
            <a:r>
              <a:rPr lang="ar-IQ" dirty="0" smtClean="0"/>
              <a:t>والحلال </a:t>
            </a:r>
            <a:r>
              <a:rPr lang="ar-IQ" dirty="0" smtClean="0"/>
              <a:t>والحرام </a:t>
            </a:r>
            <a:r>
              <a:rPr lang="ar-IQ" dirty="0" smtClean="0"/>
              <a:t>)من  </a:t>
            </a:r>
            <a:r>
              <a:rPr lang="ar-IQ" dirty="0" smtClean="0"/>
              <a:t>تفسيره المشهور </a:t>
            </a:r>
            <a:r>
              <a:rPr lang="ar-IQ" dirty="0" smtClean="0"/>
              <a:t>(تفسير مقاتل) حيث انه ينقل نصوصا بالكامل منه . كما استفدت كثيرا </a:t>
            </a:r>
            <a:r>
              <a:rPr lang="ar-IQ" dirty="0" smtClean="0"/>
              <a:t>من </a:t>
            </a:r>
            <a:r>
              <a:rPr lang="ar-IQ" dirty="0" smtClean="0"/>
              <a:t>الكتب المتأخرة لعلماء جاءوا </a:t>
            </a:r>
            <a:r>
              <a:rPr lang="ar-IQ" dirty="0" smtClean="0"/>
              <a:t>من بعد عصر مقاتل </a:t>
            </a:r>
            <a:r>
              <a:rPr lang="ar-IQ" dirty="0" smtClean="0"/>
              <a:t> نقلوا عنه وقارنت بينها فوجدتها كما ذكروا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سبوك">
  <a:themeElements>
    <a:clrScheme name="مسبوك">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مسبوك">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سبوك">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37</TotalTime>
  <Words>97</Words>
  <Application>Microsoft Office PowerPoint</Application>
  <PresentationFormat>عرض على الشاشة (3:4)‏</PresentationFormat>
  <Paragraphs>13</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مسبوك</vt:lpstr>
      <vt:lpstr>الفرع الرابع :توثيق النص </vt:lpstr>
      <vt:lpstr>توثيق النص</vt:lpstr>
      <vt:lpstr>الشريحة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الفرع الرابع :توثيق النص</dc:title>
  <dc:creator>user</dc:creator>
  <cp:lastModifiedBy>user</cp:lastModifiedBy>
  <cp:revision>4</cp:revision>
  <dcterms:created xsi:type="dcterms:W3CDTF">2020-04-24T22:51:00Z</dcterms:created>
  <dcterms:modified xsi:type="dcterms:W3CDTF">2020-04-24T23:28:21Z</dcterms:modified>
</cp:coreProperties>
</file>