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4" r:id="rId3"/>
    <p:sldId id="281" r:id="rId4"/>
    <p:sldId id="265" r:id="rId5"/>
    <p:sldId id="282" r:id="rId6"/>
    <p:sldId id="266" r:id="rId7"/>
    <p:sldId id="283" r:id="rId8"/>
    <p:sldId id="276" r:id="rId9"/>
    <p:sldId id="277" r:id="rId10"/>
    <p:sldId id="278" r:id="rId11"/>
    <p:sldId id="280" r:id="rId12"/>
    <p:sldId id="279" r:id="rId13"/>
    <p:sldId id="284" r:id="rId14"/>
    <p:sldId id="270" r:id="rId1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نمط متوسط 2 - تميي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DA37D80-6434-44D0-A028-1B22A696006F}" styleName="نمط فاتح 3 - تمييز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24/08/1441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24/08/1441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24/08/1441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24/08/1441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24/08/1441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24/08/1441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24/08/1441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282154"/>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a:lnSpc>
                <a:spcPct val="115000"/>
              </a:lnSpc>
              <a:spcAft>
                <a:spcPts val="1000"/>
              </a:spcAft>
            </a:pPr>
            <a:r>
              <a:rPr lang="ar-SA" dirty="0">
                <a:ea typeface="Calibri"/>
                <a:cs typeface="Simplified Arabic"/>
              </a:rPr>
              <a:t>وزارة التعليم العالي والبحث العلمي </a:t>
            </a:r>
            <a:r>
              <a:rPr lang="en-US" sz="3200" dirty="0">
                <a:ea typeface="Calibri"/>
                <a:cs typeface="Arial"/>
              </a:rPr>
              <a:t/>
            </a:r>
            <a:br>
              <a:rPr lang="en-US" sz="3200" dirty="0">
                <a:ea typeface="Calibri"/>
                <a:cs typeface="Arial"/>
              </a:rPr>
            </a:br>
            <a:r>
              <a:rPr lang="ar-SA" dirty="0">
                <a:ea typeface="Calibri"/>
                <a:cs typeface="Simplified Arabic"/>
              </a:rPr>
              <a:t>الجامعة المستنصرية / كلية التربية الأساسية </a:t>
            </a:r>
            <a:endParaRPr lang="ar-IQ" dirty="0"/>
          </a:p>
        </p:txBody>
      </p:sp>
      <p:sp>
        <p:nvSpPr>
          <p:cNvPr id="3" name="عنصر نائب للمحتوى 2"/>
          <p:cNvSpPr>
            <a:spLocks noGrp="1"/>
          </p:cNvSpPr>
          <p:nvPr>
            <p:ph idx="1"/>
          </p:nvPr>
        </p:nvSpPr>
        <p:spPr>
          <a:xfrm>
            <a:off x="457200" y="1988840"/>
            <a:ext cx="8229600" cy="4137323"/>
          </a:xfrm>
        </p:spPr>
        <p:style>
          <a:lnRef idx="1">
            <a:schemeClr val="accent5"/>
          </a:lnRef>
          <a:fillRef idx="2">
            <a:schemeClr val="accent5"/>
          </a:fillRef>
          <a:effectRef idx="1">
            <a:schemeClr val="accent5"/>
          </a:effectRef>
          <a:fontRef idx="minor">
            <a:schemeClr val="dk1"/>
          </a:fontRef>
        </p:style>
        <p:txBody>
          <a:bodyPr>
            <a:normAutofit fontScale="25000" lnSpcReduction="20000"/>
          </a:bodyPr>
          <a:lstStyle/>
          <a:p>
            <a:pPr marL="0" indent="0" algn="ctr">
              <a:lnSpc>
                <a:spcPct val="115000"/>
              </a:lnSpc>
              <a:spcAft>
                <a:spcPts val="1000"/>
              </a:spcAft>
              <a:buNone/>
            </a:pPr>
            <a:r>
              <a:rPr lang="ar-IQ" sz="34200" dirty="0">
                <a:latin typeface="Simplified Arabic"/>
                <a:ea typeface="Calibri"/>
                <a:cs typeface="AF_Diwani"/>
              </a:rPr>
              <a:t>أسئلة المزاوجة /المطابقة /المقابلة</a:t>
            </a:r>
            <a:r>
              <a:rPr lang="ar-IQ" sz="5800" dirty="0" smtClean="0">
                <a:ea typeface="Calibri"/>
              </a:rPr>
              <a:t>   </a:t>
            </a:r>
            <a:endParaRPr lang="ar-IQ" sz="5800" dirty="0" smtClean="0">
              <a:ea typeface="Calibri"/>
            </a:endParaRPr>
          </a:p>
          <a:p>
            <a:pPr marL="0" indent="0" algn="ctr">
              <a:lnSpc>
                <a:spcPct val="115000"/>
              </a:lnSpc>
              <a:spcAft>
                <a:spcPts val="1000"/>
              </a:spcAft>
              <a:buNone/>
            </a:pPr>
            <a:endParaRPr lang="ar-IQ" sz="8600" dirty="0" smtClean="0">
              <a:ea typeface="Calibri"/>
            </a:endParaRPr>
          </a:p>
          <a:p>
            <a:pPr marL="0" indent="0" algn="ctr">
              <a:lnSpc>
                <a:spcPct val="115000"/>
              </a:lnSpc>
              <a:spcAft>
                <a:spcPts val="1000"/>
              </a:spcAft>
              <a:buNone/>
            </a:pPr>
            <a:r>
              <a:rPr lang="ar-IQ" sz="14400" smtClean="0">
                <a:ea typeface="Calibri"/>
              </a:rPr>
              <a:t>بإشراف </a:t>
            </a:r>
            <a:r>
              <a:rPr lang="ar-IQ" sz="5800" smtClean="0">
                <a:ea typeface="Calibri"/>
              </a:rPr>
              <a:t> </a:t>
            </a:r>
            <a:endParaRPr lang="ar-IQ" sz="5800" dirty="0" smtClean="0">
              <a:ea typeface="Calibri"/>
            </a:endParaRPr>
          </a:p>
          <a:p>
            <a:pPr marL="0" indent="0" algn="ctr">
              <a:lnSpc>
                <a:spcPct val="115000"/>
              </a:lnSpc>
              <a:spcAft>
                <a:spcPts val="1000"/>
              </a:spcAft>
              <a:buNone/>
            </a:pPr>
            <a:r>
              <a:rPr lang="ar-IQ" sz="5800" dirty="0" smtClean="0">
                <a:ea typeface="Calibri"/>
              </a:rPr>
              <a:t> </a:t>
            </a:r>
            <a:endParaRPr lang="ar-IQ" sz="5800" dirty="0">
              <a:ea typeface="Calibri"/>
            </a:endParaRPr>
          </a:p>
          <a:p>
            <a:pPr marL="0" indent="0" algn="ctr">
              <a:lnSpc>
                <a:spcPct val="115000"/>
              </a:lnSpc>
              <a:spcAft>
                <a:spcPts val="1000"/>
              </a:spcAft>
              <a:buNone/>
            </a:pPr>
            <a:r>
              <a:rPr lang="ar-IQ" sz="17600" dirty="0" err="1" smtClean="0">
                <a:ea typeface="Calibri"/>
                <a:cs typeface="AF_Hijaz" pitchFamily="2" charset="-78"/>
              </a:rPr>
              <a:t>أ.د</a:t>
            </a:r>
            <a:r>
              <a:rPr lang="ar-IQ" sz="17600" dirty="0" smtClean="0">
                <a:ea typeface="Calibri"/>
                <a:cs typeface="AF_Hijaz" pitchFamily="2" charset="-78"/>
              </a:rPr>
              <a:t> قصي عبد العباس الابيض</a:t>
            </a:r>
            <a:endParaRPr lang="en-US" sz="17600" dirty="0">
              <a:ea typeface="Calibri"/>
              <a:cs typeface="AF_Hijaz" pitchFamily="2" charset="-78"/>
            </a:endParaRPr>
          </a:p>
          <a:p>
            <a:endParaRPr lang="ar-IQ" dirty="0"/>
          </a:p>
        </p:txBody>
      </p:sp>
    </p:spTree>
    <p:extLst>
      <p:ext uri="{BB962C8B-B14F-4D97-AF65-F5344CB8AC3E}">
        <p14:creationId xmlns:p14="http://schemas.microsoft.com/office/powerpoint/2010/main" val="22089117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pPr algn="justLow">
              <a:lnSpc>
                <a:spcPct val="115000"/>
              </a:lnSpc>
              <a:spcAft>
                <a:spcPts val="1000"/>
              </a:spcAft>
            </a:pPr>
            <a:r>
              <a:rPr lang="ar-IQ" b="1" dirty="0">
                <a:ea typeface="Calibri"/>
                <a:cs typeface="Simplified Arabic"/>
              </a:rPr>
              <a:t>مقترحات لكتابة اسئلة المزاوجة\ المقابلة </a:t>
            </a:r>
            <a:r>
              <a:rPr lang="ar-IQ" b="1" dirty="0" smtClean="0">
                <a:ea typeface="Calibri"/>
                <a:cs typeface="Simplified Arabic"/>
              </a:rPr>
              <a:t>المطابقة</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marL="0" indent="0" algn="justLow">
              <a:lnSpc>
                <a:spcPct val="115000"/>
              </a:lnSpc>
              <a:spcAft>
                <a:spcPts val="1000"/>
              </a:spcAft>
              <a:buNone/>
            </a:pPr>
            <a:r>
              <a:rPr lang="ar-IQ" dirty="0">
                <a:ea typeface="Calibri"/>
                <a:cs typeface="Simplified Arabic"/>
              </a:rPr>
              <a:t> </a:t>
            </a:r>
            <a:r>
              <a:rPr lang="ar-IQ" dirty="0" smtClean="0">
                <a:ea typeface="Calibri"/>
                <a:cs typeface="Simplified Arabic"/>
              </a:rPr>
              <a:t>     من </a:t>
            </a:r>
            <a:r>
              <a:rPr lang="ar-IQ" dirty="0">
                <a:ea typeface="Calibri"/>
                <a:cs typeface="Simplified Arabic"/>
              </a:rPr>
              <a:t>أبرز الضوابط التي يجب مراعاتها عند كتابة أسئلة المزاوجة, المقابلة, والمطابقة ما يلي:</a:t>
            </a:r>
            <a:endParaRPr lang="en-US" sz="2000" dirty="0">
              <a:ea typeface="Calibri"/>
              <a:cs typeface="Arial"/>
            </a:endParaRPr>
          </a:p>
          <a:p>
            <a:pPr marL="0" indent="0" algn="justLow">
              <a:lnSpc>
                <a:spcPct val="115000"/>
              </a:lnSpc>
              <a:spcAft>
                <a:spcPts val="1000"/>
              </a:spcAft>
              <a:buNone/>
            </a:pPr>
            <a:r>
              <a:rPr lang="ar-IQ" dirty="0" smtClean="0">
                <a:ea typeface="Calibri"/>
                <a:cs typeface="Simplified Arabic"/>
              </a:rPr>
              <a:t>1- انتماء </a:t>
            </a:r>
            <a:r>
              <a:rPr lang="ar-IQ" dirty="0">
                <a:ea typeface="Calibri"/>
                <a:cs typeface="Simplified Arabic"/>
              </a:rPr>
              <a:t>قائمة المثيرات والاستجابات لموضوع واحد كان يكون عن عواصم </a:t>
            </a:r>
            <a:r>
              <a:rPr lang="ar-IQ" dirty="0" smtClean="0">
                <a:ea typeface="Calibri"/>
                <a:cs typeface="Simplified Arabic"/>
              </a:rPr>
              <a:t>دول أو </a:t>
            </a:r>
            <a:r>
              <a:rPr lang="ar-IQ" dirty="0">
                <a:ea typeface="Calibri"/>
                <a:cs typeface="Simplified Arabic"/>
              </a:rPr>
              <a:t>مؤلفات أو حالات المادة أو نظريات التعلم ومثال ذلك. </a:t>
            </a:r>
            <a:endParaRPr lang="ar-IQ" dirty="0"/>
          </a:p>
        </p:txBody>
      </p:sp>
    </p:spTree>
    <p:extLst>
      <p:ext uri="{BB962C8B-B14F-4D97-AF65-F5344CB8AC3E}">
        <p14:creationId xmlns:p14="http://schemas.microsoft.com/office/powerpoint/2010/main" val="3541772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sz="4000" b="1" dirty="0">
                <a:solidFill>
                  <a:prstClr val="black"/>
                </a:solidFill>
                <a:ea typeface="Calibri"/>
                <a:cs typeface="Simplified Arabic"/>
              </a:rPr>
              <a:t>مقترحات لكتابة اسئلة المزاوجة\ المقابلة المطابقة</a:t>
            </a:r>
            <a:endParaRPr lang="ar-IQ" dirty="0"/>
          </a:p>
        </p:txBody>
      </p:sp>
      <p:graphicFrame>
        <p:nvGraphicFramePr>
          <p:cNvPr id="6" name="عنصر نائب للمحتوى 5"/>
          <p:cNvGraphicFramePr>
            <a:graphicFrameLocks noGrp="1"/>
          </p:cNvGraphicFramePr>
          <p:nvPr>
            <p:ph idx="1"/>
            <p:extLst>
              <p:ext uri="{D42A27DB-BD31-4B8C-83A1-F6EECF244321}">
                <p14:modId xmlns:p14="http://schemas.microsoft.com/office/powerpoint/2010/main" val="522441097"/>
              </p:ext>
            </p:extLst>
          </p:nvPr>
        </p:nvGraphicFramePr>
        <p:xfrm>
          <a:off x="755575" y="1916831"/>
          <a:ext cx="7632848" cy="4608512"/>
        </p:xfrm>
        <a:graphic>
          <a:graphicData uri="http://schemas.openxmlformats.org/drawingml/2006/table">
            <a:tbl>
              <a:tblPr rtl="1" firstRow="1" firstCol="1" bandRow="1">
                <a:tableStyleId>{5DA37D80-6434-44D0-A028-1B22A696006F}</a:tableStyleId>
              </a:tblPr>
              <a:tblGrid>
                <a:gridCol w="3816424"/>
                <a:gridCol w="3816424"/>
              </a:tblGrid>
              <a:tr h="576064">
                <a:tc>
                  <a:txBody>
                    <a:bodyPr/>
                    <a:lstStyle/>
                    <a:p>
                      <a:pPr algn="r" rtl="1">
                        <a:lnSpc>
                          <a:spcPct val="115000"/>
                        </a:lnSpc>
                        <a:spcAft>
                          <a:spcPts val="0"/>
                        </a:spcAft>
                      </a:pPr>
                      <a:r>
                        <a:rPr lang="ar-IQ" sz="3200" dirty="0">
                          <a:effectLst/>
                        </a:rPr>
                        <a:t>                   الدولة</a:t>
                      </a:r>
                      <a:endParaRPr lang="en-US" sz="2000" dirty="0">
                        <a:effectLst/>
                        <a:latin typeface="Calibri"/>
                        <a:ea typeface="Calibri"/>
                        <a:cs typeface="Arial"/>
                      </a:endParaRPr>
                    </a:p>
                  </a:txBody>
                  <a:tcPr marL="68580" marR="68580" marT="0" marB="0"/>
                </a:tc>
                <a:tc>
                  <a:txBody>
                    <a:bodyPr/>
                    <a:lstStyle/>
                    <a:p>
                      <a:pPr algn="r" rtl="1">
                        <a:lnSpc>
                          <a:spcPct val="115000"/>
                        </a:lnSpc>
                        <a:spcAft>
                          <a:spcPts val="0"/>
                        </a:spcAft>
                      </a:pPr>
                      <a:r>
                        <a:rPr lang="ar-IQ" sz="3200">
                          <a:effectLst/>
                        </a:rPr>
                        <a:t>               العاصمة </a:t>
                      </a:r>
                      <a:endParaRPr lang="en-US" sz="2000">
                        <a:effectLst/>
                        <a:latin typeface="Calibri"/>
                        <a:ea typeface="Calibri"/>
                        <a:cs typeface="Arial"/>
                      </a:endParaRPr>
                    </a:p>
                  </a:txBody>
                  <a:tcPr marL="68580" marR="68580" marT="0" marB="0"/>
                </a:tc>
              </a:tr>
              <a:tr h="576064">
                <a:tc>
                  <a:txBody>
                    <a:bodyPr/>
                    <a:lstStyle/>
                    <a:p>
                      <a:pPr algn="r" rtl="1">
                        <a:lnSpc>
                          <a:spcPct val="115000"/>
                        </a:lnSpc>
                        <a:spcAft>
                          <a:spcPts val="0"/>
                        </a:spcAft>
                      </a:pPr>
                      <a:r>
                        <a:rPr lang="ar-IQ" sz="3200" dirty="0">
                          <a:effectLst/>
                        </a:rPr>
                        <a:t>                 السعودية </a:t>
                      </a:r>
                      <a:endParaRPr lang="en-US" sz="2000" dirty="0">
                        <a:effectLst/>
                        <a:latin typeface="Calibri"/>
                        <a:ea typeface="Calibri"/>
                        <a:cs typeface="Arial"/>
                      </a:endParaRPr>
                    </a:p>
                  </a:txBody>
                  <a:tcPr marL="68580" marR="68580" marT="0" marB="0"/>
                </a:tc>
                <a:tc>
                  <a:txBody>
                    <a:bodyPr/>
                    <a:lstStyle/>
                    <a:p>
                      <a:pPr algn="r" rtl="1">
                        <a:lnSpc>
                          <a:spcPct val="115000"/>
                        </a:lnSpc>
                        <a:spcAft>
                          <a:spcPts val="0"/>
                        </a:spcAft>
                      </a:pPr>
                      <a:r>
                        <a:rPr lang="ar-IQ" sz="3200">
                          <a:effectLst/>
                        </a:rPr>
                        <a:t>                 القاهرة </a:t>
                      </a:r>
                      <a:endParaRPr lang="en-US" sz="2000">
                        <a:effectLst/>
                        <a:latin typeface="Calibri"/>
                        <a:ea typeface="Calibri"/>
                        <a:cs typeface="Arial"/>
                      </a:endParaRPr>
                    </a:p>
                  </a:txBody>
                  <a:tcPr marL="68580" marR="68580" marT="0" marB="0"/>
                </a:tc>
              </a:tr>
              <a:tr h="576064">
                <a:tc>
                  <a:txBody>
                    <a:bodyPr/>
                    <a:lstStyle/>
                    <a:p>
                      <a:pPr algn="r" rtl="1">
                        <a:lnSpc>
                          <a:spcPct val="115000"/>
                        </a:lnSpc>
                        <a:spcAft>
                          <a:spcPts val="0"/>
                        </a:spcAft>
                      </a:pPr>
                      <a:r>
                        <a:rPr lang="ar-IQ" sz="3200" dirty="0">
                          <a:effectLst/>
                        </a:rPr>
                        <a:t>                 سورية </a:t>
                      </a:r>
                      <a:endParaRPr lang="en-US" sz="2000" dirty="0">
                        <a:effectLst/>
                        <a:latin typeface="Calibri"/>
                        <a:ea typeface="Calibri"/>
                        <a:cs typeface="Arial"/>
                      </a:endParaRPr>
                    </a:p>
                  </a:txBody>
                  <a:tcPr marL="68580" marR="68580" marT="0" marB="0"/>
                </a:tc>
                <a:tc>
                  <a:txBody>
                    <a:bodyPr/>
                    <a:lstStyle/>
                    <a:p>
                      <a:pPr algn="r" rtl="1">
                        <a:lnSpc>
                          <a:spcPct val="115000"/>
                        </a:lnSpc>
                        <a:spcAft>
                          <a:spcPts val="0"/>
                        </a:spcAft>
                      </a:pPr>
                      <a:r>
                        <a:rPr lang="ar-IQ" sz="3200">
                          <a:effectLst/>
                        </a:rPr>
                        <a:t>                 بيروت </a:t>
                      </a:r>
                      <a:endParaRPr lang="en-US" sz="2000">
                        <a:effectLst/>
                        <a:latin typeface="Calibri"/>
                        <a:ea typeface="Calibri"/>
                        <a:cs typeface="Arial"/>
                      </a:endParaRPr>
                    </a:p>
                  </a:txBody>
                  <a:tcPr marL="68580" marR="68580" marT="0" marB="0"/>
                </a:tc>
              </a:tr>
              <a:tr h="576064">
                <a:tc>
                  <a:txBody>
                    <a:bodyPr/>
                    <a:lstStyle/>
                    <a:p>
                      <a:pPr algn="r" rtl="1">
                        <a:lnSpc>
                          <a:spcPct val="115000"/>
                        </a:lnSpc>
                        <a:spcAft>
                          <a:spcPts val="0"/>
                        </a:spcAft>
                      </a:pPr>
                      <a:r>
                        <a:rPr lang="ar-IQ" sz="3200" dirty="0">
                          <a:effectLst/>
                        </a:rPr>
                        <a:t>                  مصر</a:t>
                      </a:r>
                      <a:endParaRPr lang="en-US" sz="2000" dirty="0">
                        <a:effectLst/>
                        <a:latin typeface="Calibri"/>
                        <a:ea typeface="Calibri"/>
                        <a:cs typeface="Arial"/>
                      </a:endParaRPr>
                    </a:p>
                  </a:txBody>
                  <a:tcPr marL="68580" marR="68580" marT="0" marB="0"/>
                </a:tc>
                <a:tc>
                  <a:txBody>
                    <a:bodyPr/>
                    <a:lstStyle/>
                    <a:p>
                      <a:pPr algn="r" rtl="1">
                        <a:lnSpc>
                          <a:spcPct val="115000"/>
                        </a:lnSpc>
                        <a:spcAft>
                          <a:spcPts val="0"/>
                        </a:spcAft>
                      </a:pPr>
                      <a:r>
                        <a:rPr lang="ar-IQ" sz="3200" dirty="0">
                          <a:effectLst/>
                        </a:rPr>
                        <a:t>                 الرياض </a:t>
                      </a:r>
                      <a:endParaRPr lang="en-US" sz="2000" dirty="0">
                        <a:effectLst/>
                        <a:latin typeface="Calibri"/>
                        <a:ea typeface="Calibri"/>
                        <a:cs typeface="Arial"/>
                      </a:endParaRPr>
                    </a:p>
                  </a:txBody>
                  <a:tcPr marL="68580" marR="68580" marT="0" marB="0"/>
                </a:tc>
              </a:tr>
              <a:tr h="576064">
                <a:tc>
                  <a:txBody>
                    <a:bodyPr/>
                    <a:lstStyle/>
                    <a:p>
                      <a:pPr algn="r" rtl="1">
                        <a:lnSpc>
                          <a:spcPct val="115000"/>
                        </a:lnSpc>
                        <a:spcAft>
                          <a:spcPts val="0"/>
                        </a:spcAft>
                      </a:pPr>
                      <a:r>
                        <a:rPr lang="ar-IQ" sz="3200">
                          <a:effectLst/>
                        </a:rPr>
                        <a:t>                  اليمن</a:t>
                      </a:r>
                      <a:endParaRPr lang="en-US" sz="2000">
                        <a:effectLst/>
                        <a:latin typeface="Calibri"/>
                        <a:ea typeface="Calibri"/>
                        <a:cs typeface="Arial"/>
                      </a:endParaRPr>
                    </a:p>
                  </a:txBody>
                  <a:tcPr marL="68580" marR="68580" marT="0" marB="0"/>
                </a:tc>
                <a:tc>
                  <a:txBody>
                    <a:bodyPr/>
                    <a:lstStyle/>
                    <a:p>
                      <a:pPr algn="r" rtl="1">
                        <a:lnSpc>
                          <a:spcPct val="115000"/>
                        </a:lnSpc>
                        <a:spcAft>
                          <a:spcPts val="0"/>
                        </a:spcAft>
                      </a:pPr>
                      <a:r>
                        <a:rPr lang="ar-IQ" sz="3200" dirty="0">
                          <a:effectLst/>
                        </a:rPr>
                        <a:t>                   دمشق  </a:t>
                      </a:r>
                      <a:endParaRPr lang="en-US" sz="2000" dirty="0">
                        <a:effectLst/>
                        <a:latin typeface="Calibri"/>
                        <a:ea typeface="Calibri"/>
                        <a:cs typeface="Arial"/>
                      </a:endParaRPr>
                    </a:p>
                  </a:txBody>
                  <a:tcPr marL="68580" marR="68580" marT="0" marB="0"/>
                </a:tc>
              </a:tr>
              <a:tr h="576064">
                <a:tc>
                  <a:txBody>
                    <a:bodyPr/>
                    <a:lstStyle/>
                    <a:p>
                      <a:pPr algn="r" rtl="1">
                        <a:lnSpc>
                          <a:spcPct val="115000"/>
                        </a:lnSpc>
                        <a:spcAft>
                          <a:spcPts val="0"/>
                        </a:spcAft>
                      </a:pPr>
                      <a:r>
                        <a:rPr lang="en-US" sz="3200">
                          <a:effectLst/>
                        </a:rPr>
                        <a:t> </a:t>
                      </a:r>
                      <a:endParaRPr lang="en-US" sz="2000">
                        <a:effectLst/>
                        <a:latin typeface="Calibri"/>
                        <a:ea typeface="Calibri"/>
                        <a:cs typeface="Arial"/>
                      </a:endParaRPr>
                    </a:p>
                  </a:txBody>
                  <a:tcPr marL="68580" marR="68580" marT="0" marB="0"/>
                </a:tc>
                <a:tc>
                  <a:txBody>
                    <a:bodyPr/>
                    <a:lstStyle/>
                    <a:p>
                      <a:pPr algn="r" rtl="1">
                        <a:lnSpc>
                          <a:spcPct val="115000"/>
                        </a:lnSpc>
                        <a:spcAft>
                          <a:spcPts val="0"/>
                        </a:spcAft>
                      </a:pPr>
                      <a:r>
                        <a:rPr lang="ar-IQ" sz="3200" dirty="0">
                          <a:effectLst/>
                        </a:rPr>
                        <a:t>                  المنامة </a:t>
                      </a:r>
                      <a:endParaRPr lang="en-US" sz="2000" dirty="0">
                        <a:effectLst/>
                        <a:latin typeface="Calibri"/>
                        <a:ea typeface="Calibri"/>
                        <a:cs typeface="Arial"/>
                      </a:endParaRPr>
                    </a:p>
                  </a:txBody>
                  <a:tcPr marL="68580" marR="68580" marT="0" marB="0"/>
                </a:tc>
              </a:tr>
              <a:tr h="576064">
                <a:tc>
                  <a:txBody>
                    <a:bodyPr/>
                    <a:lstStyle/>
                    <a:p>
                      <a:pPr algn="r" rtl="1">
                        <a:lnSpc>
                          <a:spcPct val="115000"/>
                        </a:lnSpc>
                        <a:spcAft>
                          <a:spcPts val="0"/>
                        </a:spcAft>
                      </a:pPr>
                      <a:r>
                        <a:rPr lang="en-US" sz="3200">
                          <a:effectLst/>
                        </a:rPr>
                        <a:t> </a:t>
                      </a:r>
                      <a:endParaRPr lang="en-US" sz="2000">
                        <a:effectLst/>
                        <a:latin typeface="Calibri"/>
                        <a:ea typeface="Calibri"/>
                        <a:cs typeface="Arial"/>
                      </a:endParaRPr>
                    </a:p>
                  </a:txBody>
                  <a:tcPr marL="68580" marR="68580" marT="0" marB="0"/>
                </a:tc>
                <a:tc>
                  <a:txBody>
                    <a:bodyPr/>
                    <a:lstStyle/>
                    <a:p>
                      <a:pPr algn="r" rtl="1">
                        <a:lnSpc>
                          <a:spcPct val="115000"/>
                        </a:lnSpc>
                        <a:spcAft>
                          <a:spcPts val="0"/>
                        </a:spcAft>
                      </a:pPr>
                      <a:r>
                        <a:rPr lang="ar-IQ" sz="3200" dirty="0">
                          <a:effectLst/>
                        </a:rPr>
                        <a:t>                    بغداد</a:t>
                      </a:r>
                      <a:endParaRPr lang="en-US" sz="2000" dirty="0">
                        <a:effectLst/>
                        <a:latin typeface="Calibri"/>
                        <a:ea typeface="Calibri"/>
                        <a:cs typeface="Arial"/>
                      </a:endParaRPr>
                    </a:p>
                  </a:txBody>
                  <a:tcPr marL="68580" marR="68580" marT="0" marB="0"/>
                </a:tc>
              </a:tr>
              <a:tr h="576064">
                <a:tc>
                  <a:txBody>
                    <a:bodyPr/>
                    <a:lstStyle/>
                    <a:p>
                      <a:pPr algn="r" rtl="1">
                        <a:lnSpc>
                          <a:spcPct val="115000"/>
                        </a:lnSpc>
                        <a:spcAft>
                          <a:spcPts val="0"/>
                        </a:spcAft>
                      </a:pPr>
                      <a:r>
                        <a:rPr lang="en-US" sz="3200">
                          <a:effectLst/>
                        </a:rPr>
                        <a:t> </a:t>
                      </a:r>
                      <a:endParaRPr lang="en-US" sz="2000">
                        <a:effectLst/>
                        <a:latin typeface="Calibri"/>
                        <a:ea typeface="Calibri"/>
                        <a:cs typeface="Arial"/>
                      </a:endParaRPr>
                    </a:p>
                  </a:txBody>
                  <a:tcPr marL="68580" marR="68580" marT="0" marB="0"/>
                </a:tc>
                <a:tc>
                  <a:txBody>
                    <a:bodyPr/>
                    <a:lstStyle/>
                    <a:p>
                      <a:pPr algn="r" rtl="1">
                        <a:lnSpc>
                          <a:spcPct val="115000"/>
                        </a:lnSpc>
                        <a:spcAft>
                          <a:spcPts val="0"/>
                        </a:spcAft>
                      </a:pPr>
                      <a:r>
                        <a:rPr lang="ar-IQ" sz="3200" dirty="0">
                          <a:effectLst/>
                        </a:rPr>
                        <a:t>                  صنعاء</a:t>
                      </a:r>
                      <a:endParaRPr lang="en-US" sz="2000" dirty="0">
                        <a:effectLst/>
                        <a:latin typeface="Calibri"/>
                        <a:ea typeface="Calibri"/>
                        <a:cs typeface="Arial"/>
                      </a:endParaRPr>
                    </a:p>
                  </a:txBody>
                  <a:tcPr marL="68580" marR="68580" marT="0" marB="0"/>
                </a:tc>
              </a:tr>
            </a:tbl>
          </a:graphicData>
        </a:graphic>
      </p:graphicFrame>
    </p:spTree>
    <p:extLst>
      <p:ext uri="{BB962C8B-B14F-4D97-AF65-F5344CB8AC3E}">
        <p14:creationId xmlns:p14="http://schemas.microsoft.com/office/powerpoint/2010/main" val="808256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pPr algn="justLow">
              <a:lnSpc>
                <a:spcPct val="115000"/>
              </a:lnSpc>
              <a:spcAft>
                <a:spcPts val="1000"/>
              </a:spcAft>
            </a:pPr>
            <a:r>
              <a:rPr lang="ar-IQ" b="1" dirty="0">
                <a:ea typeface="Calibri"/>
                <a:cs typeface="Simplified Arabic"/>
              </a:rPr>
              <a:t>مقترحات لكتابة اسئلة المزاوجة\ المقابلة </a:t>
            </a:r>
            <a:r>
              <a:rPr lang="ar-IQ" b="1" dirty="0" smtClean="0">
                <a:ea typeface="Calibri"/>
                <a:cs typeface="Simplified Arabic"/>
              </a:rPr>
              <a:t>المطابقة</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70000" lnSpcReduction="20000"/>
          </a:bodyPr>
          <a:lstStyle/>
          <a:p>
            <a:pPr marL="0" indent="0" algn="justLow">
              <a:lnSpc>
                <a:spcPct val="115000"/>
              </a:lnSpc>
              <a:spcAft>
                <a:spcPts val="1000"/>
              </a:spcAft>
              <a:buNone/>
            </a:pPr>
            <a:r>
              <a:rPr lang="ar-IQ" sz="3800" dirty="0" smtClean="0">
                <a:ea typeface="Calibri"/>
                <a:cs typeface="Simplified Arabic"/>
              </a:rPr>
              <a:t>2- تجانس </a:t>
            </a:r>
            <a:r>
              <a:rPr lang="ar-IQ" sz="3800" dirty="0">
                <a:ea typeface="Calibri"/>
                <a:cs typeface="Simplified Arabic"/>
              </a:rPr>
              <a:t>كل من المثيرات والاستجابات في القائمتين, كان تكون القائمة الأولى أسماء دول والثانية أسماء العواصم, أو تكون المثيرات في القائمة الأولى كلها أسماء إعلام, والاستجابات في القائمة الثانية كلها عناوين كتب, أو مفاهيم تربوية. </a:t>
            </a:r>
            <a:endParaRPr lang="en-US" sz="2300" dirty="0">
              <a:ea typeface="Calibri"/>
              <a:cs typeface="Arial"/>
            </a:endParaRPr>
          </a:p>
          <a:p>
            <a:pPr marL="0" indent="0" algn="justLow">
              <a:lnSpc>
                <a:spcPct val="115000"/>
              </a:lnSpc>
              <a:spcAft>
                <a:spcPts val="1000"/>
              </a:spcAft>
              <a:buNone/>
            </a:pPr>
            <a:r>
              <a:rPr lang="ar-IQ" sz="3800" dirty="0" smtClean="0">
                <a:ea typeface="Calibri"/>
                <a:cs typeface="Simplified Arabic"/>
              </a:rPr>
              <a:t>3- أن </a:t>
            </a:r>
            <a:r>
              <a:rPr lang="ar-IQ" sz="3800" dirty="0">
                <a:ea typeface="Calibri"/>
                <a:cs typeface="Simplified Arabic"/>
              </a:rPr>
              <a:t>يكون عدد المثيرات في القائمة الأولى أقل من عدد الاستجابات في القائمة الثانية, وذلك لأنه تساوي بينهما يتيح لطالب أن يختار للمثير الأخير القائمة الأولى استجابة الوحيدة المتبقية في القائمة الثانية.</a:t>
            </a:r>
            <a:endParaRPr lang="en-US" sz="2300" dirty="0">
              <a:ea typeface="Calibri"/>
              <a:cs typeface="Arial"/>
            </a:endParaRPr>
          </a:p>
          <a:p>
            <a:pPr marL="0" indent="0" algn="justLow">
              <a:lnSpc>
                <a:spcPct val="115000"/>
              </a:lnSpc>
              <a:spcAft>
                <a:spcPts val="1000"/>
              </a:spcAft>
              <a:buNone/>
            </a:pPr>
            <a:r>
              <a:rPr lang="ar-IQ" sz="3800" dirty="0" smtClean="0">
                <a:ea typeface="Calibri"/>
                <a:cs typeface="Simplified Arabic"/>
              </a:rPr>
              <a:t>4- خلو </a:t>
            </a:r>
            <a:r>
              <a:rPr lang="ar-IQ" sz="3800" dirty="0">
                <a:ea typeface="Calibri"/>
                <a:cs typeface="Simplified Arabic"/>
              </a:rPr>
              <a:t>المثير من أية  إشارات أو دلالات لغوية يمكن إن تساعد الطالب على الإجابة.</a:t>
            </a:r>
            <a:endParaRPr lang="en-US" sz="2300" dirty="0">
              <a:ea typeface="Calibri"/>
              <a:cs typeface="Arial"/>
            </a:endParaRPr>
          </a:p>
          <a:p>
            <a:pPr marL="0" indent="0">
              <a:buNone/>
            </a:pPr>
            <a:endParaRPr lang="ar-IQ" dirty="0"/>
          </a:p>
        </p:txBody>
      </p:sp>
    </p:spTree>
    <p:extLst>
      <p:ext uri="{BB962C8B-B14F-4D97-AF65-F5344CB8AC3E}">
        <p14:creationId xmlns:p14="http://schemas.microsoft.com/office/powerpoint/2010/main" val="3972004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pPr algn="justLow">
              <a:lnSpc>
                <a:spcPct val="115000"/>
              </a:lnSpc>
              <a:spcAft>
                <a:spcPts val="1000"/>
              </a:spcAft>
            </a:pPr>
            <a:r>
              <a:rPr lang="ar-IQ" b="1" dirty="0">
                <a:ea typeface="Calibri"/>
                <a:cs typeface="Simplified Arabic"/>
              </a:rPr>
              <a:t>مقترحات لكتابة اسئلة المزاوجة\ المقابلة </a:t>
            </a:r>
            <a:r>
              <a:rPr lang="ar-IQ" b="1" dirty="0" smtClean="0">
                <a:ea typeface="Calibri"/>
                <a:cs typeface="Simplified Arabic"/>
              </a:rPr>
              <a:t>المطابقة</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85000" lnSpcReduction="20000"/>
          </a:bodyPr>
          <a:lstStyle/>
          <a:p>
            <a:pPr marL="0" indent="0" algn="justLow">
              <a:lnSpc>
                <a:spcPct val="115000"/>
              </a:lnSpc>
              <a:spcAft>
                <a:spcPts val="1000"/>
              </a:spcAft>
              <a:buNone/>
            </a:pPr>
            <a:r>
              <a:rPr lang="ar-IQ" sz="3800" dirty="0" smtClean="0">
                <a:ea typeface="Calibri"/>
                <a:cs typeface="Simplified Arabic"/>
              </a:rPr>
              <a:t>5- </a:t>
            </a:r>
            <a:r>
              <a:rPr lang="ar-IQ" sz="3800" dirty="0" smtClean="0">
                <a:ea typeface="Calibri"/>
                <a:cs typeface="Simplified Arabic"/>
              </a:rPr>
              <a:t>وضوح </a:t>
            </a:r>
            <a:r>
              <a:rPr lang="ar-IQ" sz="3800" dirty="0">
                <a:ea typeface="Calibri"/>
                <a:cs typeface="Simplified Arabic"/>
              </a:rPr>
              <a:t>التعليمات الخاصة بأداء اختبار, ويفضل وجود مثال توضيحي لطريقة الإجابة يسترشد به الطالب عند الإجابة. </a:t>
            </a:r>
            <a:endParaRPr lang="en-US" sz="2300" dirty="0">
              <a:ea typeface="Calibri"/>
              <a:cs typeface="Arial"/>
            </a:endParaRPr>
          </a:p>
          <a:p>
            <a:pPr marL="0" indent="0" algn="justLow">
              <a:lnSpc>
                <a:spcPct val="115000"/>
              </a:lnSpc>
              <a:spcAft>
                <a:spcPts val="1000"/>
              </a:spcAft>
              <a:buNone/>
            </a:pPr>
            <a:r>
              <a:rPr lang="ar-IQ" sz="3800" dirty="0" smtClean="0">
                <a:ea typeface="Calibri"/>
                <a:cs typeface="Simplified Arabic"/>
              </a:rPr>
              <a:t>6- أحاطه </a:t>
            </a:r>
            <a:r>
              <a:rPr lang="ar-IQ" sz="3800" dirty="0">
                <a:ea typeface="Calibri"/>
                <a:cs typeface="Simplified Arabic"/>
              </a:rPr>
              <a:t>الطالب علماً بأنه الاستجابات في القائمة الثانية يمكن استخدامها أكثر من مرة أم تستخدم مرة واحدة فقط ليأخذ ذلك في الحسبان عند الإجابة.</a:t>
            </a:r>
            <a:endParaRPr lang="en-US" sz="2300" dirty="0">
              <a:ea typeface="Calibri"/>
              <a:cs typeface="Arial"/>
            </a:endParaRPr>
          </a:p>
          <a:p>
            <a:pPr marL="0" indent="0" algn="justLow">
              <a:lnSpc>
                <a:spcPct val="115000"/>
              </a:lnSpc>
              <a:spcAft>
                <a:spcPts val="1000"/>
              </a:spcAft>
              <a:buNone/>
            </a:pPr>
            <a:r>
              <a:rPr lang="ar-IQ" sz="3800" dirty="0" smtClean="0">
                <a:ea typeface="Calibri"/>
                <a:cs typeface="Simplified Arabic"/>
              </a:rPr>
              <a:t>7- ترتيب </a:t>
            </a:r>
            <a:r>
              <a:rPr lang="ar-IQ" sz="3800" dirty="0">
                <a:ea typeface="Calibri"/>
                <a:cs typeface="Simplified Arabic"/>
              </a:rPr>
              <a:t>الاستجابات في القائمة الثانية ترتيباً منطقياً مع مراعاة عدم وقوع أي استجابة إمام المثير المناسب لها في القائمة الأولى .  </a:t>
            </a:r>
            <a:endParaRPr lang="en-US" sz="2300" dirty="0">
              <a:ea typeface="Calibri"/>
              <a:cs typeface="Arial"/>
            </a:endParaRPr>
          </a:p>
          <a:p>
            <a:pPr marL="0" indent="0">
              <a:buNone/>
            </a:pPr>
            <a:endParaRPr lang="ar-IQ" dirty="0"/>
          </a:p>
        </p:txBody>
      </p:sp>
    </p:spTree>
    <p:extLst>
      <p:ext uri="{BB962C8B-B14F-4D97-AF65-F5344CB8AC3E}">
        <p14:creationId xmlns:p14="http://schemas.microsoft.com/office/powerpoint/2010/main" val="2325792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88640"/>
            <a:ext cx="8304923" cy="6372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626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pPr>
              <a:lnSpc>
                <a:spcPct val="115000"/>
              </a:lnSpc>
              <a:spcAft>
                <a:spcPts val="1000"/>
              </a:spcAft>
            </a:pPr>
            <a:r>
              <a:rPr lang="ar-IQ" b="1" dirty="0">
                <a:ea typeface="Calibri"/>
                <a:cs typeface="Simplified Arabic"/>
              </a:rPr>
              <a:t>النوع الثالث /اسئلة المزاوجة /المطابقة /المقابلة</a:t>
            </a:r>
            <a:endParaRPr lang="ar-IQ" dirty="0"/>
          </a:p>
        </p:txBody>
      </p:sp>
      <p:sp>
        <p:nvSpPr>
          <p:cNvPr id="3" name="عنصر نائب للمحتوى 2"/>
          <p:cNvSpPr>
            <a:spLocks noGrp="1"/>
          </p:cNvSpPr>
          <p:nvPr>
            <p:ph idx="1"/>
          </p:nvPr>
        </p:nvSpPr>
        <p:spPr>
          <a:xfrm>
            <a:off x="457200" y="1556792"/>
            <a:ext cx="8229600" cy="4968552"/>
          </a:xfrm>
        </p:spPr>
        <p:style>
          <a:lnRef idx="1">
            <a:schemeClr val="accent2"/>
          </a:lnRef>
          <a:fillRef idx="2">
            <a:schemeClr val="accent2"/>
          </a:fillRef>
          <a:effectRef idx="1">
            <a:schemeClr val="accent2"/>
          </a:effectRef>
          <a:fontRef idx="minor">
            <a:schemeClr val="dk1"/>
          </a:fontRef>
        </p:style>
        <p:txBody>
          <a:bodyPr>
            <a:normAutofit/>
          </a:bodyPr>
          <a:lstStyle/>
          <a:p>
            <a:pPr marL="0" indent="0">
              <a:buNone/>
            </a:pPr>
            <a:r>
              <a:rPr lang="ar-IQ" dirty="0"/>
              <a:t> ان هذا النوع من الاسئلة يحفز الطلبة الى رؤية العلاقة بين مجموعة اشياء والى تكامل المعرفة  ولكنها اقل ملائمة  لقياس مستويات الاداء العالية من اسئلة الاختبار من متعدد وتكون اسئلة المزاوجة على شكل عامودين  العمود الايمن يتضمن مجموعات الاسئلة والايسر ويتضمن  الاجابات وعلى الطلبة ان يطابقوا بين العامودين وتوجد انواع اخرى من المزاوجة فقد يطلب من الطلاب ان يختاروا مؤلفا او قائلا لكل عبارة  او صيغة ذكرت  وبعض تلك الصيغ فيه عسر وصعوبة  ويتطلب مستوى من الاداء اعلى من التذكر </a:t>
            </a:r>
          </a:p>
          <a:p>
            <a:pPr marL="0" indent="0">
              <a:buNone/>
            </a:pPr>
            <a:endParaRPr lang="ar-IQ" dirty="0"/>
          </a:p>
        </p:txBody>
      </p:sp>
    </p:spTree>
    <p:extLst>
      <p:ext uri="{BB962C8B-B14F-4D97-AF65-F5344CB8AC3E}">
        <p14:creationId xmlns:p14="http://schemas.microsoft.com/office/powerpoint/2010/main" val="1839870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grpId="0" nodeType="clickEffect">
                                  <p:stCondLst>
                                    <p:cond delay="0"/>
                                  </p:stCondLst>
                                  <p:childTnLst>
                                    <p:animClr clrSpc="rgb" dir="cw">
                                      <p:cBhvr override="childStyle">
                                        <p:cTn id="6" dur="500" fill="hold"/>
                                        <p:tgtEl>
                                          <p:spTgt spid="2"/>
                                        </p:tgtEl>
                                        <p:attrNameLst>
                                          <p:attrName>style.color</p:attrName>
                                        </p:attrNameLst>
                                      </p:cBhvr>
                                      <p:to>
                                        <a:schemeClr val="accent2"/>
                                      </p:to>
                                    </p:animClr>
                                    <p:animClr clrSpc="rgb" dir="cw">
                                      <p:cBhvr>
                                        <p:cTn id="7" dur="500" fill="hold"/>
                                        <p:tgtEl>
                                          <p:spTgt spid="2"/>
                                        </p:tgtEl>
                                        <p:attrNameLst>
                                          <p:attrName>fillcolor</p:attrName>
                                        </p:attrNameLst>
                                      </p:cBhvr>
                                      <p:to>
                                        <a:schemeClr val="accent2"/>
                                      </p:to>
                                    </p:animClr>
                                    <p:set>
                                      <p:cBhvr>
                                        <p:cTn id="8" dur="500" fill="hold"/>
                                        <p:tgtEl>
                                          <p:spTgt spid="2"/>
                                        </p:tgtEl>
                                        <p:attrNameLst>
                                          <p:attrName>fill.type</p:attrName>
                                        </p:attrNameLst>
                                      </p:cBhvr>
                                      <p:to>
                                        <p:strVal val="solid"/>
                                      </p:to>
                                    </p:set>
                                    <p:set>
                                      <p:cBhvr>
                                        <p:cTn id="9" dur="500" fill="hold"/>
                                        <p:tgtEl>
                                          <p:spTgt spid="2"/>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pPr>
              <a:lnSpc>
                <a:spcPct val="115000"/>
              </a:lnSpc>
              <a:spcAft>
                <a:spcPts val="1000"/>
              </a:spcAft>
            </a:pPr>
            <a:r>
              <a:rPr lang="ar-IQ" b="1" dirty="0">
                <a:ea typeface="Calibri"/>
                <a:cs typeface="Simplified Arabic"/>
              </a:rPr>
              <a:t>النوع الثالث /اسئلة المزاوجة /المطابقة /المقابلة</a:t>
            </a:r>
            <a:endParaRPr lang="ar-IQ" dirty="0"/>
          </a:p>
        </p:txBody>
      </p:sp>
      <p:sp>
        <p:nvSpPr>
          <p:cNvPr id="3" name="عنصر نائب للمحتوى 2"/>
          <p:cNvSpPr>
            <a:spLocks noGrp="1"/>
          </p:cNvSpPr>
          <p:nvPr>
            <p:ph idx="1"/>
          </p:nvPr>
        </p:nvSpPr>
        <p:spPr>
          <a:xfrm>
            <a:off x="457200" y="1556792"/>
            <a:ext cx="8229600" cy="4968552"/>
          </a:xfrm>
        </p:spPr>
        <p:style>
          <a:lnRef idx="1">
            <a:schemeClr val="accent2"/>
          </a:lnRef>
          <a:fillRef idx="2">
            <a:schemeClr val="accent2"/>
          </a:fillRef>
          <a:effectRef idx="1">
            <a:schemeClr val="accent2"/>
          </a:effectRef>
          <a:fontRef idx="minor">
            <a:schemeClr val="dk1"/>
          </a:fontRef>
        </p:style>
        <p:txBody>
          <a:bodyPr>
            <a:normAutofit/>
          </a:bodyPr>
          <a:lstStyle/>
          <a:p>
            <a:pPr marL="0" indent="0">
              <a:buNone/>
            </a:pPr>
            <a:r>
              <a:rPr lang="ar-IQ" dirty="0" smtClean="0"/>
              <a:t>وهذا  النوع من الاسئلة يعد من الانواع الممتازة وتفيد كثيرا لاختبار معاني المفردات وتواريخ  الحوادث ونسبة الكتب الى مؤلفيها  والاحداث الى ظروفها ويستعمل هذا النوع مع الطلاب الصغار بكثرة ، وتسمى باختبارات الربط ، لأنه يستعمل  لبيان العلاقة بين الحقائق والافكار والمبادئ ، ويمكن تحويل سؤال المزاوجة الى سؤال مصور بحيث يكون العامودين صور لألأت أو لأدوات أو لأحياء ، والعمود الثاني اسماؤها مرقمة ، أو غير مرقمة ويطلب من الطالب وصل خطوط بين العامودين، وهو أكثر مناسبة للصغار ، كما يمكن استبدال قائمة الإجابات برسم تخطيطي للخريطة أو رسم بياني. </a:t>
            </a:r>
            <a:endParaRPr lang="ar-IQ" dirty="0"/>
          </a:p>
        </p:txBody>
      </p:sp>
    </p:spTree>
    <p:extLst>
      <p:ext uri="{BB962C8B-B14F-4D97-AF65-F5344CB8AC3E}">
        <p14:creationId xmlns:p14="http://schemas.microsoft.com/office/powerpoint/2010/main" val="2386726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grpId="0" nodeType="clickEffect">
                                  <p:stCondLst>
                                    <p:cond delay="0"/>
                                  </p:stCondLst>
                                  <p:childTnLst>
                                    <p:animClr clrSpc="rgb" dir="cw">
                                      <p:cBhvr override="childStyle">
                                        <p:cTn id="6" dur="500" fill="hold"/>
                                        <p:tgtEl>
                                          <p:spTgt spid="2"/>
                                        </p:tgtEl>
                                        <p:attrNameLst>
                                          <p:attrName>style.color</p:attrName>
                                        </p:attrNameLst>
                                      </p:cBhvr>
                                      <p:to>
                                        <a:schemeClr val="accent2"/>
                                      </p:to>
                                    </p:animClr>
                                    <p:animClr clrSpc="rgb" dir="cw">
                                      <p:cBhvr>
                                        <p:cTn id="7" dur="500" fill="hold"/>
                                        <p:tgtEl>
                                          <p:spTgt spid="2"/>
                                        </p:tgtEl>
                                        <p:attrNameLst>
                                          <p:attrName>fillcolor</p:attrName>
                                        </p:attrNameLst>
                                      </p:cBhvr>
                                      <p:to>
                                        <a:schemeClr val="accent2"/>
                                      </p:to>
                                    </p:animClr>
                                    <p:set>
                                      <p:cBhvr>
                                        <p:cTn id="8" dur="500" fill="hold"/>
                                        <p:tgtEl>
                                          <p:spTgt spid="2"/>
                                        </p:tgtEl>
                                        <p:attrNameLst>
                                          <p:attrName>fill.type</p:attrName>
                                        </p:attrNameLst>
                                      </p:cBhvr>
                                      <p:to>
                                        <p:strVal val="solid"/>
                                      </p:to>
                                    </p:set>
                                    <p:set>
                                      <p:cBhvr>
                                        <p:cTn id="9" dur="500" fill="hold"/>
                                        <p:tgtEl>
                                          <p:spTgt spid="2"/>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a:lnSpc>
                <a:spcPct val="115000"/>
              </a:lnSpc>
              <a:spcAft>
                <a:spcPts val="1000"/>
              </a:spcAft>
            </a:pPr>
            <a:r>
              <a:rPr lang="ar-IQ" b="1" dirty="0">
                <a:cs typeface="Simplified Arabic"/>
              </a:rPr>
              <a:t>إرشادات أسئلة المزواجة /المطابقة / المقابلة </a:t>
            </a:r>
            <a:endParaRPr lang="ar-IQ" dirty="0"/>
          </a:p>
        </p:txBody>
      </p:sp>
      <p:sp>
        <p:nvSpPr>
          <p:cNvPr id="3" name="عنصر نائب للمحتوى 2"/>
          <p:cNvSpPr>
            <a:spLocks noGrp="1"/>
          </p:cNvSpPr>
          <p:nvPr>
            <p:ph idx="1"/>
          </p:nvPr>
        </p:nvSpPr>
        <p:spPr>
          <a:xfrm>
            <a:off x="457200" y="1600200"/>
            <a:ext cx="8229600" cy="4637112"/>
          </a:xfrm>
        </p:spPr>
        <p:style>
          <a:lnRef idx="1">
            <a:schemeClr val="accent2"/>
          </a:lnRef>
          <a:fillRef idx="2">
            <a:schemeClr val="accent2"/>
          </a:fillRef>
          <a:effectRef idx="1">
            <a:schemeClr val="accent2"/>
          </a:effectRef>
          <a:fontRef idx="minor">
            <a:schemeClr val="dk1"/>
          </a:fontRef>
        </p:style>
        <p:txBody>
          <a:bodyPr>
            <a:noAutofit/>
          </a:bodyPr>
          <a:lstStyle/>
          <a:p>
            <a:pPr marL="0" indent="0" algn="justLow">
              <a:spcAft>
                <a:spcPts val="1000"/>
              </a:spcAft>
              <a:buNone/>
            </a:pPr>
            <a:r>
              <a:rPr lang="ar-IQ" sz="4000" dirty="0">
                <a:ea typeface="Calibri"/>
                <a:cs typeface="Simplified Arabic"/>
              </a:rPr>
              <a:t> </a:t>
            </a:r>
            <a:r>
              <a:rPr lang="ar-IQ" sz="2800" dirty="0">
                <a:ea typeface="Calibri"/>
                <a:cs typeface="Simplified Arabic"/>
              </a:rPr>
              <a:t>على مستعمل اسئلة المزواجة مراعاة النقاط الاتية:</a:t>
            </a:r>
          </a:p>
          <a:p>
            <a:pPr marL="0" indent="0" algn="justLow">
              <a:spcAft>
                <a:spcPts val="1000"/>
              </a:spcAft>
              <a:buNone/>
            </a:pPr>
            <a:r>
              <a:rPr lang="ar-IQ" sz="2800" dirty="0">
                <a:ea typeface="Calibri"/>
                <a:cs typeface="Simplified Arabic"/>
              </a:rPr>
              <a:t>1ـ إعطاء ارشادات كافية: أي لا يحتاج الطلاب الى السؤال هل ممكن استعمال الاجابة الواحدة اكثر من مرة.</a:t>
            </a:r>
          </a:p>
          <a:p>
            <a:pPr marL="0" indent="0" algn="justLow">
              <a:spcAft>
                <a:spcPts val="1000"/>
              </a:spcAft>
              <a:buNone/>
            </a:pPr>
            <a:r>
              <a:rPr lang="ar-IQ" sz="2800" dirty="0">
                <a:ea typeface="Calibri"/>
                <a:cs typeface="Simplified Arabic"/>
              </a:rPr>
              <a:t>2ـ تجانس المادة العلمية: أي يكون كل سؤال في المجموعة من موضوع الاسئلة الاخرى نفسها في المجموعة نفسها. لأنه لو كانت الاسئلة عن موضوعات مختلفة (كتب، مدن، أحداث) لأصبحت المزاوجة امرا واضحاً.</a:t>
            </a:r>
          </a:p>
          <a:p>
            <a:pPr marL="0" indent="0" algn="justLow">
              <a:spcAft>
                <a:spcPts val="1000"/>
              </a:spcAft>
              <a:buNone/>
            </a:pPr>
            <a:r>
              <a:rPr lang="ar-IQ" sz="2800" dirty="0">
                <a:ea typeface="Calibri"/>
                <a:cs typeface="Simplified Arabic"/>
              </a:rPr>
              <a:t>3ـ وضع الجزء الأطول من السؤال في الجهة اليمنى: لأن ذلك يسهل على الطلاب تحديد المزواجة.</a:t>
            </a:r>
          </a:p>
          <a:p>
            <a:pPr marL="0" indent="0" algn="justLow">
              <a:spcAft>
                <a:spcPts val="1000"/>
              </a:spcAft>
              <a:buNone/>
            </a:pPr>
            <a:endParaRPr lang="ar-IQ" sz="1800" dirty="0">
              <a:ea typeface="Calibri"/>
              <a:cs typeface="Simplified Arabic"/>
            </a:endParaRPr>
          </a:p>
        </p:txBody>
      </p:sp>
    </p:spTree>
    <p:extLst>
      <p:ext uri="{BB962C8B-B14F-4D97-AF65-F5344CB8AC3E}">
        <p14:creationId xmlns:p14="http://schemas.microsoft.com/office/powerpoint/2010/main" val="970806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0" s="12549" l="25098"/>
                                      </p:by>
                                    </p:animClr>
                                    <p:animClr clrSpc="hsl" dir="cw">
                                      <p:cBhvr>
                                        <p:cTn id="7" dur="500" fill="hold"/>
                                        <p:tgtEl>
                                          <p:spTgt spid="2"/>
                                        </p:tgtEl>
                                        <p:attrNameLst>
                                          <p:attrName>fillcolor</p:attrName>
                                        </p:attrNameLst>
                                      </p:cBhvr>
                                      <p:by>
                                        <p:hsl h="0" s="12549" l="25098"/>
                                      </p:by>
                                    </p:animClr>
                                    <p:animClr clrSpc="hsl" dir="cw">
                                      <p:cBhvr>
                                        <p:cTn id="8" dur="500" fill="hold"/>
                                        <p:tgtEl>
                                          <p:spTgt spid="2"/>
                                        </p:tgtEl>
                                        <p:attrNameLst>
                                          <p:attrName>stroke.color</p:attrName>
                                        </p:attrNameLst>
                                      </p:cBhvr>
                                      <p:by>
                                        <p:hsl h="0" s="12549" l="25098"/>
                                      </p:by>
                                    </p:animClr>
                                    <p:set>
                                      <p:cBhvr>
                                        <p:cTn id="9" dur="500" fill="hold"/>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4" presetClass="exit" presetSubtype="10" fill="hold" grpId="0" nodeType="clickEffect">
                                  <p:stCondLst>
                                    <p:cond delay="0"/>
                                  </p:stCondLst>
                                  <p:childTnLst>
                                    <p:animEffect transition="out" filter="randombar(horizontal)">
                                      <p:cBhvr>
                                        <p:cTn id="13" dur="500"/>
                                        <p:tgtEl>
                                          <p:spTgt spid="3">
                                            <p:txEl>
                                              <p:pRg st="0" end="0"/>
                                            </p:txEl>
                                          </p:spTgt>
                                        </p:tgtEl>
                                      </p:cBhvr>
                                    </p:animEffect>
                                    <p:set>
                                      <p:cBhvr>
                                        <p:cTn id="14"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4" presetClass="exit" presetSubtype="10" fill="hold" grpId="0" nodeType="clickEffect">
                                  <p:stCondLst>
                                    <p:cond delay="0"/>
                                  </p:stCondLst>
                                  <p:childTnLst>
                                    <p:animEffect transition="out" filter="randombar(horizontal)">
                                      <p:cBhvr>
                                        <p:cTn id="18" dur="500"/>
                                        <p:tgtEl>
                                          <p:spTgt spid="3">
                                            <p:txEl>
                                              <p:pRg st="1" end="1"/>
                                            </p:txEl>
                                          </p:spTgt>
                                        </p:tgtEl>
                                      </p:cBhvr>
                                    </p:animEffect>
                                    <p:set>
                                      <p:cBhvr>
                                        <p:cTn id="19"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4" presetClass="exit" presetSubtype="10" fill="hold" grpId="0" nodeType="clickEffect">
                                  <p:stCondLst>
                                    <p:cond delay="0"/>
                                  </p:stCondLst>
                                  <p:childTnLst>
                                    <p:animEffect transition="out" filter="randombar(horizontal)">
                                      <p:cBhvr>
                                        <p:cTn id="23" dur="500"/>
                                        <p:tgtEl>
                                          <p:spTgt spid="3">
                                            <p:txEl>
                                              <p:pRg st="2" end="2"/>
                                            </p:txEl>
                                          </p:spTgt>
                                        </p:tgtEl>
                                      </p:cBhvr>
                                    </p:animEffect>
                                    <p:set>
                                      <p:cBhvr>
                                        <p:cTn id="24"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4" presetClass="exit" presetSubtype="10" fill="hold" grpId="0" nodeType="clickEffect">
                                  <p:stCondLst>
                                    <p:cond delay="0"/>
                                  </p:stCondLst>
                                  <p:childTnLst>
                                    <p:animEffect transition="out" filter="randombar(horizontal)">
                                      <p:cBhvr>
                                        <p:cTn id="28" dur="500"/>
                                        <p:tgtEl>
                                          <p:spTgt spid="3">
                                            <p:txEl>
                                              <p:pRg st="3" end="3"/>
                                            </p:txEl>
                                          </p:spTgt>
                                        </p:tgtEl>
                                      </p:cBhvr>
                                    </p:animEffect>
                                    <p:set>
                                      <p:cBhvr>
                                        <p:cTn id="29"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14" presetClass="exit" presetSubtype="10" fill="hold" grpId="0" nodeType="clickEffect">
                                  <p:stCondLst>
                                    <p:cond delay="0"/>
                                  </p:stCondLst>
                                  <p:childTnLst>
                                    <p:animEffect transition="out" filter="randombar(horizontal)">
                                      <p:cBhvr>
                                        <p:cTn id="33" dur="500"/>
                                        <p:tgtEl>
                                          <p:spTgt spid="3">
                                            <p:bg/>
                                          </p:spTgt>
                                        </p:tgtEl>
                                      </p:cBhvr>
                                    </p:animEffect>
                                    <p:set>
                                      <p:cBhvr>
                                        <p:cTn id="34" dur="1" fill="hold">
                                          <p:stCondLst>
                                            <p:cond delay="499"/>
                                          </p:stCondLst>
                                        </p:cTn>
                                        <p:tgtEl>
                                          <p:spTgt spid="3">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a:lnSpc>
                <a:spcPct val="115000"/>
              </a:lnSpc>
              <a:spcAft>
                <a:spcPts val="1000"/>
              </a:spcAft>
            </a:pPr>
            <a:r>
              <a:rPr lang="ar-IQ" b="1" dirty="0">
                <a:cs typeface="Simplified Arabic"/>
              </a:rPr>
              <a:t>إرشادات أسئلة المزواجة /المطابقة / المقابلة </a:t>
            </a:r>
            <a:endParaRPr lang="ar-IQ" dirty="0"/>
          </a:p>
        </p:txBody>
      </p:sp>
      <p:sp>
        <p:nvSpPr>
          <p:cNvPr id="3" name="عنصر نائب للمحتوى 2"/>
          <p:cNvSpPr>
            <a:spLocks noGrp="1"/>
          </p:cNvSpPr>
          <p:nvPr>
            <p:ph idx="1"/>
          </p:nvPr>
        </p:nvSpPr>
        <p:spPr>
          <a:xfrm>
            <a:off x="457200" y="1600200"/>
            <a:ext cx="8229600" cy="4637112"/>
          </a:xfrm>
        </p:spPr>
        <p:style>
          <a:lnRef idx="1">
            <a:schemeClr val="accent2"/>
          </a:lnRef>
          <a:fillRef idx="2">
            <a:schemeClr val="accent2"/>
          </a:fillRef>
          <a:effectRef idx="1">
            <a:schemeClr val="accent2"/>
          </a:effectRef>
          <a:fontRef idx="minor">
            <a:schemeClr val="dk1"/>
          </a:fontRef>
        </p:style>
        <p:txBody>
          <a:bodyPr>
            <a:noAutofit/>
          </a:bodyPr>
          <a:lstStyle/>
          <a:p>
            <a:pPr marL="0" indent="0" algn="justLow">
              <a:spcAft>
                <a:spcPts val="1000"/>
              </a:spcAft>
              <a:buNone/>
            </a:pPr>
            <a:r>
              <a:rPr lang="ar-IQ" sz="3600" dirty="0" smtClean="0">
                <a:ea typeface="Calibri"/>
                <a:cs typeface="Simplified Arabic"/>
              </a:rPr>
              <a:t>4ـ </a:t>
            </a:r>
            <a:r>
              <a:rPr lang="ar-IQ" sz="3600" dirty="0">
                <a:ea typeface="Calibri"/>
                <a:cs typeface="Simplified Arabic"/>
              </a:rPr>
              <a:t>ترتيب مادة كل عامود بشكل منظم تقريباً : بحيث ترتيب الأسماء الفبائياً والتواريخ  زمنياً، والمعدلات حسب الصعوبة.</a:t>
            </a:r>
          </a:p>
          <a:p>
            <a:pPr marL="0" indent="0" algn="justLow">
              <a:spcAft>
                <a:spcPts val="1000"/>
              </a:spcAft>
              <a:buNone/>
            </a:pPr>
            <a:r>
              <a:rPr lang="ar-IQ" sz="3600" dirty="0">
                <a:ea typeface="Calibri"/>
                <a:cs typeface="Simplified Arabic"/>
              </a:rPr>
              <a:t>5ـ أن تكون الأعمدة قصيرة: وعامة يفضل أن لا تزيد الاسئلة عن سبعة والإجابات تزيد بإجابتين على الاقل.</a:t>
            </a:r>
          </a:p>
          <a:p>
            <a:pPr marL="0" indent="0" algn="justLow">
              <a:spcAft>
                <a:spcPts val="1000"/>
              </a:spcAft>
              <a:buNone/>
            </a:pPr>
            <a:r>
              <a:rPr lang="ar-IQ" sz="3600" dirty="0">
                <a:ea typeface="Calibri"/>
                <a:cs typeface="Simplified Arabic"/>
              </a:rPr>
              <a:t>6ـ عدم وضع الاسئلة في أكثر من صفحة واحدة: لكي لا يضطر الطلاب الى تقليب الصفحات عند الإجابة. </a:t>
            </a:r>
          </a:p>
        </p:txBody>
      </p:sp>
    </p:spTree>
    <p:extLst>
      <p:ext uri="{BB962C8B-B14F-4D97-AF65-F5344CB8AC3E}">
        <p14:creationId xmlns:p14="http://schemas.microsoft.com/office/powerpoint/2010/main" val="3831483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0" s="12549" l="25098"/>
                                      </p:by>
                                    </p:animClr>
                                    <p:animClr clrSpc="hsl" dir="cw">
                                      <p:cBhvr>
                                        <p:cTn id="7" dur="500" fill="hold"/>
                                        <p:tgtEl>
                                          <p:spTgt spid="2"/>
                                        </p:tgtEl>
                                        <p:attrNameLst>
                                          <p:attrName>fillcolor</p:attrName>
                                        </p:attrNameLst>
                                      </p:cBhvr>
                                      <p:by>
                                        <p:hsl h="0" s="12549" l="25098"/>
                                      </p:by>
                                    </p:animClr>
                                    <p:animClr clrSpc="hsl" dir="cw">
                                      <p:cBhvr>
                                        <p:cTn id="8" dur="500" fill="hold"/>
                                        <p:tgtEl>
                                          <p:spTgt spid="2"/>
                                        </p:tgtEl>
                                        <p:attrNameLst>
                                          <p:attrName>stroke.color</p:attrName>
                                        </p:attrNameLst>
                                      </p:cBhvr>
                                      <p:by>
                                        <p:hsl h="0" s="12549" l="25098"/>
                                      </p:by>
                                    </p:animClr>
                                    <p:set>
                                      <p:cBhvr>
                                        <p:cTn id="9" dur="500" fill="hold"/>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4" presetClass="exit" presetSubtype="10" fill="hold" grpId="0" nodeType="clickEffect">
                                  <p:stCondLst>
                                    <p:cond delay="0"/>
                                  </p:stCondLst>
                                  <p:childTnLst>
                                    <p:animEffect transition="out" filter="randombar(horizontal)">
                                      <p:cBhvr>
                                        <p:cTn id="13" dur="500"/>
                                        <p:tgtEl>
                                          <p:spTgt spid="3">
                                            <p:txEl>
                                              <p:pRg st="0" end="0"/>
                                            </p:txEl>
                                          </p:spTgt>
                                        </p:tgtEl>
                                      </p:cBhvr>
                                    </p:animEffect>
                                    <p:set>
                                      <p:cBhvr>
                                        <p:cTn id="14"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4" presetClass="exit" presetSubtype="10" fill="hold" grpId="0" nodeType="clickEffect">
                                  <p:stCondLst>
                                    <p:cond delay="0"/>
                                  </p:stCondLst>
                                  <p:childTnLst>
                                    <p:animEffect transition="out" filter="randombar(horizontal)">
                                      <p:cBhvr>
                                        <p:cTn id="18" dur="500"/>
                                        <p:tgtEl>
                                          <p:spTgt spid="3">
                                            <p:txEl>
                                              <p:pRg st="1" end="1"/>
                                            </p:txEl>
                                          </p:spTgt>
                                        </p:tgtEl>
                                      </p:cBhvr>
                                    </p:animEffect>
                                    <p:set>
                                      <p:cBhvr>
                                        <p:cTn id="19"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4" presetClass="exit" presetSubtype="10" fill="hold" grpId="0" nodeType="clickEffect">
                                  <p:stCondLst>
                                    <p:cond delay="0"/>
                                  </p:stCondLst>
                                  <p:childTnLst>
                                    <p:animEffect transition="out" filter="randombar(horizontal)">
                                      <p:cBhvr>
                                        <p:cTn id="23" dur="500"/>
                                        <p:tgtEl>
                                          <p:spTgt spid="3">
                                            <p:txEl>
                                              <p:pRg st="2" end="2"/>
                                            </p:txEl>
                                          </p:spTgt>
                                        </p:tgtEl>
                                      </p:cBhvr>
                                    </p:animEffect>
                                    <p:set>
                                      <p:cBhvr>
                                        <p:cTn id="24"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4" presetClass="exit" presetSubtype="10" fill="hold" grpId="0" nodeType="clickEffect">
                                  <p:stCondLst>
                                    <p:cond delay="0"/>
                                  </p:stCondLst>
                                  <p:childTnLst>
                                    <p:animEffect transition="out" filter="randombar(horizontal)">
                                      <p:cBhvr>
                                        <p:cTn id="28" dur="500"/>
                                        <p:tgtEl>
                                          <p:spTgt spid="3">
                                            <p:bg/>
                                          </p:spTgt>
                                        </p:tgtEl>
                                      </p:cBhvr>
                                    </p:animEffect>
                                    <p:set>
                                      <p:cBhvr>
                                        <p:cTn id="29" dur="1" fill="hold">
                                          <p:stCondLst>
                                            <p:cond delay="499"/>
                                          </p:stCondLst>
                                        </p:cTn>
                                        <p:tgtEl>
                                          <p:spTgt spid="3">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a:lnSpc>
                <a:spcPct val="115000"/>
              </a:lnSpc>
              <a:spcAft>
                <a:spcPts val="1000"/>
              </a:spcAft>
            </a:pPr>
            <a:r>
              <a:rPr lang="ar-IQ" b="1" dirty="0" smtClean="0">
                <a:ea typeface="Calibri"/>
                <a:cs typeface="Simplified Arabic"/>
              </a:rPr>
              <a:t>مزايا </a:t>
            </a:r>
            <a:r>
              <a:rPr lang="ar-IQ" b="1" dirty="0">
                <a:ea typeface="Calibri"/>
                <a:cs typeface="Simplified Arabic"/>
              </a:rPr>
              <a:t>أسئلة المزواجة /المطابقة / المقابلة </a:t>
            </a:r>
            <a:endParaRPr lang="en-US" sz="2800" dirty="0">
              <a:ea typeface="Calibri"/>
              <a:cs typeface="Arial"/>
            </a:endParaRPr>
          </a:p>
        </p:txBody>
      </p:sp>
      <p:sp>
        <p:nvSpPr>
          <p:cNvPr id="3" name="عنصر نائب للمحتوى 2"/>
          <p:cNvSpPr>
            <a:spLocks noGrp="1"/>
          </p:cNvSpPr>
          <p:nvPr>
            <p:ph idx="1"/>
          </p:nvPr>
        </p:nvSpPr>
        <p:spPr>
          <a:xfrm>
            <a:off x="457200" y="1600200"/>
            <a:ext cx="8229600" cy="4781128"/>
          </a:xfrm>
        </p:spPr>
        <p:style>
          <a:lnRef idx="1">
            <a:schemeClr val="accent2"/>
          </a:lnRef>
          <a:fillRef idx="2">
            <a:schemeClr val="accent2"/>
          </a:fillRef>
          <a:effectRef idx="1">
            <a:schemeClr val="accent2"/>
          </a:effectRef>
          <a:fontRef idx="minor">
            <a:schemeClr val="dk1"/>
          </a:fontRef>
        </p:style>
        <p:txBody>
          <a:bodyPr>
            <a:noAutofit/>
          </a:bodyPr>
          <a:lstStyle/>
          <a:p>
            <a:pPr marL="0" lvl="0" indent="0" algn="justLow">
              <a:lnSpc>
                <a:spcPct val="115000"/>
              </a:lnSpc>
              <a:buNone/>
            </a:pPr>
            <a:r>
              <a:rPr lang="ar-IQ" sz="2400" dirty="0">
                <a:ea typeface="Calibri"/>
                <a:cs typeface="Simplified Arabic"/>
              </a:rPr>
              <a:t>يتميز هذا النوع بعدد من المزايا:</a:t>
            </a:r>
          </a:p>
          <a:p>
            <a:pPr marL="0" lvl="0" indent="0" algn="justLow">
              <a:lnSpc>
                <a:spcPct val="115000"/>
              </a:lnSpc>
              <a:buNone/>
            </a:pPr>
            <a:r>
              <a:rPr lang="ar-IQ" sz="2400" dirty="0" smtClean="0">
                <a:ea typeface="Calibri"/>
                <a:cs typeface="Simplified Arabic"/>
              </a:rPr>
              <a:t>1- يمكن </a:t>
            </a:r>
            <a:r>
              <a:rPr lang="ar-IQ" sz="2400" dirty="0">
                <a:ea typeface="Calibri"/>
                <a:cs typeface="Simplified Arabic"/>
              </a:rPr>
              <a:t>إعداده بسهولة وبسرعة، وهو اقتصادي في الحيز الذي  يشغله ، ويوفر الورق. </a:t>
            </a:r>
          </a:p>
          <a:p>
            <a:pPr marL="0" lvl="0" indent="0" algn="justLow">
              <a:lnSpc>
                <a:spcPct val="115000"/>
              </a:lnSpc>
              <a:buNone/>
            </a:pPr>
            <a:r>
              <a:rPr lang="ar-IQ" sz="2400" dirty="0" smtClean="0">
                <a:ea typeface="Calibri"/>
                <a:cs typeface="Simplified Arabic"/>
              </a:rPr>
              <a:t>2- </a:t>
            </a:r>
            <a:r>
              <a:rPr lang="ar-IQ" sz="2400" dirty="0">
                <a:ea typeface="Calibri"/>
                <a:cs typeface="Simplified Arabic"/>
              </a:rPr>
              <a:t>تتدنى فيه فرص التخمين مقارنة بالأنواع الاخرى، وخاصة عندما تكون المقدمات مختارة بحيث تبدو مناسبة لكل المقدمات. </a:t>
            </a:r>
          </a:p>
          <a:p>
            <a:pPr marL="0" lvl="0" indent="0" algn="justLow">
              <a:lnSpc>
                <a:spcPct val="115000"/>
              </a:lnSpc>
              <a:buNone/>
            </a:pPr>
            <a:r>
              <a:rPr lang="ar-IQ" sz="2400" dirty="0" smtClean="0">
                <a:ea typeface="Calibri"/>
                <a:cs typeface="Simplified Arabic"/>
              </a:rPr>
              <a:t>3- </a:t>
            </a:r>
            <a:r>
              <a:rPr lang="ar-IQ" sz="2400" dirty="0">
                <a:ea typeface="Calibri"/>
                <a:cs typeface="Simplified Arabic"/>
              </a:rPr>
              <a:t>يمكن تقدير الدرجات بموضوعية كاملة، وهو يلتقي في هذه الميزة مع الاختيار من متعدد.  </a:t>
            </a:r>
          </a:p>
          <a:p>
            <a:pPr marL="0" lvl="0" indent="0" algn="justLow">
              <a:lnSpc>
                <a:spcPct val="115000"/>
              </a:lnSpc>
              <a:buNone/>
            </a:pPr>
            <a:r>
              <a:rPr lang="ar-IQ" sz="2400" dirty="0" smtClean="0">
                <a:ea typeface="Calibri"/>
                <a:cs typeface="Simplified Arabic"/>
              </a:rPr>
              <a:t>4- </a:t>
            </a:r>
            <a:r>
              <a:rPr lang="ar-IQ" sz="2400" dirty="0">
                <a:ea typeface="Calibri"/>
                <a:cs typeface="Simplified Arabic"/>
              </a:rPr>
              <a:t>يعتبر هذا النوع من الاختبارات المناسبة للصغار ، خاصة عند استخدام الرسوم أو الصور .   </a:t>
            </a:r>
          </a:p>
        </p:txBody>
      </p:sp>
    </p:spTree>
    <p:extLst>
      <p:ext uri="{BB962C8B-B14F-4D97-AF65-F5344CB8AC3E}">
        <p14:creationId xmlns:p14="http://schemas.microsoft.com/office/powerpoint/2010/main" val="1459687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randombar(horizont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a:lnSpc>
                <a:spcPct val="115000"/>
              </a:lnSpc>
              <a:spcAft>
                <a:spcPts val="1000"/>
              </a:spcAft>
            </a:pPr>
            <a:r>
              <a:rPr lang="ar-IQ" b="1" dirty="0" smtClean="0">
                <a:ea typeface="Calibri"/>
                <a:cs typeface="Simplified Arabic"/>
              </a:rPr>
              <a:t>مزايا </a:t>
            </a:r>
            <a:r>
              <a:rPr lang="ar-IQ" b="1" dirty="0">
                <a:ea typeface="Calibri"/>
                <a:cs typeface="Simplified Arabic"/>
              </a:rPr>
              <a:t>أسئلة المزواجة /المطابقة / المقابلة </a:t>
            </a:r>
            <a:endParaRPr lang="en-US" sz="2800" dirty="0">
              <a:ea typeface="Calibri"/>
              <a:cs typeface="Arial"/>
            </a:endParaRPr>
          </a:p>
        </p:txBody>
      </p:sp>
      <p:sp>
        <p:nvSpPr>
          <p:cNvPr id="3" name="عنصر نائب للمحتوى 2"/>
          <p:cNvSpPr>
            <a:spLocks noGrp="1"/>
          </p:cNvSpPr>
          <p:nvPr>
            <p:ph idx="1"/>
          </p:nvPr>
        </p:nvSpPr>
        <p:spPr>
          <a:xfrm>
            <a:off x="457200" y="1600200"/>
            <a:ext cx="8229600" cy="4781128"/>
          </a:xfrm>
        </p:spPr>
        <p:style>
          <a:lnRef idx="1">
            <a:schemeClr val="accent2"/>
          </a:lnRef>
          <a:fillRef idx="2">
            <a:schemeClr val="accent2"/>
          </a:fillRef>
          <a:effectRef idx="1">
            <a:schemeClr val="accent2"/>
          </a:effectRef>
          <a:fontRef idx="minor">
            <a:schemeClr val="dk1"/>
          </a:fontRef>
        </p:style>
        <p:txBody>
          <a:bodyPr>
            <a:noAutofit/>
          </a:bodyPr>
          <a:lstStyle/>
          <a:p>
            <a:pPr marL="0" lvl="0" indent="0" algn="justLow">
              <a:lnSpc>
                <a:spcPct val="115000"/>
              </a:lnSpc>
              <a:buNone/>
            </a:pPr>
            <a:r>
              <a:rPr lang="ar-IQ" sz="2800" dirty="0" smtClean="0">
                <a:ea typeface="Calibri"/>
                <a:cs typeface="Simplified Arabic"/>
              </a:rPr>
              <a:t>5- </a:t>
            </a:r>
            <a:r>
              <a:rPr lang="ar-IQ" sz="2800" dirty="0">
                <a:ea typeface="Calibri"/>
                <a:cs typeface="Simplified Arabic"/>
              </a:rPr>
              <a:t>يمكن التنويع فتستبدل قائمة – عامود – الاستجابة اللفظية بالصور والخرائط والرسوم البيانية .  </a:t>
            </a:r>
          </a:p>
          <a:p>
            <a:pPr marL="0" lvl="0" indent="0" algn="justLow">
              <a:lnSpc>
                <a:spcPct val="115000"/>
              </a:lnSpc>
              <a:buNone/>
            </a:pPr>
            <a:r>
              <a:rPr lang="ar-IQ" sz="2800" dirty="0" smtClean="0">
                <a:ea typeface="Calibri"/>
                <a:cs typeface="Simplified Arabic"/>
              </a:rPr>
              <a:t>6- </a:t>
            </a:r>
            <a:r>
              <a:rPr lang="ar-IQ" sz="2800" dirty="0">
                <a:ea typeface="Calibri"/>
                <a:cs typeface="Simplified Arabic"/>
              </a:rPr>
              <a:t>توفير الجهد على المعلم لاستخدامه قائمة من المشكلات تقبلها قائمة من الاستجابات ، في حين لو كان السؤال من نوع الاختيار من متعدد لتطلب الامر اعداد قوائم من البدائل لكل مشكلة . </a:t>
            </a:r>
          </a:p>
          <a:p>
            <a:pPr marL="0" lvl="0" indent="0" algn="justLow">
              <a:lnSpc>
                <a:spcPct val="115000"/>
              </a:lnSpc>
              <a:buNone/>
            </a:pPr>
            <a:r>
              <a:rPr lang="ar-IQ" sz="2800" dirty="0" smtClean="0">
                <a:ea typeface="Calibri"/>
                <a:cs typeface="Simplified Arabic"/>
              </a:rPr>
              <a:t>7- </a:t>
            </a:r>
            <a:r>
              <a:rPr lang="ar-IQ" sz="2800" dirty="0">
                <a:ea typeface="Calibri"/>
                <a:cs typeface="Simplified Arabic"/>
              </a:rPr>
              <a:t>توفير الجهد على المفحوص ، فبدلا من قراءة عدد من البدائل لكل سؤال فانه يقرأ عدد من الحلول ليجيب عن عدد من الاسئلة .</a:t>
            </a:r>
          </a:p>
        </p:txBody>
      </p:sp>
    </p:spTree>
    <p:extLst>
      <p:ext uri="{BB962C8B-B14F-4D97-AF65-F5344CB8AC3E}">
        <p14:creationId xmlns:p14="http://schemas.microsoft.com/office/powerpoint/2010/main" val="9219534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randombar(horizont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b="1" dirty="0" smtClean="0">
                <a:solidFill>
                  <a:prstClr val="black"/>
                </a:solidFill>
                <a:ea typeface="Calibri"/>
                <a:cs typeface="Simplified Arabic"/>
              </a:rPr>
              <a:t>عيوب </a:t>
            </a:r>
            <a:r>
              <a:rPr lang="ar-IQ" b="1" dirty="0">
                <a:solidFill>
                  <a:prstClr val="black"/>
                </a:solidFill>
                <a:ea typeface="Calibri"/>
                <a:cs typeface="Simplified Arabic"/>
              </a:rPr>
              <a:t>أسئلة المزواجة /المطابقة / المقابلة </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92500"/>
          </a:bodyPr>
          <a:lstStyle/>
          <a:p>
            <a:pPr marL="0" indent="0">
              <a:buNone/>
            </a:pPr>
            <a:r>
              <a:rPr lang="ar-IQ" dirty="0"/>
              <a:t> مع كل ما يتحلى به هذا النوع من المزايا الا ان له عيوبا منها  : </a:t>
            </a:r>
          </a:p>
          <a:p>
            <a:pPr marL="0" indent="0">
              <a:buNone/>
            </a:pPr>
            <a:r>
              <a:rPr lang="ar-IQ" dirty="0" smtClean="0"/>
              <a:t>1- </a:t>
            </a:r>
            <a:r>
              <a:rPr lang="ar-IQ" dirty="0"/>
              <a:t>يتطلب هذا النوع وجود عدد كافي من العلاقات المتناظرة المترابطة وقد لا يتسنى ذلك دائما ، الامر الذي يحد من استخدامه .</a:t>
            </a:r>
          </a:p>
          <a:p>
            <a:pPr marL="0" indent="0">
              <a:buNone/>
            </a:pPr>
            <a:r>
              <a:rPr lang="ar-IQ" dirty="0" smtClean="0"/>
              <a:t>2- </a:t>
            </a:r>
            <a:r>
              <a:rPr lang="ar-IQ" dirty="0"/>
              <a:t>قصوره عن قياس بعض القدرات العقلية العليا كالبرهنة والتمييز والتقويم ، اي عدم صلاحيته لقياس عمليات التعلم المركبة . </a:t>
            </a:r>
          </a:p>
          <a:p>
            <a:pPr marL="0" indent="0">
              <a:buNone/>
            </a:pPr>
            <a:r>
              <a:rPr lang="ar-IQ" dirty="0" smtClean="0"/>
              <a:t>3- </a:t>
            </a:r>
            <a:r>
              <a:rPr lang="ar-IQ" dirty="0"/>
              <a:t>فائدتها محدودة لأنها تنحصر في المطابقة وبيان العلاقة بين عنصر واخر .</a:t>
            </a:r>
          </a:p>
        </p:txBody>
      </p:sp>
    </p:spTree>
    <p:extLst>
      <p:ext uri="{BB962C8B-B14F-4D97-AF65-F5344CB8AC3E}">
        <p14:creationId xmlns:p14="http://schemas.microsoft.com/office/powerpoint/2010/main" val="47336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wipe(down)">
                                      <p:cBhvr>
                                        <p:cTn id="3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ar-IQ" dirty="0" smtClean="0"/>
              <a:t>مجالات استخدام </a:t>
            </a:r>
            <a:r>
              <a:rPr lang="ar-IQ" dirty="0"/>
              <a:t>أسئلة المزواجة /المطابقة / المقابلة </a:t>
            </a:r>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77500" lnSpcReduction="20000"/>
          </a:bodyPr>
          <a:lstStyle/>
          <a:p>
            <a:pPr marL="0" indent="0">
              <a:buNone/>
            </a:pPr>
            <a:r>
              <a:rPr lang="ar-IQ" dirty="0"/>
              <a:t> </a:t>
            </a:r>
            <a:r>
              <a:rPr lang="ar-IQ" sz="3800" dirty="0"/>
              <a:t>يستخدم هذا النوع من الاسئلة في : </a:t>
            </a:r>
          </a:p>
          <a:p>
            <a:pPr marL="0" indent="0">
              <a:buNone/>
            </a:pPr>
            <a:r>
              <a:rPr lang="ar-IQ" sz="3800" dirty="0" smtClean="0"/>
              <a:t>1- </a:t>
            </a:r>
            <a:r>
              <a:rPr lang="ar-IQ" sz="3800" dirty="0"/>
              <a:t>قياس مدى فهم الطالب لمعاني بعض الكلمات والمصطلحات .</a:t>
            </a:r>
          </a:p>
          <a:p>
            <a:pPr marL="0" indent="0">
              <a:buNone/>
            </a:pPr>
            <a:r>
              <a:rPr lang="ar-IQ" sz="3800" dirty="0" smtClean="0"/>
              <a:t>2- </a:t>
            </a:r>
            <a:r>
              <a:rPr lang="ar-IQ" sz="3800" dirty="0"/>
              <a:t>قياس قدرة الطالب على تذكر المصطلحات او تواريخ او احداث .</a:t>
            </a:r>
          </a:p>
          <a:p>
            <a:pPr marL="0" indent="0">
              <a:buNone/>
            </a:pPr>
            <a:r>
              <a:rPr lang="ar-IQ" sz="3800" dirty="0" smtClean="0"/>
              <a:t>3-قياس </a:t>
            </a:r>
            <a:r>
              <a:rPr lang="ar-IQ" sz="3800" dirty="0"/>
              <a:t>قدرة الطالب على الربط بين عناوين كتب واسماء مؤلفيها ، وبين اشخاص واحداث معينة ، وبين اجهزة الجسم ووظائفها . </a:t>
            </a:r>
          </a:p>
          <a:p>
            <a:pPr marL="0" indent="0">
              <a:buNone/>
            </a:pPr>
            <a:r>
              <a:rPr lang="ar-IQ" sz="3800" dirty="0"/>
              <a:t>      اي قدرة الطالب على المزاوجة او المطابقة بين حقائق ومعلومات مترابطة وبشكل عام يستخدم لقياس اهداف تقع في مستويي المعرفة والفهم ، وهو يؤكد تأكيدا كبيرا على الحقائق وتذكر الطالب لها . </a:t>
            </a:r>
          </a:p>
        </p:txBody>
      </p:sp>
    </p:spTree>
    <p:extLst>
      <p:ext uri="{BB962C8B-B14F-4D97-AF65-F5344CB8AC3E}">
        <p14:creationId xmlns:p14="http://schemas.microsoft.com/office/powerpoint/2010/main" val="2016356593"/>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TotalTime>
  <Words>958</Words>
  <Application>Microsoft Office PowerPoint</Application>
  <PresentationFormat>عرض على الشاشة (3:4)‏</PresentationFormat>
  <Paragraphs>68</Paragraphs>
  <Slides>14</Slides>
  <Notes>0</Notes>
  <HiddenSlides>0</HiddenSlides>
  <MMClips>0</MMClips>
  <ScaleCrop>false</ScaleCrop>
  <HeadingPairs>
    <vt:vector size="4" baseType="variant">
      <vt:variant>
        <vt:lpstr>نسق</vt:lpstr>
      </vt:variant>
      <vt:variant>
        <vt:i4>1</vt:i4>
      </vt:variant>
      <vt:variant>
        <vt:lpstr>عناوين الشرائح</vt:lpstr>
      </vt:variant>
      <vt:variant>
        <vt:i4>14</vt:i4>
      </vt:variant>
    </vt:vector>
  </HeadingPairs>
  <TitlesOfParts>
    <vt:vector size="15" baseType="lpstr">
      <vt:lpstr>سمة Office</vt:lpstr>
      <vt:lpstr>وزارة التعليم العالي والبحث العلمي  الجامعة المستنصرية / كلية التربية الأساسية </vt:lpstr>
      <vt:lpstr>النوع الثالث /اسئلة المزاوجة /المطابقة /المقابلة</vt:lpstr>
      <vt:lpstr>النوع الثالث /اسئلة المزاوجة /المطابقة /المقابلة</vt:lpstr>
      <vt:lpstr>إرشادات أسئلة المزواجة /المطابقة / المقابلة </vt:lpstr>
      <vt:lpstr>إرشادات أسئلة المزواجة /المطابقة / المقابلة </vt:lpstr>
      <vt:lpstr>مزايا أسئلة المزواجة /المطابقة / المقابلة </vt:lpstr>
      <vt:lpstr>مزايا أسئلة المزواجة /المطابقة / المقابلة </vt:lpstr>
      <vt:lpstr>عيوب أسئلة المزواجة /المطابقة / المقابلة </vt:lpstr>
      <vt:lpstr>مجالات استخدام أسئلة المزواجة /المطابقة / المقابلة </vt:lpstr>
      <vt:lpstr>مقترحات لكتابة اسئلة المزاوجة\ المقابلة المطابقة</vt:lpstr>
      <vt:lpstr>مقترحات لكتابة اسئلة المزاوجة\ المقابلة المطابقة</vt:lpstr>
      <vt:lpstr>مقترحات لكتابة اسئلة المزاوجة\ المقابلة المطابقة</vt:lpstr>
      <vt:lpstr>مقترحات لكتابة اسئلة المزاوجة\ المقابلة المطابقة</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الجامعة المستنصرية / كلية التربية الأساسية </dc:title>
  <dc:creator>ZOZO</dc:creator>
  <cp:lastModifiedBy>DR.Ahmed Saker 2o1O</cp:lastModifiedBy>
  <cp:revision>41</cp:revision>
  <dcterms:created xsi:type="dcterms:W3CDTF">2020-02-23T20:34:51Z</dcterms:created>
  <dcterms:modified xsi:type="dcterms:W3CDTF">2020-04-17T17:05:53Z</dcterms:modified>
</cp:coreProperties>
</file>