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3926695395"/>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166216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951258560"/>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8883477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40699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24109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611034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1318046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5368645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349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44500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2898927513"/>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8378088"/>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4230205984"/>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1855260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98641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8500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6580500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2379528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02930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4092690443"/>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62681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98699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3974459571"/>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8048021"/>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668373714"/>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3999106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35076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9257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6022565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60675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458495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8024971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72279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14563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3539367212"/>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753605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24787255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9297173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49535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15616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146358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676256010"/>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0555156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5901994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91656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09721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1620208263"/>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5997355"/>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389044449"/>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7223927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88091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895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5729118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4319919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9070100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7837893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48419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40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692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126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4083597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36746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397325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6636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4798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245735853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786905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72514744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890437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061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940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61445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785704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4060303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2363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86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232380536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173383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95015096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527609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3908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15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551290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991991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2111354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627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875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106814114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766264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15448392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52423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781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25/08/1441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8650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740846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75581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068228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7532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1542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3814952624"/>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052728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65013793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417429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25/08/1441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6603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1201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2247153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761970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2356651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8195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8223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2262517771"/>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1577459"/>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6458076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25/08/1441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41800059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5140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86574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661283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6968364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4430778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69848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27428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315692778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04834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99758400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1455801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81161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58176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215268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9791227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42882461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80478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12447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solidFill>
                  <a:srgbClr val="ECE9C6"/>
                </a:solidFill>
              </a:rPr>
              <a:pPr/>
              <a:t>25/08/1441</a:t>
            </a:fld>
            <a:endParaRPr lang="ar-SA">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solidFill>
                  <a:srgbClr val="ECE9C6"/>
                </a:solidFill>
              </a:rPr>
              <a:pPr/>
              <a:t>‹#›</a:t>
            </a:fld>
            <a:endParaRPr lang="ar-SA">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94891443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5829122"/>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09420557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5952714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8" name="Footer Placeholder 7"/>
          <p:cNvSpPr>
            <a:spLocks noGrp="1"/>
          </p:cNvSpPr>
          <p:nvPr>
            <p:ph type="ftr" sz="quarter" idx="11"/>
          </p:nvPr>
        </p:nvSpPr>
        <p:spPr/>
        <p:txBody>
          <a:bodyPr/>
          <a:lstStyle/>
          <a:p>
            <a:endParaRPr lang="ar-SA">
              <a:solidFill>
                <a:srgbClr val="895D1D"/>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39439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4" name="Footer Placeholder 3"/>
          <p:cNvSpPr>
            <a:spLocks noGrp="1"/>
          </p:cNvSpPr>
          <p:nvPr>
            <p:ph type="ftr" sz="quarter" idx="11"/>
          </p:nvPr>
        </p:nvSpPr>
        <p:spPr/>
        <p:txBody>
          <a:bodyPr/>
          <a:lstStyle/>
          <a:p>
            <a:endParaRPr lang="ar-SA">
              <a:solidFill>
                <a:srgbClr val="895D1D"/>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06014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3" name="Footer Placeholder 2"/>
          <p:cNvSpPr>
            <a:spLocks noGrp="1"/>
          </p:cNvSpPr>
          <p:nvPr>
            <p:ph type="ftr" sz="quarter" idx="11"/>
          </p:nvPr>
        </p:nvSpPr>
        <p:spPr/>
        <p:txBody>
          <a:bodyPr/>
          <a:lstStyle/>
          <a:p>
            <a:endParaRPr lang="ar-SA">
              <a:solidFill>
                <a:srgbClr val="895D1D"/>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42303403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6004468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6" name="Footer Placeholder 5"/>
          <p:cNvSpPr>
            <a:spLocks noGrp="1"/>
          </p:cNvSpPr>
          <p:nvPr>
            <p:ph type="ftr" sz="quarter" idx="11"/>
          </p:nvPr>
        </p:nvSpPr>
        <p:spPr/>
        <p:txBody>
          <a:bodyPr/>
          <a:lstStyle/>
          <a:p>
            <a:endParaRPr lang="ar-SA">
              <a:solidFill>
                <a:srgbClr val="895D1D"/>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7518295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81174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11"/>
          </p:nvPr>
        </p:nvSpPr>
        <p:spPr/>
        <p:txBody>
          <a:bodyPr/>
          <a:lstStyle/>
          <a:p>
            <a:endParaRPr lang="ar-SA">
              <a:solidFill>
                <a:srgbClr val="895D1D"/>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895D1D"/>
                </a:solidFill>
              </a:rPr>
              <a:pPr/>
              <a:t>‹#›</a:t>
            </a:fld>
            <a:endParaRPr lang="ar-SA">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385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25/08/1441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8559400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43724785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4930928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75568765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4740666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022063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929890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32139413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4827856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18446291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7306232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2069982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solidFill>
                  <a:srgbClr val="895D1D"/>
                </a:solidFill>
              </a:rPr>
              <a:pPr/>
              <a:t>25/08/1441</a:t>
            </a:fld>
            <a:endParaRPr lang="ar-SA">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solidFill>
                  <a:srgbClr val="895D1D"/>
                </a:solidFill>
              </a:rPr>
              <a:pPr/>
              <a:t>‹#›</a:t>
            </a:fld>
            <a:endParaRPr lang="ar-SA">
              <a:solidFill>
                <a:srgbClr val="895D1D"/>
              </a:solidFill>
            </a:endParaRPr>
          </a:p>
        </p:txBody>
      </p:sp>
    </p:spTree>
    <p:extLst>
      <p:ext uri="{BB962C8B-B14F-4D97-AF65-F5344CB8AC3E}">
        <p14:creationId xmlns:p14="http://schemas.microsoft.com/office/powerpoint/2010/main" val="2338107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fontScale="90000"/>
          </a:bodyPr>
          <a:lstStyle/>
          <a:p>
            <a:r>
              <a:rPr lang="ar-IQ" b="1" dirty="0">
                <a:solidFill>
                  <a:srgbClr val="FF0000"/>
                </a:solidFill>
              </a:rPr>
              <a:t>وسائل  الأرشاد النفسي </a:t>
            </a:r>
            <a:r>
              <a:rPr lang="ar-IQ" b="1" dirty="0" smtClean="0">
                <a:solidFill>
                  <a:srgbClr val="FF0000"/>
                </a:solidFill>
              </a:rPr>
              <a:t>الألكتروني </a:t>
            </a:r>
            <a:endParaRPr lang="ar-IQ" b="1" dirty="0">
              <a:solidFill>
                <a:srgbClr val="FF0000"/>
              </a:solidFill>
            </a:endParaRPr>
          </a:p>
        </p:txBody>
      </p:sp>
      <p:sp>
        <p:nvSpPr>
          <p:cNvPr id="4" name="مستطيل 3"/>
          <p:cNvSpPr/>
          <p:nvPr/>
        </p:nvSpPr>
        <p:spPr>
          <a:xfrm>
            <a:off x="7000550" y="3276991"/>
            <a:ext cx="248786" cy="369332"/>
          </a:xfrm>
          <a:prstGeom prst="rect">
            <a:avLst/>
          </a:prstGeom>
        </p:spPr>
        <p:txBody>
          <a:bodyPr wrap="none">
            <a:spAutoFit/>
          </a:bodyPr>
          <a:lstStyle/>
          <a:p>
            <a:r>
              <a:rPr lang="ar-IQ" dirty="0" smtClean="0">
                <a:solidFill>
                  <a:prstClr val="black"/>
                </a:solidFill>
              </a:rPr>
              <a:t> </a:t>
            </a:r>
            <a:endParaRPr lang="ar-IQ" dirty="0">
              <a:solidFill>
                <a:prstClr val="black"/>
              </a:solidFill>
            </a:endParaRPr>
          </a:p>
        </p:txBody>
      </p:sp>
      <p:sp>
        <p:nvSpPr>
          <p:cNvPr id="5" name="مستطيل 4"/>
          <p:cNvSpPr/>
          <p:nvPr/>
        </p:nvSpPr>
        <p:spPr>
          <a:xfrm>
            <a:off x="5661882" y="3244334"/>
            <a:ext cx="248786" cy="369332"/>
          </a:xfrm>
          <a:prstGeom prst="rect">
            <a:avLst/>
          </a:prstGeom>
        </p:spPr>
        <p:txBody>
          <a:bodyPr wrap="none">
            <a:spAutoFit/>
          </a:bodyPr>
          <a:lstStyle/>
          <a:p>
            <a:r>
              <a:rPr lang="ar-IQ" dirty="0" smtClean="0">
                <a:solidFill>
                  <a:prstClr val="black"/>
                </a:solidFill>
              </a:rPr>
              <a:t> </a:t>
            </a:r>
            <a:endParaRPr lang="ar-IQ" dirty="0">
              <a:solidFill>
                <a:prstClr val="black"/>
              </a:solidFill>
            </a:endParaRPr>
          </a:p>
        </p:txBody>
      </p:sp>
      <p:sp>
        <p:nvSpPr>
          <p:cNvPr id="6" name="مستطيل 5"/>
          <p:cNvSpPr/>
          <p:nvPr/>
        </p:nvSpPr>
        <p:spPr>
          <a:xfrm>
            <a:off x="107504" y="908721"/>
            <a:ext cx="8784976" cy="5632311"/>
          </a:xfrm>
          <a:prstGeom prst="rect">
            <a:avLst/>
          </a:prstGeom>
        </p:spPr>
        <p:txBody>
          <a:bodyPr wrap="square">
            <a:spAutoFit/>
          </a:bodyPr>
          <a:lstStyle/>
          <a:p>
            <a:pPr algn="just"/>
            <a:r>
              <a:rPr lang="ar-IQ" sz="3600" dirty="0" smtClean="0">
                <a:solidFill>
                  <a:prstClr val="black"/>
                </a:solidFill>
              </a:rPr>
              <a:t> </a:t>
            </a:r>
            <a:r>
              <a:rPr lang="ar-IQ" sz="3600" b="1" dirty="0" smtClean="0">
                <a:solidFill>
                  <a:srgbClr val="FF0000"/>
                </a:solidFill>
              </a:rPr>
              <a:t>فيس بوك</a:t>
            </a:r>
            <a:r>
              <a:rPr lang="en-US" sz="3600" b="1" dirty="0" smtClean="0">
                <a:solidFill>
                  <a:srgbClr val="FF0000"/>
                </a:solidFill>
              </a:rPr>
              <a:t>Facebook ‏ </a:t>
            </a:r>
            <a:r>
              <a:rPr lang="ar-IQ" sz="3600" dirty="0" smtClean="0">
                <a:solidFill>
                  <a:prstClr val="black"/>
                </a:solidFill>
              </a:rPr>
              <a:t>يعتبر </a:t>
            </a:r>
            <a:r>
              <a:rPr lang="ar-IQ" sz="3600" dirty="0">
                <a:solidFill>
                  <a:prstClr val="black"/>
                </a:solidFill>
              </a:rPr>
              <a:t>أشهر وسائل التواصل الاجتماعي، ويمكن تعريفه بأنه شبكة اجتماعية كبيرة، </a:t>
            </a:r>
            <a:r>
              <a:rPr lang="ar-IQ" sz="3600" dirty="0" smtClean="0">
                <a:solidFill>
                  <a:prstClr val="black"/>
                </a:solidFill>
              </a:rPr>
              <a:t> فالمستخدمون </a:t>
            </a:r>
            <a:r>
              <a:rPr lang="ar-IQ" sz="3600" dirty="0">
                <a:solidFill>
                  <a:prstClr val="black"/>
                </a:solidFill>
              </a:rPr>
              <a:t>بإمكانهم الانضمام إلى الشبكات التي تنظمها </a:t>
            </a:r>
            <a:r>
              <a:rPr lang="ar-IQ" sz="3600" dirty="0" smtClean="0">
                <a:solidFill>
                  <a:prstClr val="black"/>
                </a:solidFill>
              </a:rPr>
              <a:t> الجامعة أو الكلية أو القسم أو </a:t>
            </a:r>
            <a:r>
              <a:rPr lang="ar-IQ" sz="3600" dirty="0">
                <a:solidFill>
                  <a:prstClr val="black"/>
                </a:solidFill>
              </a:rPr>
              <a:t>جهة العمل أو </a:t>
            </a:r>
            <a:r>
              <a:rPr lang="ar-IQ" sz="3600" dirty="0" smtClean="0">
                <a:solidFill>
                  <a:prstClr val="black"/>
                </a:solidFill>
              </a:rPr>
              <a:t>المدرسة  ، </a:t>
            </a:r>
            <a:r>
              <a:rPr lang="ar-IQ" sz="3600" dirty="0">
                <a:solidFill>
                  <a:prstClr val="black"/>
                </a:solidFill>
              </a:rPr>
              <a:t>وذلك من أجل الاتصال بالآخرين والتفاعل معهم. كذلك، يمكن للمستخدمين إضافة أصدقاء إلى قائمة أصدقائهم وإرسال الرسائل إليهم، وأيضًا تحديث ملفاتهم الشخصية وتعريف الأصدقاء بأنفسهم</a:t>
            </a:r>
            <a:r>
              <a:rPr lang="ar-IQ" sz="3600" dirty="0" smtClean="0">
                <a:solidFill>
                  <a:prstClr val="black"/>
                </a:solidFill>
              </a:rPr>
              <a:t>.  ويشيراسم </a:t>
            </a:r>
            <a:r>
              <a:rPr lang="ar-IQ" sz="3600" dirty="0">
                <a:solidFill>
                  <a:prstClr val="black"/>
                </a:solidFill>
              </a:rPr>
              <a:t>الموقع إلى </a:t>
            </a:r>
            <a:r>
              <a:rPr lang="ar-IQ" sz="3600" dirty="0" smtClean="0">
                <a:solidFill>
                  <a:prstClr val="black"/>
                </a:solidFill>
              </a:rPr>
              <a:t>نوع النشاط .</a:t>
            </a:r>
          </a:p>
          <a:p>
            <a:pPr algn="just"/>
            <a:endParaRPr lang="ar-IQ" sz="3600" dirty="0">
              <a:solidFill>
                <a:prstClr val="black"/>
              </a:solidFill>
            </a:endParaRPr>
          </a:p>
          <a:p>
            <a:pPr algn="just"/>
            <a:endParaRPr lang="ar-IQ" sz="3600" dirty="0">
              <a:solidFill>
                <a:prstClr val="black"/>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366014"/>
            <a:ext cx="4032448" cy="149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041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3868" y="0"/>
            <a:ext cx="7756263" cy="1152128"/>
          </a:xfrm>
        </p:spPr>
        <p:txBody>
          <a:bodyPr>
            <a:normAutofit/>
          </a:bodyPr>
          <a:lstStyle/>
          <a:p>
            <a:r>
              <a:rPr lang="ar-IQ" b="1" dirty="0" smtClean="0">
                <a:solidFill>
                  <a:srgbClr val="FF0000"/>
                </a:solidFill>
              </a:rPr>
              <a:t> التوصيات  </a:t>
            </a:r>
            <a:endParaRPr lang="ar-IQ" b="1" dirty="0">
              <a:solidFill>
                <a:srgbClr val="FF0000"/>
              </a:solidFill>
            </a:endParaRPr>
          </a:p>
        </p:txBody>
      </p:sp>
      <p:sp>
        <p:nvSpPr>
          <p:cNvPr id="3" name="مستطيل 2"/>
          <p:cNvSpPr/>
          <p:nvPr/>
        </p:nvSpPr>
        <p:spPr>
          <a:xfrm>
            <a:off x="-29433" y="836712"/>
            <a:ext cx="9144000" cy="6463888"/>
          </a:xfrm>
          <a:prstGeom prst="rect">
            <a:avLst/>
          </a:prstGeom>
        </p:spPr>
        <p:txBody>
          <a:bodyPr wrap="square">
            <a:spAutoFit/>
          </a:bodyPr>
          <a:lstStyle/>
          <a:p>
            <a:pPr algn="just"/>
            <a:r>
              <a:rPr lang="ar-IQ" sz="4000" dirty="0" smtClean="0">
                <a:solidFill>
                  <a:prstClr val="black"/>
                </a:solidFill>
              </a:rPr>
              <a:t> 1- تفعيل مركزالأرشاد النفسي الألكتروني في كلية التربية الأساسية .</a:t>
            </a:r>
          </a:p>
          <a:p>
            <a:pPr algn="just"/>
            <a:r>
              <a:rPr lang="ar-IQ" sz="4000" dirty="0" smtClean="0">
                <a:solidFill>
                  <a:prstClr val="black"/>
                </a:solidFill>
              </a:rPr>
              <a:t>2- فتح مركز للأرشاد النفسي الألكتروني في كل كلية لتقديم الخدمات الأرشادية والنفسية والمعلوماتية .</a:t>
            </a:r>
          </a:p>
          <a:p>
            <a:pPr algn="just"/>
            <a:r>
              <a:rPr lang="ar-IQ" sz="4000" dirty="0" smtClean="0">
                <a:solidFill>
                  <a:prstClr val="black"/>
                </a:solidFill>
              </a:rPr>
              <a:t>3- أفتتاح مركز على مستوى الجامعة لتقديم المساعدة الضرورة بشكل موحد الى كل الطلبة للدراسات الصباحية والمسائية والعليا.</a:t>
            </a:r>
          </a:p>
          <a:p>
            <a:pPr algn="just"/>
            <a:r>
              <a:rPr lang="ar-IQ" sz="4000" dirty="0" smtClean="0">
                <a:solidFill>
                  <a:prstClr val="black"/>
                </a:solidFill>
              </a:rPr>
              <a:t>4- مشاركة أساتذة أطباء من كلية الطب قسم صحة المجتمع في الأرشاد الصحي الوقائي من خلال المحاضرات الجماعية.</a:t>
            </a:r>
            <a:endParaRPr lang="ar-IQ" sz="4000" dirty="0">
              <a:solidFill>
                <a:prstClr val="black"/>
              </a:solidFill>
            </a:endParaRPr>
          </a:p>
        </p:txBody>
      </p:sp>
    </p:spTree>
    <p:extLst>
      <p:ext uri="{BB962C8B-B14F-4D97-AF65-F5344CB8AC3E}">
        <p14:creationId xmlns:p14="http://schemas.microsoft.com/office/powerpoint/2010/main" val="2459070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008112"/>
          </a:xfrm>
        </p:spPr>
        <p:txBody>
          <a:bodyPr/>
          <a:lstStyle/>
          <a:p>
            <a:r>
              <a:rPr lang="ar-IQ" b="1" dirty="0" smtClean="0">
                <a:solidFill>
                  <a:srgbClr val="FF0000"/>
                </a:solidFill>
              </a:rPr>
              <a:t> التوصيات</a:t>
            </a:r>
            <a:endParaRPr lang="ar-IQ" b="1" dirty="0">
              <a:solidFill>
                <a:srgbClr val="FF0000"/>
              </a:solidFill>
            </a:endParaRPr>
          </a:p>
        </p:txBody>
      </p:sp>
      <p:sp>
        <p:nvSpPr>
          <p:cNvPr id="3" name="مستطيل 2"/>
          <p:cNvSpPr/>
          <p:nvPr/>
        </p:nvSpPr>
        <p:spPr>
          <a:xfrm>
            <a:off x="179512" y="1412776"/>
            <a:ext cx="8640960" cy="5016758"/>
          </a:xfrm>
          <a:prstGeom prst="rect">
            <a:avLst/>
          </a:prstGeom>
        </p:spPr>
        <p:txBody>
          <a:bodyPr wrap="square">
            <a:spAutoFit/>
          </a:bodyPr>
          <a:lstStyle/>
          <a:p>
            <a:pPr algn="just"/>
            <a:r>
              <a:rPr lang="ar-IQ" sz="4000" dirty="0" smtClean="0">
                <a:solidFill>
                  <a:prstClr val="black"/>
                </a:solidFill>
              </a:rPr>
              <a:t> 5- مشاركة أساتذة متخصصين في الفايروسات من كلية العلوم قسم علوم الحياة لتقديم المحاضرات الوقائية عن مخاطر انتقال وانتشار فايروس (كوفيد 19).</a:t>
            </a:r>
          </a:p>
          <a:p>
            <a:pPr algn="just"/>
            <a:r>
              <a:rPr lang="ar-IQ" sz="4000" dirty="0">
                <a:solidFill>
                  <a:prstClr val="black"/>
                </a:solidFill>
              </a:rPr>
              <a:t>6- </a:t>
            </a:r>
            <a:r>
              <a:rPr lang="ar-IQ" sz="4000" dirty="0" smtClean="0">
                <a:solidFill>
                  <a:prstClr val="black"/>
                </a:solidFill>
              </a:rPr>
              <a:t>مشاركة </a:t>
            </a:r>
            <a:r>
              <a:rPr lang="ar-IQ" sz="4000" dirty="0">
                <a:solidFill>
                  <a:prstClr val="black"/>
                </a:solidFill>
              </a:rPr>
              <a:t>أساتذة متخصصين في </a:t>
            </a:r>
            <a:r>
              <a:rPr lang="ar-IQ" sz="4000" dirty="0" smtClean="0">
                <a:solidFill>
                  <a:prstClr val="black"/>
                </a:solidFill>
              </a:rPr>
              <a:t>المناعة </a:t>
            </a:r>
            <a:r>
              <a:rPr lang="ar-IQ" sz="4000" dirty="0">
                <a:solidFill>
                  <a:prstClr val="black"/>
                </a:solidFill>
              </a:rPr>
              <a:t>من كلية العلوم قسم علوم الحياة لتقديم المحاضرات الوقائية </a:t>
            </a:r>
            <a:r>
              <a:rPr lang="ar-IQ" sz="4000" dirty="0" smtClean="0">
                <a:solidFill>
                  <a:prstClr val="black"/>
                </a:solidFill>
              </a:rPr>
              <a:t> لتقوية مناعة الجسم من فايروس </a:t>
            </a:r>
            <a:r>
              <a:rPr lang="ar-IQ" sz="4000" dirty="0">
                <a:solidFill>
                  <a:prstClr val="black"/>
                </a:solidFill>
              </a:rPr>
              <a:t>(كوفيد 19).</a:t>
            </a:r>
          </a:p>
          <a:p>
            <a:pPr algn="just"/>
            <a:endParaRPr lang="ar-IQ" sz="4000" dirty="0">
              <a:solidFill>
                <a:prstClr val="black"/>
              </a:solidFill>
            </a:endParaRPr>
          </a:p>
        </p:txBody>
      </p:sp>
    </p:spTree>
    <p:extLst>
      <p:ext uri="{BB962C8B-B14F-4D97-AF65-F5344CB8AC3E}">
        <p14:creationId xmlns:p14="http://schemas.microsoft.com/office/powerpoint/2010/main" val="45243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707886"/>
          </a:xfrm>
          <a:prstGeom prst="rect">
            <a:avLst/>
          </a:prstGeom>
        </p:spPr>
        <p:txBody>
          <a:bodyPr wrap="square">
            <a:spAutoFit/>
          </a:bodyPr>
          <a:lstStyle/>
          <a:p>
            <a:pPr algn="just"/>
            <a:r>
              <a:rPr lang="ar-IQ" sz="4000" dirty="0" smtClean="0">
                <a:solidFill>
                  <a:prstClr val="black"/>
                </a:solidFill>
              </a:rPr>
              <a:t>  </a:t>
            </a:r>
            <a:endParaRPr lang="ar-IQ" sz="4000" dirty="0">
              <a:solidFill>
                <a:prstClr val="black"/>
              </a:solidFill>
            </a:endParaRPr>
          </a:p>
        </p:txBody>
      </p:sp>
      <p:sp>
        <p:nvSpPr>
          <p:cNvPr id="3" name="مستطيل 2"/>
          <p:cNvSpPr/>
          <p:nvPr/>
        </p:nvSpPr>
        <p:spPr>
          <a:xfrm>
            <a:off x="179512" y="116632"/>
            <a:ext cx="8784976" cy="7478970"/>
          </a:xfrm>
          <a:prstGeom prst="rect">
            <a:avLst/>
          </a:prstGeom>
        </p:spPr>
        <p:txBody>
          <a:bodyPr wrap="square">
            <a:spAutoFit/>
          </a:bodyPr>
          <a:lstStyle/>
          <a:p>
            <a:pPr algn="just"/>
            <a:r>
              <a:rPr lang="ar-IQ" sz="4000" dirty="0" smtClean="0">
                <a:solidFill>
                  <a:prstClr val="black"/>
                </a:solidFill>
              </a:rPr>
              <a:t>7-مشاركة </a:t>
            </a:r>
            <a:r>
              <a:rPr lang="ar-IQ" sz="4000" dirty="0">
                <a:solidFill>
                  <a:prstClr val="black"/>
                </a:solidFill>
              </a:rPr>
              <a:t>أساتذة متخصصين في </a:t>
            </a:r>
            <a:r>
              <a:rPr lang="ar-IQ" sz="4000" dirty="0" smtClean="0">
                <a:solidFill>
                  <a:prstClr val="black"/>
                </a:solidFill>
              </a:rPr>
              <a:t>تكنولوجيا المعلومات والأتصالات الرقمية من قسم الحاسبات لتقديم المحاضرات الأرشادية الجماعية للطلبة والى اعضاء الهيئات التدريسية حول كيفية أستخدام التطبيقات في التعليم الألكتروني مثلاً </a:t>
            </a:r>
            <a:r>
              <a:rPr lang="en-US" sz="4000" dirty="0" smtClean="0">
                <a:solidFill>
                  <a:prstClr val="black"/>
                </a:solidFill>
              </a:rPr>
              <a:t>classroom</a:t>
            </a:r>
            <a:r>
              <a:rPr lang="ar-IQ" sz="4000" dirty="0" smtClean="0">
                <a:solidFill>
                  <a:prstClr val="black"/>
                </a:solidFill>
              </a:rPr>
              <a:t> ،</a:t>
            </a:r>
            <a:r>
              <a:rPr lang="en-US" sz="4000" dirty="0" smtClean="0">
                <a:solidFill>
                  <a:prstClr val="black"/>
                </a:solidFill>
              </a:rPr>
              <a:t>zoom</a:t>
            </a:r>
            <a:endParaRPr lang="ar-IQ" sz="4000" dirty="0" smtClean="0">
              <a:solidFill>
                <a:prstClr val="black"/>
              </a:solidFill>
            </a:endParaRPr>
          </a:p>
          <a:p>
            <a:pPr algn="just"/>
            <a:r>
              <a:rPr lang="ar-IQ" sz="4000" dirty="0" smtClean="0">
                <a:solidFill>
                  <a:prstClr val="black"/>
                </a:solidFill>
              </a:rPr>
              <a:t>8- تقديم المساعدة الضرورية للطلبة الذين لم يستطيعوا الدخول للصفوف الألكترونية المتواجدين في أماكن خارج تغطية شبكات الأنترنيت.</a:t>
            </a:r>
          </a:p>
          <a:p>
            <a:pPr algn="just"/>
            <a:r>
              <a:rPr lang="ar-IQ" sz="4000" dirty="0" smtClean="0">
                <a:solidFill>
                  <a:prstClr val="black"/>
                </a:solidFill>
              </a:rPr>
              <a:t>9- العمل على حل المشاكل النفسية للطلبة نتيجة الحظر الأجباري من قيل متخصصين في الأرشاد النفسي.</a:t>
            </a:r>
            <a:endParaRPr lang="ar-IQ" sz="4000" dirty="0">
              <a:solidFill>
                <a:prstClr val="black"/>
              </a:solidFill>
            </a:endParaRPr>
          </a:p>
        </p:txBody>
      </p:sp>
    </p:spTree>
    <p:extLst>
      <p:ext uri="{BB962C8B-B14F-4D97-AF65-F5344CB8AC3E}">
        <p14:creationId xmlns:p14="http://schemas.microsoft.com/office/powerpoint/2010/main" val="724255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22" y="354620"/>
            <a:ext cx="8526265" cy="617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25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404664"/>
            <a:ext cx="6318448" cy="369332"/>
          </a:xfrm>
          <a:prstGeom prst="rect">
            <a:avLst/>
          </a:prstGeom>
        </p:spPr>
        <p:txBody>
          <a:bodyPr wrap="square">
            <a:spAutoFit/>
          </a:bodyPr>
          <a:lstStyle/>
          <a:p>
            <a:r>
              <a:rPr lang="ar-IQ" dirty="0" smtClean="0">
                <a:solidFill>
                  <a:prstClr val="black"/>
                </a:solidFill>
              </a:rPr>
              <a:t> </a:t>
            </a:r>
            <a:endParaRPr lang="ar-IQ" dirty="0">
              <a:solidFill>
                <a:prstClr val="black"/>
              </a:solidFill>
            </a:endParaRPr>
          </a:p>
        </p:txBody>
      </p:sp>
      <p:sp>
        <p:nvSpPr>
          <p:cNvPr id="4" name="مستطيل 3"/>
          <p:cNvSpPr/>
          <p:nvPr/>
        </p:nvSpPr>
        <p:spPr>
          <a:xfrm>
            <a:off x="251520" y="188640"/>
            <a:ext cx="8640960" cy="3724096"/>
          </a:xfrm>
          <a:prstGeom prst="rect">
            <a:avLst/>
          </a:prstGeom>
        </p:spPr>
        <p:txBody>
          <a:bodyPr wrap="square">
            <a:spAutoFit/>
          </a:bodyPr>
          <a:lstStyle/>
          <a:p>
            <a:pPr algn="just"/>
            <a:r>
              <a:rPr lang="ar-IQ" sz="4000" dirty="0" smtClean="0">
                <a:solidFill>
                  <a:prstClr val="black"/>
                </a:solidFill>
              </a:rPr>
              <a:t>واتساب</a:t>
            </a:r>
            <a:r>
              <a:rPr lang="en-US" sz="4000" dirty="0" smtClean="0">
                <a:solidFill>
                  <a:prstClr val="black"/>
                </a:solidFill>
              </a:rPr>
              <a:t>WhatsApp ‏ </a:t>
            </a:r>
            <a:r>
              <a:rPr lang="ar-IQ" sz="4000" dirty="0">
                <a:solidFill>
                  <a:prstClr val="black"/>
                </a:solidFill>
              </a:rPr>
              <a:t>هو تطبيق تراسل فوري </a:t>
            </a:r>
            <a:r>
              <a:rPr lang="ar-IQ" sz="4000" dirty="0" smtClean="0">
                <a:solidFill>
                  <a:prstClr val="black"/>
                </a:solidFill>
              </a:rPr>
              <a:t>  </a:t>
            </a:r>
            <a:r>
              <a:rPr lang="ar-IQ" sz="4000" dirty="0">
                <a:solidFill>
                  <a:prstClr val="black"/>
                </a:solidFill>
              </a:rPr>
              <a:t>متعدد المنصات للهواتف الذكية، ويمكن بالإضافة إلى الرسائل الأساسية للمستخدمين إرسال الصور والرسائل الصوتية والفيديو والوسائط</a:t>
            </a:r>
            <a:r>
              <a:rPr lang="ar-IQ" sz="4000" dirty="0" smtClean="0">
                <a:solidFill>
                  <a:prstClr val="black"/>
                </a:solidFill>
              </a:rPr>
              <a:t>.</a:t>
            </a:r>
            <a:endParaRPr lang="ar-IQ" sz="4000" dirty="0">
              <a:solidFill>
                <a:prstClr val="black"/>
              </a:solidFill>
            </a:endParaRPr>
          </a:p>
          <a:p>
            <a:pPr algn="just"/>
            <a:r>
              <a:rPr lang="ar-IQ" sz="4000" dirty="0" smtClean="0">
                <a:solidFill>
                  <a:prstClr val="black"/>
                </a:solidFill>
              </a:rPr>
              <a:t>تأسس </a:t>
            </a:r>
            <a:r>
              <a:rPr lang="ar-IQ" sz="4000" dirty="0">
                <a:solidFill>
                  <a:prstClr val="black"/>
                </a:solidFill>
              </a:rPr>
              <a:t>واتساب في عام 2009 </a:t>
            </a:r>
            <a:r>
              <a:rPr lang="ar-IQ" sz="4000" dirty="0" smtClean="0">
                <a:solidFill>
                  <a:prstClr val="black"/>
                </a:solidFill>
              </a:rPr>
              <a:t> </a:t>
            </a:r>
          </a:p>
          <a:p>
            <a:r>
              <a:rPr lang="en-US" dirty="0" smtClean="0">
                <a:solidFill>
                  <a:prstClr val="black"/>
                </a:solidFill>
              </a:rPr>
              <a:t> </a:t>
            </a:r>
            <a:endParaRPr lang="ar-IQ" dirty="0">
              <a:solidFill>
                <a:prstClr val="black"/>
              </a:solidFill>
            </a:endParaRPr>
          </a:p>
          <a:p>
            <a:endParaRPr lang="ar-IQ" dirty="0">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1297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531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2274838"/>
            <a:ext cx="4572000" cy="369332"/>
          </a:xfrm>
          <a:prstGeom prst="rect">
            <a:avLst/>
          </a:prstGeom>
        </p:spPr>
        <p:txBody>
          <a:bodyPr>
            <a:spAutoFit/>
          </a:bodyPr>
          <a:lstStyle/>
          <a:p>
            <a:r>
              <a:rPr lang="ar-IQ" dirty="0" smtClean="0">
                <a:solidFill>
                  <a:prstClr val="black"/>
                </a:solidFill>
              </a:rPr>
              <a:t> </a:t>
            </a:r>
            <a:endParaRPr lang="ar-IQ" dirty="0">
              <a:solidFill>
                <a:prstClr val="black"/>
              </a:solidFill>
            </a:endParaRPr>
          </a:p>
        </p:txBody>
      </p:sp>
      <p:sp>
        <p:nvSpPr>
          <p:cNvPr id="3" name="مستطيل 2"/>
          <p:cNvSpPr/>
          <p:nvPr/>
        </p:nvSpPr>
        <p:spPr>
          <a:xfrm>
            <a:off x="179512" y="260648"/>
            <a:ext cx="8712968" cy="4401205"/>
          </a:xfrm>
          <a:prstGeom prst="rect">
            <a:avLst/>
          </a:prstGeom>
        </p:spPr>
        <p:txBody>
          <a:bodyPr wrap="square">
            <a:spAutoFit/>
          </a:bodyPr>
          <a:lstStyle/>
          <a:p>
            <a:pPr algn="just"/>
            <a:r>
              <a:rPr lang="ar-IQ" sz="4000" dirty="0" smtClean="0">
                <a:solidFill>
                  <a:prstClr val="black"/>
                </a:solidFill>
              </a:rPr>
              <a:t>الفايبر</a:t>
            </a:r>
            <a:r>
              <a:rPr lang="en-US" sz="4000" dirty="0" smtClean="0">
                <a:solidFill>
                  <a:prstClr val="black"/>
                </a:solidFill>
              </a:rPr>
              <a:t>Viber ‏ </a:t>
            </a:r>
            <a:r>
              <a:rPr lang="ar-IQ" sz="4000" dirty="0">
                <a:solidFill>
                  <a:prstClr val="black"/>
                </a:solidFill>
              </a:rPr>
              <a:t>هو تطبيق يعمل على الهواتف الذكية متعدد المنصات (أندرويد، و </a:t>
            </a:r>
            <a:r>
              <a:rPr lang="en-US" sz="4000" dirty="0">
                <a:solidFill>
                  <a:prstClr val="black"/>
                </a:solidFill>
              </a:rPr>
              <a:t>ios، </a:t>
            </a:r>
            <a:r>
              <a:rPr lang="ar-IQ" sz="4000" dirty="0">
                <a:solidFill>
                  <a:prstClr val="black"/>
                </a:solidFill>
              </a:rPr>
              <a:t>وبلاك بيري، وويندوز </a:t>
            </a:r>
            <a:r>
              <a:rPr lang="ar-IQ" sz="4000" dirty="0" smtClean="0">
                <a:solidFill>
                  <a:prstClr val="black"/>
                </a:solidFill>
              </a:rPr>
              <a:t>فون)، </a:t>
            </a:r>
            <a:r>
              <a:rPr lang="ar-IQ" sz="4000" dirty="0">
                <a:solidFill>
                  <a:prstClr val="black"/>
                </a:solidFill>
              </a:rPr>
              <a:t>يتيح للمستخدمين المراسلة الفورية وإجراء مكالمات هاتفية مجانية وإرسال رسائل (نصية، صور، فيديو، صوت) بشكل مجاني إلى أي شخص لديه هذا البرنامج، </a:t>
            </a:r>
            <a:r>
              <a:rPr lang="ar-IQ" sz="4000" dirty="0" smtClean="0">
                <a:solidFill>
                  <a:prstClr val="black"/>
                </a:solidFill>
              </a:rPr>
              <a:t> </a:t>
            </a:r>
          </a:p>
          <a:p>
            <a:pPr algn="just"/>
            <a:endParaRPr lang="ar-IQ" sz="4000"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3717031"/>
            <a:ext cx="3672408"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16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 </a:t>
            </a:r>
            <a:endParaRPr lang="ar-IQ" b="1" dirty="0">
              <a:solidFill>
                <a:srgbClr val="FF0000"/>
              </a:solidFill>
            </a:endParaRPr>
          </a:p>
        </p:txBody>
      </p:sp>
      <p:sp>
        <p:nvSpPr>
          <p:cNvPr id="4" name="مستطيل 3"/>
          <p:cNvSpPr/>
          <p:nvPr/>
        </p:nvSpPr>
        <p:spPr>
          <a:xfrm>
            <a:off x="0" y="188640"/>
            <a:ext cx="9036496" cy="6863417"/>
          </a:xfrm>
          <a:prstGeom prst="rect">
            <a:avLst/>
          </a:prstGeom>
        </p:spPr>
        <p:txBody>
          <a:bodyPr wrap="square">
            <a:spAutoFit/>
          </a:bodyPr>
          <a:lstStyle/>
          <a:p>
            <a:pPr algn="just"/>
            <a:r>
              <a:rPr lang="ar-IQ" sz="4000" b="1" dirty="0" smtClean="0">
                <a:solidFill>
                  <a:srgbClr val="FF0000"/>
                </a:solidFill>
              </a:rPr>
              <a:t>البريد الألكتروني </a:t>
            </a:r>
            <a:r>
              <a:rPr lang="ar-IQ" sz="4000" dirty="0" smtClean="0">
                <a:solidFill>
                  <a:prstClr val="black"/>
                </a:solidFill>
              </a:rPr>
              <a:t>:أصبح </a:t>
            </a:r>
            <a:r>
              <a:rPr lang="ar-IQ" sz="4000" dirty="0">
                <a:solidFill>
                  <a:prstClr val="black"/>
                </a:solidFill>
              </a:rPr>
              <a:t>مبنيا على مبدأ التخزين والتمرير، حيث تُحفظ الرسائل الواردة في صناديق بريد المستخدمين ليطلعوا عليها في الوقت الذي يشاؤون.</a:t>
            </a:r>
          </a:p>
          <a:p>
            <a:pPr algn="just"/>
            <a:r>
              <a:rPr lang="ar-IQ" sz="4000" b="1" dirty="0">
                <a:solidFill>
                  <a:srgbClr val="FF0000"/>
                </a:solidFill>
              </a:rPr>
              <a:t>مميزات البريد الإلكتروني</a:t>
            </a:r>
          </a:p>
          <a:p>
            <a:pPr marL="571500" indent="-571500" algn="just">
              <a:buFont typeface="Arial" pitchFamily="34" charset="0"/>
              <a:buChar char="•"/>
            </a:pPr>
            <a:r>
              <a:rPr lang="ar-IQ" sz="4000" dirty="0">
                <a:solidFill>
                  <a:prstClr val="black"/>
                </a:solidFill>
              </a:rPr>
              <a:t>إمكانية إرسال رسالة إلى عدة متلقين.</a:t>
            </a:r>
          </a:p>
          <a:p>
            <a:pPr marL="571500" indent="-571500" algn="just">
              <a:buFont typeface="Arial" pitchFamily="34" charset="0"/>
              <a:buChar char="•"/>
            </a:pPr>
            <a:r>
              <a:rPr lang="ar-IQ" sz="4000" dirty="0">
                <a:solidFill>
                  <a:prstClr val="black"/>
                </a:solidFill>
              </a:rPr>
              <a:t>إرسال رسالة تتضمن نصا صوتيا أو فيديو والصور والخرائط.</a:t>
            </a:r>
          </a:p>
          <a:p>
            <a:pPr marL="571500" indent="-571500" algn="just">
              <a:buFont typeface="Arial" pitchFamily="34" charset="0"/>
              <a:buChar char="•"/>
            </a:pPr>
            <a:r>
              <a:rPr lang="ar-IQ" sz="4000" dirty="0">
                <a:solidFill>
                  <a:prstClr val="black"/>
                </a:solidFill>
              </a:rPr>
              <a:t>السرعة في إرسال الرسائل حيث لا تستغرق إرسال الرسالة بضع ثوانٍ فقط لكي تصل إلى المرسل إليه وفي حال عدم وصول الرسالة فإن البرنامج يحيط المرسل علما بذلك.</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056190"/>
            <a:ext cx="2376264" cy="145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036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548679"/>
            <a:ext cx="8496944" cy="7478970"/>
          </a:xfrm>
          <a:prstGeom prst="rect">
            <a:avLst/>
          </a:prstGeom>
        </p:spPr>
        <p:txBody>
          <a:bodyPr wrap="square">
            <a:spAutoFit/>
          </a:bodyPr>
          <a:lstStyle/>
          <a:p>
            <a:pPr algn="just"/>
            <a:r>
              <a:rPr lang="ar-IQ" sz="3200" dirty="0">
                <a:solidFill>
                  <a:prstClr val="black"/>
                </a:solidFill>
              </a:rPr>
              <a:t> </a:t>
            </a:r>
            <a:r>
              <a:rPr lang="ar-IQ" sz="4000" dirty="0">
                <a:solidFill>
                  <a:prstClr val="black"/>
                </a:solidFill>
              </a:rPr>
              <a:t>رسائل البريد الإلكتروني سهلة الاستخدام، حيث يمكنك تنظيم المراسلات اليومية، وإرسال واستقبال الرسائل الإلكترونية. رسائل البريد الإلكتروني سريعة، ولا يوجد أي شكل آخر من أشكال التواصل المكتوب بالسرعة التي تصل إلى البريد الإلكتروني، حيث يتم تسليمها في وقت واحد في جميع أنحاء العالم. لغات بسيطة ورسمية تستخدم في البريد الإلكتروني. يمكننا استخدام الصور وإرسال بطاقات عيد ميلاد أو رسائل إخبارية من خلال رسائل البريد الإلكتروني.</a:t>
            </a:r>
          </a:p>
          <a:p>
            <a:pPr algn="just"/>
            <a:endParaRPr lang="ar-IQ" sz="4000" dirty="0">
              <a:solidFill>
                <a:prstClr val="black"/>
              </a:solidFill>
            </a:endParaRPr>
          </a:p>
          <a:p>
            <a:pPr algn="just"/>
            <a:endParaRPr lang="ar-IQ" sz="4000" dirty="0">
              <a:solidFill>
                <a:prstClr val="black"/>
              </a:solidFill>
            </a:endParaRPr>
          </a:p>
        </p:txBody>
      </p:sp>
    </p:spTree>
    <p:extLst>
      <p:ext uri="{BB962C8B-B14F-4D97-AF65-F5344CB8AC3E}">
        <p14:creationId xmlns:p14="http://schemas.microsoft.com/office/powerpoint/2010/main" val="75532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endParaRPr lang="ar-IQ" dirty="0"/>
          </a:p>
        </p:txBody>
      </p:sp>
      <p:sp>
        <p:nvSpPr>
          <p:cNvPr id="3" name="مستطيل 2"/>
          <p:cNvSpPr/>
          <p:nvPr/>
        </p:nvSpPr>
        <p:spPr>
          <a:xfrm>
            <a:off x="179512" y="116632"/>
            <a:ext cx="8856984" cy="7140416"/>
          </a:xfrm>
          <a:prstGeom prst="rect">
            <a:avLst/>
          </a:prstGeom>
        </p:spPr>
        <p:txBody>
          <a:bodyPr wrap="square">
            <a:spAutoFit/>
          </a:bodyPr>
          <a:lstStyle/>
          <a:p>
            <a:pPr algn="just"/>
            <a:r>
              <a:rPr lang="en-US" sz="4000" b="1" dirty="0">
                <a:solidFill>
                  <a:srgbClr val="FF0000"/>
                </a:solidFill>
              </a:rPr>
              <a:t>Telegram</a:t>
            </a:r>
            <a:r>
              <a:rPr lang="en-US" sz="4000" dirty="0">
                <a:solidFill>
                  <a:prstClr val="black"/>
                </a:solidFill>
              </a:rPr>
              <a:t> </a:t>
            </a:r>
            <a:r>
              <a:rPr lang="ar-IQ" sz="4000" dirty="0">
                <a:solidFill>
                  <a:prstClr val="black"/>
                </a:solidFill>
              </a:rPr>
              <a:t>هو أحد التطبيقات التي تعمل باستمرار على توسيع قاعدة المستخدمين الخاصة بها ؛ كل ذلك بفضل سياساتها التي تعتمد على خصوصية المستخدم. هذا هو ما يجعل هذا التطبيق يبرز بين منافسيه.</a:t>
            </a:r>
          </a:p>
          <a:p>
            <a:pPr algn="just"/>
            <a:r>
              <a:rPr lang="ar-IQ" sz="4000" dirty="0">
                <a:solidFill>
                  <a:prstClr val="black"/>
                </a:solidFill>
              </a:rPr>
              <a:t>مميزات </a:t>
            </a:r>
            <a:r>
              <a:rPr lang="en-US" sz="4000" dirty="0">
                <a:solidFill>
                  <a:prstClr val="black"/>
                </a:solidFill>
              </a:rPr>
              <a:t>Telegram </a:t>
            </a:r>
            <a:r>
              <a:rPr lang="en-US" sz="4000" dirty="0" smtClean="0">
                <a:solidFill>
                  <a:prstClr val="black"/>
                </a:solidFill>
              </a:rPr>
              <a:t>:</a:t>
            </a:r>
            <a:endParaRPr lang="en-US" sz="4000" dirty="0">
              <a:solidFill>
                <a:prstClr val="black"/>
              </a:solidFill>
            </a:endParaRPr>
          </a:p>
          <a:p>
            <a:pPr algn="just"/>
            <a:r>
              <a:rPr lang="ar-IQ" sz="4000" dirty="0">
                <a:solidFill>
                  <a:prstClr val="black"/>
                </a:solidFill>
              </a:rPr>
              <a:t>تشفير الرسائل وميزة التدمير الذاتي</a:t>
            </a:r>
          </a:p>
          <a:p>
            <a:pPr algn="just"/>
            <a:r>
              <a:rPr lang="ar-IQ" sz="4000" dirty="0">
                <a:solidFill>
                  <a:prstClr val="black"/>
                </a:solidFill>
              </a:rPr>
              <a:t>تخزين قائم على السحابة الشخصية</a:t>
            </a:r>
          </a:p>
          <a:p>
            <a:pPr algn="just"/>
            <a:r>
              <a:rPr lang="ar-IQ" sz="4000" dirty="0">
                <a:solidFill>
                  <a:prstClr val="black"/>
                </a:solidFill>
              </a:rPr>
              <a:t>خالي تماما من أي إعلانات</a:t>
            </a:r>
          </a:p>
          <a:p>
            <a:pPr algn="just"/>
            <a:r>
              <a:rPr lang="ar-IQ" sz="4000" dirty="0">
                <a:solidFill>
                  <a:prstClr val="black"/>
                </a:solidFill>
              </a:rPr>
              <a:t>إيقاف تشغيل الإشعارات , وقفل محادثات معينة</a:t>
            </a:r>
          </a:p>
          <a:p>
            <a:pPr algn="just"/>
            <a:r>
              <a:rPr lang="ar-IQ" sz="4000" dirty="0">
                <a:solidFill>
                  <a:prstClr val="black"/>
                </a:solidFill>
              </a:rPr>
              <a:t>إنشاء قنوات بعدد مستخدمين كبير</a:t>
            </a:r>
          </a:p>
          <a:p>
            <a:pPr algn="just"/>
            <a:r>
              <a:rPr lang="ar-IQ" sz="4000" dirty="0">
                <a:solidFill>
                  <a:prstClr val="black"/>
                </a:solidFill>
              </a:rPr>
              <a:t>للتحميل </a:t>
            </a:r>
            <a:r>
              <a:rPr lang="en-US" sz="4000" dirty="0">
                <a:solidFill>
                  <a:prstClr val="black"/>
                </a:solidFill>
              </a:rPr>
              <a:t>Android and iOS</a:t>
            </a:r>
          </a:p>
          <a:p>
            <a:endParaRPr lang="ar-IQ" dirty="0">
              <a:solidFill>
                <a:prstClr val="black"/>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836" y="2852936"/>
            <a:ext cx="2620004" cy="19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492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7017306"/>
          </a:xfrm>
          <a:prstGeom prst="rect">
            <a:avLst/>
          </a:prstGeom>
        </p:spPr>
        <p:txBody>
          <a:bodyPr wrap="square">
            <a:spAutoFit/>
          </a:bodyPr>
          <a:lstStyle/>
          <a:p>
            <a:pPr algn="just"/>
            <a:r>
              <a:rPr lang="en-US" b="1" dirty="0">
                <a:solidFill>
                  <a:srgbClr val="FF0000"/>
                </a:solidFill>
              </a:rPr>
              <a:t>. </a:t>
            </a:r>
            <a:r>
              <a:rPr lang="en-US" sz="3600" b="1" dirty="0">
                <a:solidFill>
                  <a:srgbClr val="FF0000"/>
                </a:solidFill>
              </a:rPr>
              <a:t>Meetup</a:t>
            </a:r>
          </a:p>
          <a:p>
            <a:pPr algn="just"/>
            <a:r>
              <a:rPr lang="ar-IQ" sz="3600" dirty="0">
                <a:solidFill>
                  <a:prstClr val="black"/>
                </a:solidFill>
              </a:rPr>
              <a:t>يعد </a:t>
            </a:r>
            <a:r>
              <a:rPr lang="en-US" sz="3600" dirty="0">
                <a:solidFill>
                  <a:prstClr val="black"/>
                </a:solidFill>
              </a:rPr>
              <a:t>Meetup </a:t>
            </a:r>
            <a:r>
              <a:rPr lang="ar-IQ" sz="3600" dirty="0">
                <a:solidFill>
                  <a:prstClr val="black"/>
                </a:solidFill>
              </a:rPr>
              <a:t>هو ثاني أفضل تطبيقات التواصل الأجتماعي على قائمتنا مما سيجعله ذو شعبية كبيرة في عام 2020. ويهدف التطبيق إلى الجمع بين الأشخاص عبر المدن. يعمل التطبيق على فكرة بسيطة ، “عندما نلتقي وننفذ الأشياء التي تهمنا ، نحن في أفضل حالاتنا</a:t>
            </a:r>
            <a:r>
              <a:rPr lang="ar-IQ" sz="3600" dirty="0" smtClean="0">
                <a:solidFill>
                  <a:prstClr val="black"/>
                </a:solidFill>
              </a:rPr>
              <a:t>”.</a:t>
            </a:r>
          </a:p>
          <a:p>
            <a:pPr algn="just"/>
            <a:r>
              <a:rPr lang="ar-IQ" sz="3600" dirty="0">
                <a:solidFill>
                  <a:prstClr val="black"/>
                </a:solidFill>
              </a:rPr>
              <a:t>مميزات </a:t>
            </a:r>
            <a:r>
              <a:rPr lang="en-US" sz="3600" dirty="0">
                <a:solidFill>
                  <a:prstClr val="black"/>
                </a:solidFill>
              </a:rPr>
              <a:t>Meetup </a:t>
            </a:r>
            <a:r>
              <a:rPr lang="en-US" sz="3600" dirty="0" smtClean="0">
                <a:solidFill>
                  <a:prstClr val="black"/>
                </a:solidFill>
              </a:rPr>
              <a:t>:</a:t>
            </a:r>
            <a:endParaRPr lang="en-US" sz="3600" dirty="0">
              <a:solidFill>
                <a:prstClr val="black"/>
              </a:solidFill>
            </a:endParaRPr>
          </a:p>
          <a:p>
            <a:pPr algn="just"/>
            <a:r>
              <a:rPr lang="ar-IQ" sz="3600" dirty="0">
                <a:solidFill>
                  <a:prstClr val="black"/>
                </a:solidFill>
              </a:rPr>
              <a:t>خيار لاستكشاف المجموعات والأحداث حسب الفئة</a:t>
            </a:r>
          </a:p>
          <a:p>
            <a:pPr algn="just"/>
            <a:r>
              <a:rPr lang="ar-IQ" sz="3600" dirty="0">
                <a:solidFill>
                  <a:prstClr val="black"/>
                </a:solidFill>
              </a:rPr>
              <a:t>احفظ الأحداث التي تهتم بها وراجعها لاحقًا</a:t>
            </a:r>
          </a:p>
          <a:p>
            <a:pPr algn="just"/>
            <a:r>
              <a:rPr lang="ar-IQ" sz="3600" dirty="0">
                <a:solidFill>
                  <a:prstClr val="black"/>
                </a:solidFill>
              </a:rPr>
              <a:t>المناقشات والرسائل داخل التطبيق</a:t>
            </a:r>
          </a:p>
          <a:p>
            <a:pPr algn="just"/>
            <a:r>
              <a:rPr lang="ar-IQ" sz="3600" dirty="0">
                <a:solidFill>
                  <a:prstClr val="black"/>
                </a:solidFill>
              </a:rPr>
              <a:t>سهولة التبديل بين المواقع</a:t>
            </a:r>
          </a:p>
          <a:p>
            <a:pPr algn="just"/>
            <a:r>
              <a:rPr lang="ar-IQ" sz="3600" dirty="0">
                <a:solidFill>
                  <a:prstClr val="black"/>
                </a:solidFill>
              </a:rPr>
              <a:t>خيار لتخصيص وجدولة الأحداث</a:t>
            </a:r>
          </a:p>
          <a:p>
            <a:endParaRPr lang="ar-IQ"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643263"/>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399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88640"/>
            <a:ext cx="8229600" cy="1143000"/>
          </a:xfrm>
        </p:spPr>
        <p:txBody>
          <a:bodyPr>
            <a:normAutofit fontScale="90000"/>
          </a:bodyPr>
          <a:lstStyle/>
          <a:p>
            <a:r>
              <a:rPr lang="ar-IQ" b="1" dirty="0" smtClean="0">
                <a:solidFill>
                  <a:srgbClr val="FF0000"/>
                </a:solidFill>
              </a:rPr>
              <a:t>كيف يمكن الأستفادة من الأرشاد النفسي الألكتروني</a:t>
            </a:r>
            <a:endParaRPr lang="ar-IQ" b="1" dirty="0">
              <a:solidFill>
                <a:srgbClr val="FF0000"/>
              </a:solidFill>
            </a:endParaRPr>
          </a:p>
        </p:txBody>
      </p:sp>
      <p:sp>
        <p:nvSpPr>
          <p:cNvPr id="3" name="مستطيل 2"/>
          <p:cNvSpPr/>
          <p:nvPr/>
        </p:nvSpPr>
        <p:spPr>
          <a:xfrm>
            <a:off x="251520" y="1340768"/>
            <a:ext cx="8640960" cy="5016758"/>
          </a:xfrm>
          <a:prstGeom prst="rect">
            <a:avLst/>
          </a:prstGeom>
        </p:spPr>
        <p:txBody>
          <a:bodyPr wrap="square">
            <a:spAutoFit/>
          </a:bodyPr>
          <a:lstStyle/>
          <a:p>
            <a:pPr algn="just"/>
            <a:r>
              <a:rPr lang="ar-IQ" dirty="0">
                <a:solidFill>
                  <a:prstClr val="black"/>
                </a:solidFill>
              </a:rPr>
              <a:t> </a:t>
            </a:r>
            <a:r>
              <a:rPr lang="ar-IQ" sz="4000" dirty="0">
                <a:solidFill>
                  <a:prstClr val="black"/>
                </a:solidFill>
              </a:rPr>
              <a:t>يمكن الأستفادة من خدمات الأرشاد النفسي الألكتروني حالياً من خلال أفتتاح مركز للأرشاد النفسي الألكتروني في كل كلية  من كليات الجامعة لتقديم المساعدة والخدمات الأرشادية النفسية والوقائية لمعالجة المشكلات التي تواجه الطلبة في مجال :</a:t>
            </a:r>
          </a:p>
          <a:p>
            <a:pPr algn="just"/>
            <a:r>
              <a:rPr lang="ar-IQ" sz="4000" dirty="0" smtClean="0">
                <a:solidFill>
                  <a:prstClr val="black"/>
                </a:solidFill>
              </a:rPr>
              <a:t>1-التعليم </a:t>
            </a:r>
            <a:r>
              <a:rPr lang="ar-IQ" sz="4000" dirty="0">
                <a:solidFill>
                  <a:prstClr val="black"/>
                </a:solidFill>
              </a:rPr>
              <a:t>الألكتروني </a:t>
            </a:r>
            <a:r>
              <a:rPr lang="ar-IQ" sz="4000" dirty="0" smtClean="0">
                <a:solidFill>
                  <a:prstClr val="black"/>
                </a:solidFill>
              </a:rPr>
              <a:t>من </a:t>
            </a:r>
            <a:r>
              <a:rPr lang="ar-IQ" sz="4000" dirty="0">
                <a:solidFill>
                  <a:prstClr val="black"/>
                </a:solidFill>
              </a:rPr>
              <a:t>تقديم المعلومات التقنية حول كيفية االدخول الى الصفوف الألكترونية من خلال المحاضرات الأرشادية الفردية والجماعية.</a:t>
            </a:r>
          </a:p>
        </p:txBody>
      </p:sp>
    </p:spTree>
    <p:extLst>
      <p:ext uri="{BB962C8B-B14F-4D97-AF65-F5344CB8AC3E}">
        <p14:creationId xmlns:p14="http://schemas.microsoft.com/office/powerpoint/2010/main" val="2243884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568952" cy="6247864"/>
          </a:xfrm>
          <a:prstGeom prst="rect">
            <a:avLst/>
          </a:prstGeom>
        </p:spPr>
        <p:txBody>
          <a:bodyPr wrap="square">
            <a:spAutoFit/>
          </a:bodyPr>
          <a:lstStyle/>
          <a:p>
            <a:pPr algn="just"/>
            <a:r>
              <a:rPr lang="ar-IQ" sz="4000" dirty="0" smtClean="0">
                <a:solidFill>
                  <a:prstClr val="black"/>
                </a:solidFill>
              </a:rPr>
              <a:t>2- تشجيع </a:t>
            </a:r>
            <a:r>
              <a:rPr lang="ar-IQ" sz="4000" dirty="0">
                <a:solidFill>
                  <a:prstClr val="black"/>
                </a:solidFill>
              </a:rPr>
              <a:t>الطلبة على التعليم الألكتروني من خلال المنشورات والملصقات الألكترونية.</a:t>
            </a:r>
          </a:p>
          <a:p>
            <a:pPr algn="just"/>
            <a:r>
              <a:rPr lang="ar-IQ" sz="4000" dirty="0" smtClean="0">
                <a:solidFill>
                  <a:prstClr val="black"/>
                </a:solidFill>
              </a:rPr>
              <a:t>3- تقديم </a:t>
            </a:r>
            <a:r>
              <a:rPr lang="ar-IQ" sz="4000" dirty="0">
                <a:solidFill>
                  <a:prstClr val="black"/>
                </a:solidFill>
              </a:rPr>
              <a:t>المساعدة  الأرشادية للوقاية من الأمراض الوبائية الخطر من خلال مجموعة من النصائح والتوجيهات.</a:t>
            </a:r>
          </a:p>
          <a:p>
            <a:pPr algn="just"/>
            <a:r>
              <a:rPr lang="ar-IQ" sz="4000" dirty="0" smtClean="0">
                <a:solidFill>
                  <a:prstClr val="black"/>
                </a:solidFill>
              </a:rPr>
              <a:t>4- تقديم </a:t>
            </a:r>
            <a:r>
              <a:rPr lang="ar-IQ" sz="4000" dirty="0">
                <a:solidFill>
                  <a:prstClr val="black"/>
                </a:solidFill>
              </a:rPr>
              <a:t>المساعدة الضروية الى أعضاء الهيئات التدريسية حول كيقية أستخدام المنصات الألكترونية وكيفية تقديم المحاضرات الألكترونية.</a:t>
            </a:r>
          </a:p>
          <a:p>
            <a:pPr algn="just"/>
            <a:r>
              <a:rPr lang="ar-IQ" sz="4000" dirty="0" smtClean="0">
                <a:solidFill>
                  <a:prstClr val="black"/>
                </a:solidFill>
              </a:rPr>
              <a:t>5- معالجة </a:t>
            </a:r>
            <a:r>
              <a:rPr lang="ar-IQ" sz="4000" dirty="0">
                <a:solidFill>
                  <a:prstClr val="black"/>
                </a:solidFill>
              </a:rPr>
              <a:t>المشكلات النفسية والآسرية والدراسية من خلال الأرشاد الفردي عن بعد.</a:t>
            </a:r>
          </a:p>
        </p:txBody>
      </p:sp>
    </p:spTree>
    <p:extLst>
      <p:ext uri="{BB962C8B-B14F-4D97-AF65-F5344CB8AC3E}">
        <p14:creationId xmlns:p14="http://schemas.microsoft.com/office/powerpoint/2010/main" val="1712230316"/>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1.xml><?xml version="1.0" encoding="utf-8"?>
<a:theme xmlns:a="http://schemas.openxmlformats.org/drawingml/2006/main" name="9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2.xml><?xml version="1.0" encoding="utf-8"?>
<a:theme xmlns:a="http://schemas.openxmlformats.org/drawingml/2006/main" name="10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3.xml><?xml version="1.0" encoding="utf-8"?>
<a:theme xmlns:a="http://schemas.openxmlformats.org/drawingml/2006/main" name="11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4.xml><?xml version="1.0" encoding="utf-8"?>
<a:theme xmlns:a="http://schemas.openxmlformats.org/drawingml/2006/main" name="12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1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xml><?xml version="1.0" encoding="utf-8"?>
<a:theme xmlns:a="http://schemas.openxmlformats.org/drawingml/2006/main" name="2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3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4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7.xml><?xml version="1.0" encoding="utf-8"?>
<a:theme xmlns:a="http://schemas.openxmlformats.org/drawingml/2006/main" name="5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8.xml><?xml version="1.0" encoding="utf-8"?>
<a:theme xmlns:a="http://schemas.openxmlformats.org/drawingml/2006/main" name="6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9.xml><?xml version="1.0" encoding="utf-8"?>
<a:theme xmlns:a="http://schemas.openxmlformats.org/drawingml/2006/main" name="7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762</Words>
  <Application>Microsoft Office PowerPoint</Application>
  <PresentationFormat>عرض على الشاشة (3:4)‏</PresentationFormat>
  <Paragraphs>53</Paragraphs>
  <Slides>13</Slides>
  <Notes>0</Notes>
  <HiddenSlides>0</HiddenSlides>
  <MMClips>0</MMClips>
  <ScaleCrop>false</ScaleCrop>
  <HeadingPairs>
    <vt:vector size="4" baseType="variant">
      <vt:variant>
        <vt:lpstr>نسق</vt:lpstr>
      </vt:variant>
      <vt:variant>
        <vt:i4>14</vt:i4>
      </vt:variant>
      <vt:variant>
        <vt:lpstr>عناوين الشرائح</vt:lpstr>
      </vt:variant>
      <vt:variant>
        <vt:i4>13</vt:i4>
      </vt:variant>
    </vt:vector>
  </HeadingPairs>
  <TitlesOfParts>
    <vt:vector size="27" baseType="lpstr">
      <vt:lpstr>سمة Office</vt:lpstr>
      <vt:lpstr>غلاف فني</vt:lpstr>
      <vt:lpstr>1_غلاف فني</vt:lpstr>
      <vt:lpstr>2_غلاف فني</vt:lpstr>
      <vt:lpstr>3_غلاف فني</vt:lpstr>
      <vt:lpstr>4_غلاف فني</vt:lpstr>
      <vt:lpstr>5_غلاف فني</vt:lpstr>
      <vt:lpstr>6_غلاف فني</vt:lpstr>
      <vt:lpstr>7_غلاف فني</vt:lpstr>
      <vt:lpstr>8_غلاف فني</vt:lpstr>
      <vt:lpstr>9_غلاف فني</vt:lpstr>
      <vt:lpstr>10_غلاف فني</vt:lpstr>
      <vt:lpstr>11_غلاف فني</vt:lpstr>
      <vt:lpstr>12_غلاف فني</vt:lpstr>
      <vt:lpstr>وسائل  الأرشاد النفسي الألكتروني </vt:lpstr>
      <vt:lpstr>عرض تقديمي في PowerPoint</vt:lpstr>
      <vt:lpstr>عرض تقديمي في PowerPoint</vt:lpstr>
      <vt:lpstr> </vt:lpstr>
      <vt:lpstr>عرض تقديمي في PowerPoint</vt:lpstr>
      <vt:lpstr> </vt:lpstr>
      <vt:lpstr>عرض تقديمي في PowerPoint</vt:lpstr>
      <vt:lpstr>كيف يمكن الأستفادة من الأرشاد النفسي الألكتروني</vt:lpstr>
      <vt:lpstr>عرض تقديمي في PowerPoint</vt:lpstr>
      <vt:lpstr> التوصيات  </vt:lpstr>
      <vt:lpstr> التوصيات</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وسائل  الأرشاد النفسي الألكتروني </dc:title>
  <dc:creator>almadar</dc:creator>
  <cp:lastModifiedBy>almadar</cp:lastModifiedBy>
  <cp:revision>10</cp:revision>
  <dcterms:created xsi:type="dcterms:W3CDTF">2020-04-17T22:10:54Z</dcterms:created>
  <dcterms:modified xsi:type="dcterms:W3CDTF">2020-04-17T22:19:13Z</dcterms:modified>
</cp:coreProperties>
</file>