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  <p:sldMasterId id="2147483756" r:id="rId10"/>
    <p:sldMasterId id="2147483768" r:id="rId11"/>
    <p:sldMasterId id="2147483780" r:id="rId12"/>
  </p:sldMasterIdLst>
  <p:sldIdLst>
    <p:sldId id="256" r:id="rId13"/>
    <p:sldId id="258" r:id="rId14"/>
    <p:sldId id="260" r:id="rId15"/>
    <p:sldId id="262" r:id="rId16"/>
    <p:sldId id="264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srgbClr val="ECE9C6"/>
                </a:solidFill>
              </a:rPr>
              <a:pPr/>
              <a:t>25/08/1441</a:t>
            </a:fld>
            <a:endParaRPr lang="ar-SA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srgbClr val="ECE9C6"/>
                </a:solidFill>
              </a:rPr>
              <a:pPr/>
              <a:t>‹#›</a:t>
            </a:fld>
            <a:endParaRPr lang="ar-SA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rgbClr val="ECE9C6">
                      <a:alpha val="60000"/>
                    </a:srgbClr>
                  </a:solidFill>
                </a:ln>
                <a:solidFill>
                  <a:srgbClr val="ECE9C6">
                    <a:lumMod val="90000"/>
                  </a:srgb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287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409133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310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0200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1142399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7318211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8267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54189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924548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95349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27506647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srgbClr val="ECE9C6"/>
                </a:solidFill>
              </a:rPr>
              <a:pPr/>
              <a:t>25/08/1441</a:t>
            </a:fld>
            <a:endParaRPr lang="ar-SA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srgbClr val="ECE9C6"/>
                </a:solidFill>
              </a:rPr>
              <a:pPr/>
              <a:t>‹#›</a:t>
            </a:fld>
            <a:endParaRPr lang="ar-SA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rgbClr val="ECE9C6">
                      <a:alpha val="60000"/>
                    </a:srgbClr>
                  </a:solidFill>
                </a:ln>
                <a:solidFill>
                  <a:srgbClr val="ECE9C6">
                    <a:lumMod val="90000"/>
                  </a:srgb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7692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937464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7215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64872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2586954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438240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423474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972384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206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srgbClr val="ECE9C6"/>
                </a:solidFill>
              </a:rPr>
              <a:pPr/>
              <a:t>25/08/1441</a:t>
            </a:fld>
            <a:endParaRPr lang="ar-SA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srgbClr val="ECE9C6"/>
                </a:solidFill>
              </a:rPr>
              <a:pPr/>
              <a:t>‹#›</a:t>
            </a:fld>
            <a:endParaRPr lang="ar-SA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rgbClr val="ECE9C6">
                      <a:alpha val="60000"/>
                    </a:srgbClr>
                  </a:solidFill>
                </a:ln>
                <a:solidFill>
                  <a:srgbClr val="ECE9C6">
                    <a:lumMod val="90000"/>
                  </a:srgb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4668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81586274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19286739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srgbClr val="ECE9C6"/>
                </a:solidFill>
              </a:rPr>
              <a:pPr/>
              <a:t>25/08/1441</a:t>
            </a:fld>
            <a:endParaRPr lang="ar-SA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srgbClr val="ECE9C6"/>
                </a:solidFill>
              </a:rPr>
              <a:pPr/>
              <a:t>‹#›</a:t>
            </a:fld>
            <a:endParaRPr lang="ar-SA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rgbClr val="ECE9C6">
                      <a:alpha val="60000"/>
                    </a:srgbClr>
                  </a:solidFill>
                </a:ln>
                <a:solidFill>
                  <a:srgbClr val="ECE9C6">
                    <a:lumMod val="90000"/>
                  </a:srgb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2632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326709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725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02029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14932883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58225704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087921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669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441531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257193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26011163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96903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8161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03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40198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626703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4042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052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7347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261719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800315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srgbClr val="ECE9C6"/>
                </a:solidFill>
              </a:rPr>
              <a:pPr/>
              <a:t>25/08/1441</a:t>
            </a:fld>
            <a:endParaRPr lang="ar-SA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srgbClr val="ECE9C6"/>
                </a:solidFill>
              </a:rPr>
              <a:pPr/>
              <a:t>‹#›</a:t>
            </a:fld>
            <a:endParaRPr lang="ar-SA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rgbClr val="ECE9C6">
                      <a:alpha val="60000"/>
                    </a:srgbClr>
                  </a:solidFill>
                </a:ln>
                <a:solidFill>
                  <a:srgbClr val="ECE9C6">
                    <a:lumMod val="90000"/>
                  </a:srgb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3522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101061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4856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3301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218245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87390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195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2407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0875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271076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502416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srgbClr val="ECE9C6"/>
                </a:solidFill>
              </a:rPr>
              <a:pPr/>
              <a:t>25/08/1441</a:t>
            </a:fld>
            <a:endParaRPr lang="ar-SA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srgbClr val="ECE9C6"/>
                </a:solidFill>
              </a:rPr>
              <a:pPr/>
              <a:t>‹#›</a:t>
            </a:fld>
            <a:endParaRPr lang="ar-SA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rgbClr val="ECE9C6">
                      <a:alpha val="60000"/>
                    </a:srgbClr>
                  </a:solidFill>
                </a:ln>
                <a:solidFill>
                  <a:srgbClr val="ECE9C6">
                    <a:lumMod val="90000"/>
                  </a:srgb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9552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422195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5632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2490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147578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86796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62963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79137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7691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0871138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297411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srgbClr val="ECE9C6"/>
                </a:solidFill>
              </a:rPr>
              <a:pPr/>
              <a:t>25/08/1441</a:t>
            </a:fld>
            <a:endParaRPr lang="ar-SA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srgbClr val="ECE9C6"/>
                </a:solidFill>
              </a:rPr>
              <a:pPr/>
              <a:t>‹#›</a:t>
            </a:fld>
            <a:endParaRPr lang="ar-SA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rgbClr val="ECE9C6">
                      <a:alpha val="60000"/>
                    </a:srgbClr>
                  </a:solidFill>
                </a:ln>
                <a:solidFill>
                  <a:srgbClr val="ECE9C6">
                    <a:lumMod val="90000"/>
                  </a:srgb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9390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967487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0139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8915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9974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25/08/1441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5335820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91436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14587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95054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973815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8520250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srgbClr val="ECE9C6"/>
                </a:solidFill>
              </a:rPr>
              <a:pPr/>
              <a:t>25/08/1441</a:t>
            </a:fld>
            <a:endParaRPr lang="ar-SA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srgbClr val="ECE9C6"/>
                </a:solidFill>
              </a:rPr>
              <a:pPr/>
              <a:t>‹#›</a:t>
            </a:fld>
            <a:endParaRPr lang="ar-SA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rgbClr val="ECE9C6">
                      <a:alpha val="60000"/>
                    </a:srgbClr>
                  </a:solidFill>
                </a:ln>
                <a:solidFill>
                  <a:srgbClr val="ECE9C6">
                    <a:lumMod val="90000"/>
                  </a:srgb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0613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32726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3403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25/08/1441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6634631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6180257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26655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68361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1107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1004482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8390696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srgbClr val="ECE9C6"/>
                </a:solidFill>
              </a:rPr>
              <a:pPr/>
              <a:t>25/08/1441</a:t>
            </a:fld>
            <a:endParaRPr lang="ar-SA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srgbClr val="ECE9C6"/>
                </a:solidFill>
              </a:rPr>
              <a:pPr/>
              <a:t>‹#›</a:t>
            </a:fld>
            <a:endParaRPr lang="ar-SA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rgbClr val="ECE9C6">
                      <a:alpha val="60000"/>
                    </a:srgbClr>
                  </a:solidFill>
                </a:ln>
                <a:solidFill>
                  <a:srgbClr val="ECE9C6">
                    <a:lumMod val="90000"/>
                  </a:srgb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9883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02803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3790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25/08/1441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3302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3000505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5604923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60315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437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75065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121230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5745508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srgbClr val="ECE9C6"/>
                </a:solidFill>
              </a:rPr>
              <a:pPr/>
              <a:t>25/08/1441</a:t>
            </a:fld>
            <a:endParaRPr lang="ar-SA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srgbClr val="ECE9C6"/>
                </a:solidFill>
              </a:rPr>
              <a:pPr/>
              <a:t>‹#›</a:t>
            </a:fld>
            <a:endParaRPr lang="ar-SA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rgbClr val="ECE9C6">
                      <a:alpha val="60000"/>
                    </a:srgbClr>
                  </a:solidFill>
                </a:ln>
                <a:solidFill>
                  <a:srgbClr val="ECE9C6">
                    <a:lumMod val="90000"/>
                  </a:srgb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2681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335619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1321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83235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6530591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1390589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96498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03945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26953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349146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5110743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srgbClr val="ECE9C6"/>
                </a:solidFill>
              </a:rPr>
              <a:pPr/>
              <a:t>25/08/1441</a:t>
            </a:fld>
            <a:endParaRPr lang="ar-SA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srgbClr val="ECE9C6"/>
                </a:solidFill>
              </a:rPr>
              <a:pPr/>
              <a:t>‹#›</a:t>
            </a:fld>
            <a:endParaRPr lang="ar-SA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rgbClr val="ECE9C6">
                      <a:alpha val="60000"/>
                    </a:srgbClr>
                  </a:solidFill>
                </a:ln>
                <a:solidFill>
                  <a:srgbClr val="ECE9C6">
                    <a:lumMod val="90000"/>
                  </a:srgb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0759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179625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0292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2773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6734865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545854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43670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30703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07634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5432272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9993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25/08/1441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021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445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618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305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77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216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03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157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98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251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srgbClr val="895D1D"/>
                </a:solidFill>
              </a:rPr>
              <a:pPr/>
              <a:t>25/08/1441</a:t>
            </a:fld>
            <a:endParaRPr lang="ar-SA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srgbClr val="895D1D"/>
                </a:solidFill>
              </a:rPr>
              <a:pPr/>
              <a:t>‹#›</a:t>
            </a:fld>
            <a:endParaRPr lang="ar-SA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129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568952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5393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260648"/>
            <a:ext cx="885698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3600" b="1" dirty="0" smtClean="0">
                <a:solidFill>
                  <a:srgbClr val="FF0000"/>
                </a:solidFill>
              </a:rPr>
              <a:t>  أهمية </a:t>
            </a:r>
            <a:r>
              <a:rPr lang="ar-IQ" sz="3600" b="1" dirty="0">
                <a:solidFill>
                  <a:srgbClr val="FF0000"/>
                </a:solidFill>
              </a:rPr>
              <a:t>الإرشاد </a:t>
            </a:r>
            <a:r>
              <a:rPr lang="ar-IQ" sz="3600" b="1" dirty="0" smtClean="0">
                <a:solidFill>
                  <a:srgbClr val="FF0000"/>
                </a:solidFill>
              </a:rPr>
              <a:t>النفسي الألكتروني </a:t>
            </a:r>
            <a:r>
              <a:rPr lang="ar-IQ" sz="3600" b="1" dirty="0">
                <a:solidFill>
                  <a:srgbClr val="FF0000"/>
                </a:solidFill>
              </a:rPr>
              <a:t>في العملية التعليمية </a:t>
            </a:r>
            <a:r>
              <a:rPr lang="ar-IQ" sz="3600" b="1" dirty="0" smtClean="0">
                <a:solidFill>
                  <a:srgbClr val="FF0000"/>
                </a:solidFill>
              </a:rPr>
              <a:t> وتعتبر ركيزة أساسية:</a:t>
            </a:r>
          </a:p>
          <a:p>
            <a:pPr algn="just"/>
            <a:r>
              <a:rPr lang="ar-IQ" sz="3600" dirty="0" smtClean="0">
                <a:solidFill>
                  <a:prstClr val="black"/>
                </a:solidFill>
              </a:rPr>
              <a:t>1- </a:t>
            </a:r>
            <a:r>
              <a:rPr lang="ar-IQ" sz="3600" dirty="0">
                <a:solidFill>
                  <a:prstClr val="black"/>
                </a:solidFill>
              </a:rPr>
              <a:t>يقوم بربط الطالب بالمؤسسة التعليمية التي يتعلم بها متجاوزاً حدود الزمان </a:t>
            </a:r>
            <a:r>
              <a:rPr lang="ar-IQ" sz="3600" dirty="0" smtClean="0">
                <a:solidFill>
                  <a:prstClr val="black"/>
                </a:solidFill>
              </a:rPr>
              <a:t>والمكان </a:t>
            </a:r>
          </a:p>
          <a:p>
            <a:pPr algn="just"/>
            <a:r>
              <a:rPr lang="ar-IQ" sz="3600" dirty="0" smtClean="0">
                <a:solidFill>
                  <a:prstClr val="black"/>
                </a:solidFill>
              </a:rPr>
              <a:t>2-المرشد </a:t>
            </a:r>
            <a:r>
              <a:rPr lang="ar-IQ" sz="3600" dirty="0">
                <a:solidFill>
                  <a:prstClr val="black"/>
                </a:solidFill>
              </a:rPr>
              <a:t>الأكاديمي ومن خلال الإرشاد الإلكتروني يبقى على تواصل مستمر مع  طلبته حتى في أوقات </a:t>
            </a:r>
            <a:r>
              <a:rPr lang="ar-IQ" sz="3600" dirty="0" smtClean="0">
                <a:solidFill>
                  <a:prstClr val="black"/>
                </a:solidFill>
              </a:rPr>
              <a:t>الحظر والعطل ، ويستطيع </a:t>
            </a:r>
            <a:r>
              <a:rPr lang="ar-IQ" sz="3600" dirty="0">
                <a:solidFill>
                  <a:prstClr val="black"/>
                </a:solidFill>
              </a:rPr>
              <a:t>الطالب ومن خلال  منصة الإرشاد الأكاديمي </a:t>
            </a:r>
            <a:r>
              <a:rPr lang="ar-IQ" sz="3600" dirty="0" smtClean="0">
                <a:solidFill>
                  <a:prstClr val="black"/>
                </a:solidFill>
              </a:rPr>
              <a:t>الإلكتروني استشارة </a:t>
            </a:r>
            <a:r>
              <a:rPr lang="ar-IQ" sz="3600" dirty="0">
                <a:solidFill>
                  <a:prstClr val="black"/>
                </a:solidFill>
              </a:rPr>
              <a:t>المرشد النفسي الأكاديمي في أمور حياتية أخرى بعيداً عن الدراسة وبذلك ينتقل الإرشاد من أسوار المؤسسات التعليمية </a:t>
            </a:r>
            <a:r>
              <a:rPr lang="ar-IQ" sz="3600" dirty="0" smtClean="0">
                <a:solidFill>
                  <a:prstClr val="black"/>
                </a:solidFill>
              </a:rPr>
              <a:t> الجامعية إلى </a:t>
            </a:r>
            <a:r>
              <a:rPr lang="ar-IQ" sz="3600" dirty="0">
                <a:solidFill>
                  <a:prstClr val="black"/>
                </a:solidFill>
              </a:rPr>
              <a:t>أفق الحياة الأوسع ويتحول من كونه إرشاد أكاديمي بحت إلى إرشاد أكاديمي وتربوي ونفسي واجتماعي </a:t>
            </a:r>
            <a:r>
              <a:rPr lang="ar-IQ" sz="3600" dirty="0" smtClean="0">
                <a:solidFill>
                  <a:prstClr val="black"/>
                </a:solidFill>
              </a:rPr>
              <a:t>وأُسري وصحي.</a:t>
            </a:r>
            <a:endParaRPr lang="ar-IQ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92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4" name="مستطيل 3"/>
          <p:cNvSpPr/>
          <p:nvPr/>
        </p:nvSpPr>
        <p:spPr>
          <a:xfrm>
            <a:off x="179512" y="404664"/>
            <a:ext cx="849694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4000" b="1" dirty="0">
                <a:solidFill>
                  <a:srgbClr val="FF0000"/>
                </a:solidFill>
              </a:rPr>
              <a:t>مزايا الإرشاد  النفسي </a:t>
            </a:r>
            <a:r>
              <a:rPr lang="ar-IQ" sz="4000" b="1" dirty="0" smtClean="0">
                <a:solidFill>
                  <a:srgbClr val="FF0000"/>
                </a:solidFill>
              </a:rPr>
              <a:t>الإلكتروني</a:t>
            </a:r>
          </a:p>
          <a:p>
            <a:pPr algn="just"/>
            <a:r>
              <a:rPr lang="ar-IQ" sz="4000" dirty="0" smtClean="0">
                <a:solidFill>
                  <a:prstClr val="black"/>
                </a:solidFill>
              </a:rPr>
              <a:t>1- مناسب </a:t>
            </a:r>
            <a:r>
              <a:rPr lang="ar-IQ" sz="4000" dirty="0">
                <a:solidFill>
                  <a:prstClr val="black"/>
                </a:solidFill>
              </a:rPr>
              <a:t>للمسترشدين الذين ينتقلون إلى أماكن جغرافية مختلفة وبعيدة طلباً للإرشادات النفسية.</a:t>
            </a:r>
          </a:p>
          <a:p>
            <a:pPr algn="just"/>
            <a:r>
              <a:rPr lang="ar-IQ" sz="4000" dirty="0">
                <a:solidFill>
                  <a:prstClr val="black"/>
                </a:solidFill>
              </a:rPr>
              <a:t>2- </a:t>
            </a:r>
            <a:r>
              <a:rPr lang="ar-IQ" sz="4000" dirty="0" smtClean="0">
                <a:solidFill>
                  <a:prstClr val="black"/>
                </a:solidFill>
              </a:rPr>
              <a:t>يناسب </a:t>
            </a:r>
            <a:r>
              <a:rPr lang="ar-IQ" sz="4000" dirty="0">
                <a:solidFill>
                  <a:prstClr val="black"/>
                </a:solidFill>
              </a:rPr>
              <a:t>المسترشدين الذين يشعرون براحة أكثر في استخدام الإنترنت </a:t>
            </a:r>
            <a:r>
              <a:rPr lang="ar-IQ" sz="4000" dirty="0" smtClean="0">
                <a:solidFill>
                  <a:prstClr val="black"/>
                </a:solidFill>
              </a:rPr>
              <a:t>كوسيط ، </a:t>
            </a:r>
            <a:r>
              <a:rPr lang="ar-IQ" sz="4000" b="1" dirty="0">
                <a:solidFill>
                  <a:prstClr val="black"/>
                </a:solidFill>
              </a:rPr>
              <a:t>لامتلاكھم قدرات يمكن تفعيلھا عن طريق ھذا الأسلوب التباعدي</a:t>
            </a:r>
            <a:r>
              <a:rPr lang="ar-IQ" sz="4000" dirty="0">
                <a:solidFill>
                  <a:prstClr val="black"/>
                </a:solidFill>
              </a:rPr>
              <a:t>.</a:t>
            </a:r>
          </a:p>
          <a:p>
            <a:pPr algn="just"/>
            <a:r>
              <a:rPr lang="ar-IQ" sz="4000" dirty="0">
                <a:solidFill>
                  <a:prstClr val="black"/>
                </a:solidFill>
              </a:rPr>
              <a:t>3-  يناسب المسترشدين الذين يشعرون بحرج من طلب </a:t>
            </a:r>
            <a:r>
              <a:rPr lang="ar-IQ" sz="4000" dirty="0" smtClean="0">
                <a:solidFill>
                  <a:prstClr val="black"/>
                </a:solidFill>
              </a:rPr>
              <a:t>المساعدة من وحدات الأرشاد النفسي في الجامعات بشكل </a:t>
            </a:r>
            <a:r>
              <a:rPr lang="ar-IQ" sz="4000" dirty="0">
                <a:solidFill>
                  <a:prstClr val="black"/>
                </a:solidFill>
              </a:rPr>
              <a:t>مباشر.</a:t>
            </a:r>
          </a:p>
          <a:p>
            <a:pPr algn="just"/>
            <a:endParaRPr lang="ar-IQ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78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0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dirty="0" smtClean="0">
                <a:solidFill>
                  <a:prstClr val="black"/>
                </a:solidFill>
              </a:rPr>
              <a:t> </a:t>
            </a:r>
            <a:endParaRPr lang="ar-IQ" dirty="0">
              <a:solidFill>
                <a:prstClr val="black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395536" y="369332"/>
            <a:ext cx="842493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4400" dirty="0" smtClean="0">
                <a:solidFill>
                  <a:prstClr val="black"/>
                </a:solidFill>
              </a:rPr>
              <a:t> 4يساعد </a:t>
            </a:r>
            <a:r>
              <a:rPr lang="ar-IQ" sz="4400" dirty="0">
                <a:solidFill>
                  <a:prstClr val="black"/>
                </a:solidFill>
              </a:rPr>
              <a:t>المسترشد على الأمانة والصراحة والتعاون من خلال </a:t>
            </a:r>
            <a:r>
              <a:rPr lang="ar-IQ" sz="4400" dirty="0" smtClean="0">
                <a:solidFill>
                  <a:prstClr val="black"/>
                </a:solidFill>
              </a:rPr>
              <a:t>الجلسة الأرشادية </a:t>
            </a:r>
            <a:r>
              <a:rPr lang="ar-IQ" sz="4400" dirty="0">
                <a:solidFill>
                  <a:prstClr val="black"/>
                </a:solidFill>
              </a:rPr>
              <a:t>بتوفير البيئة الآمنة الخالية من الإحراج مما يشجعه على الكشف عن ذاته.</a:t>
            </a:r>
          </a:p>
          <a:p>
            <a:pPr algn="just"/>
            <a:r>
              <a:rPr lang="ar-IQ" sz="4400" dirty="0">
                <a:solidFill>
                  <a:prstClr val="black"/>
                </a:solidFill>
              </a:rPr>
              <a:t>5- يوفر آلية مساعدة لتحليل مستوى التقدم النفسي للمسترشدين عن طريق الاحتفاظ بسجلات التواصل القائمة على النص المكتوب .</a:t>
            </a:r>
          </a:p>
        </p:txBody>
      </p:sp>
    </p:spTree>
    <p:extLst>
      <p:ext uri="{BB962C8B-B14F-4D97-AF65-F5344CB8AC3E}">
        <p14:creationId xmlns:p14="http://schemas.microsoft.com/office/powerpoint/2010/main" val="98955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بيضاوي 1"/>
          <p:cNvSpPr/>
          <p:nvPr/>
        </p:nvSpPr>
        <p:spPr>
          <a:xfrm>
            <a:off x="5940152" y="2114781"/>
            <a:ext cx="242656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>
                <a:solidFill>
                  <a:prstClr val="white"/>
                </a:solidFill>
              </a:rPr>
              <a:t> </a:t>
            </a:r>
            <a:r>
              <a:rPr lang="ar-IQ" sz="2800" b="1" dirty="0" smtClean="0">
                <a:solidFill>
                  <a:prstClr val="white"/>
                </a:solidFill>
              </a:rPr>
              <a:t>المرشد النفسي</a:t>
            </a:r>
            <a:endParaRPr lang="ar-IQ" sz="2800" b="1" dirty="0">
              <a:solidFill>
                <a:prstClr val="white"/>
              </a:solidFill>
            </a:endParaRPr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3059832" y="476672"/>
            <a:ext cx="309634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dirty="0" smtClean="0">
                <a:solidFill>
                  <a:prstClr val="white"/>
                </a:solidFill>
              </a:rPr>
              <a:t>عناصر الأرشاد الألكتروني</a:t>
            </a:r>
            <a:endParaRPr lang="ar-IQ" sz="3200" b="1" dirty="0">
              <a:solidFill>
                <a:prstClr val="white"/>
              </a:solidFill>
            </a:endParaRPr>
          </a:p>
        </p:txBody>
      </p:sp>
      <p:sp>
        <p:nvSpPr>
          <p:cNvPr id="4" name="شكل بيضاوي 3"/>
          <p:cNvSpPr/>
          <p:nvPr/>
        </p:nvSpPr>
        <p:spPr>
          <a:xfrm>
            <a:off x="760292" y="2132856"/>
            <a:ext cx="2304256" cy="9812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dirty="0" smtClean="0">
                <a:solidFill>
                  <a:prstClr val="white"/>
                </a:solidFill>
              </a:rPr>
              <a:t>المرشد الأكاديمي</a:t>
            </a:r>
            <a:endParaRPr lang="ar-IQ" sz="2800" dirty="0">
              <a:solidFill>
                <a:prstClr val="white"/>
              </a:solidFill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3004102" y="3639974"/>
            <a:ext cx="3207804" cy="8691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dirty="0" smtClean="0">
                <a:solidFill>
                  <a:prstClr val="white"/>
                </a:solidFill>
              </a:rPr>
              <a:t>شبكة الأتصال الأنترنيت</a:t>
            </a:r>
            <a:endParaRPr lang="ar-IQ" sz="3200" b="1" dirty="0">
              <a:solidFill>
                <a:prstClr val="white"/>
              </a:solidFill>
            </a:endParaRPr>
          </a:p>
        </p:txBody>
      </p:sp>
      <p:sp>
        <p:nvSpPr>
          <p:cNvPr id="6" name="شكل بيضاوي 5"/>
          <p:cNvSpPr/>
          <p:nvPr/>
        </p:nvSpPr>
        <p:spPr>
          <a:xfrm>
            <a:off x="3304713" y="5157192"/>
            <a:ext cx="2770330" cy="1202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600" b="1" dirty="0" smtClean="0">
                <a:solidFill>
                  <a:prstClr val="white"/>
                </a:solidFill>
              </a:rPr>
              <a:t>المسترشد</a:t>
            </a:r>
            <a:endParaRPr lang="ar-IQ" sz="3600" b="1" dirty="0">
              <a:solidFill>
                <a:prstClr val="white"/>
              </a:solidFill>
            </a:endParaRPr>
          </a:p>
        </p:txBody>
      </p:sp>
      <p:cxnSp>
        <p:nvCxnSpPr>
          <p:cNvPr id="9" name="رابط كسهم مستقيم 8"/>
          <p:cNvCxnSpPr/>
          <p:nvPr/>
        </p:nvCxnSpPr>
        <p:spPr>
          <a:xfrm>
            <a:off x="5436096" y="1659902"/>
            <a:ext cx="538370" cy="529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 flipH="1">
            <a:off x="3059832" y="1556792"/>
            <a:ext cx="720080" cy="632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كسهم مستقيم 16"/>
          <p:cNvCxnSpPr/>
          <p:nvPr/>
        </p:nvCxnSpPr>
        <p:spPr>
          <a:xfrm>
            <a:off x="2687991" y="3114126"/>
            <a:ext cx="316111" cy="2681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كسهم مستقيم 21"/>
          <p:cNvCxnSpPr>
            <a:stCxn id="2" idx="3"/>
          </p:cNvCxnSpPr>
          <p:nvPr/>
        </p:nvCxnSpPr>
        <p:spPr>
          <a:xfrm flipH="1">
            <a:off x="5865805" y="2895270"/>
            <a:ext cx="429710" cy="4870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كسهم مستقيم 26"/>
          <p:cNvCxnSpPr/>
          <p:nvPr/>
        </p:nvCxnSpPr>
        <p:spPr>
          <a:xfrm>
            <a:off x="4689878" y="465313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84329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ar-IQ" b="1" dirty="0" smtClean="0">
                <a:solidFill>
                  <a:srgbClr val="FF0000"/>
                </a:solidFill>
              </a:rPr>
              <a:t>  </a:t>
            </a:r>
            <a:r>
              <a:rPr lang="ar-IQ" b="1" dirty="0">
                <a:solidFill>
                  <a:srgbClr val="FF0000"/>
                </a:solidFill>
              </a:rPr>
              <a:t>المرشد الأكاديمي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-30449" y="90872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3600" dirty="0" smtClean="0">
                <a:solidFill>
                  <a:prstClr val="black"/>
                </a:solidFill>
              </a:rPr>
              <a:t>• مساعدة  </a:t>
            </a:r>
            <a:r>
              <a:rPr lang="ar-IQ" sz="3600" dirty="0">
                <a:solidFill>
                  <a:prstClr val="black"/>
                </a:solidFill>
              </a:rPr>
              <a:t>الطلبة </a:t>
            </a:r>
            <a:r>
              <a:rPr lang="ar-IQ" sz="3600" dirty="0" smtClean="0">
                <a:solidFill>
                  <a:prstClr val="black"/>
                </a:solidFill>
              </a:rPr>
              <a:t>الجدد نظام المقررات على توضيح المقررات </a:t>
            </a:r>
            <a:r>
              <a:rPr lang="ar-IQ" sz="3600" dirty="0">
                <a:solidFill>
                  <a:prstClr val="black"/>
                </a:solidFill>
              </a:rPr>
              <a:t>الدراسية التي </a:t>
            </a:r>
            <a:r>
              <a:rPr lang="ar-IQ" sz="3600" dirty="0" smtClean="0">
                <a:solidFill>
                  <a:prstClr val="black"/>
                </a:solidFill>
              </a:rPr>
              <a:t>تتلائم </a:t>
            </a:r>
            <a:r>
              <a:rPr lang="ar-IQ" sz="3600" dirty="0">
                <a:solidFill>
                  <a:prstClr val="black"/>
                </a:solidFill>
              </a:rPr>
              <a:t>مع </a:t>
            </a:r>
            <a:r>
              <a:rPr lang="ar-IQ" sz="3600" dirty="0" smtClean="0">
                <a:solidFill>
                  <a:prstClr val="black"/>
                </a:solidFill>
              </a:rPr>
              <a:t>قدراتهم واستعداداتهم ، وأن يختار المناهج </a:t>
            </a:r>
            <a:r>
              <a:rPr lang="ar-IQ" sz="3600" dirty="0">
                <a:solidFill>
                  <a:prstClr val="black"/>
                </a:solidFill>
              </a:rPr>
              <a:t>المناسبة والمقررات التي </a:t>
            </a:r>
            <a:r>
              <a:rPr lang="ar-IQ" sz="3600" dirty="0" smtClean="0">
                <a:solidFill>
                  <a:prstClr val="black"/>
                </a:solidFill>
              </a:rPr>
              <a:t>تساعدهم </a:t>
            </a:r>
            <a:r>
              <a:rPr lang="ar-IQ" sz="3600" dirty="0">
                <a:solidFill>
                  <a:prstClr val="black"/>
                </a:solidFill>
              </a:rPr>
              <a:t>على اكتشاف إمكاناته التربوية فيما بعد المستوى التعليمي الذي هو فيه ، ومساعدته على النجاح </a:t>
            </a:r>
            <a:r>
              <a:rPr lang="ar-IQ" sz="3600" dirty="0" smtClean="0">
                <a:solidFill>
                  <a:prstClr val="black"/>
                </a:solidFill>
              </a:rPr>
              <a:t>والتفوق.</a:t>
            </a:r>
            <a:endParaRPr lang="ar-IQ" sz="3600" dirty="0">
              <a:solidFill>
                <a:prstClr val="black"/>
              </a:solidFill>
            </a:endParaRPr>
          </a:p>
          <a:p>
            <a:pPr algn="just"/>
            <a:r>
              <a:rPr lang="ar-IQ" sz="3600" dirty="0" smtClean="0">
                <a:solidFill>
                  <a:prstClr val="black"/>
                </a:solidFill>
              </a:rPr>
              <a:t>•مساعدة الطلبة على </a:t>
            </a:r>
            <a:r>
              <a:rPr lang="ar-IQ" sz="3600" dirty="0">
                <a:solidFill>
                  <a:prstClr val="black"/>
                </a:solidFill>
              </a:rPr>
              <a:t>اتخاذ قرارات تتصل بحاجاتهم الشخصية </a:t>
            </a:r>
            <a:r>
              <a:rPr lang="ar-IQ" sz="3600" dirty="0" smtClean="0">
                <a:solidFill>
                  <a:prstClr val="black"/>
                </a:solidFill>
              </a:rPr>
              <a:t>والدراسية </a:t>
            </a:r>
            <a:r>
              <a:rPr lang="ar-IQ" sz="3600" dirty="0">
                <a:solidFill>
                  <a:prstClr val="black"/>
                </a:solidFill>
              </a:rPr>
              <a:t>والمهنية .</a:t>
            </a:r>
          </a:p>
          <a:p>
            <a:pPr algn="just"/>
            <a:r>
              <a:rPr lang="ar-IQ" sz="3600" dirty="0" smtClean="0">
                <a:solidFill>
                  <a:prstClr val="black"/>
                </a:solidFill>
              </a:rPr>
              <a:t>•عملية </a:t>
            </a:r>
            <a:r>
              <a:rPr lang="ar-IQ" sz="3600" dirty="0">
                <a:solidFill>
                  <a:prstClr val="black"/>
                </a:solidFill>
              </a:rPr>
              <a:t>تتهم بمساعدة </a:t>
            </a:r>
            <a:r>
              <a:rPr lang="ar-IQ" sz="3600" dirty="0" smtClean="0">
                <a:solidFill>
                  <a:prstClr val="black"/>
                </a:solidFill>
              </a:rPr>
              <a:t>الطلبة </a:t>
            </a:r>
            <a:r>
              <a:rPr lang="ar-IQ" sz="3600" dirty="0">
                <a:solidFill>
                  <a:prstClr val="black"/>
                </a:solidFill>
              </a:rPr>
              <a:t>على تحديد أهداف أكاديمية واختيار نوع التخصص في الدراسة ، ومعرفة متطلبات التخرجّ </a:t>
            </a:r>
            <a:r>
              <a:rPr lang="ar-IQ" sz="3600" dirty="0" smtClean="0">
                <a:solidFill>
                  <a:prstClr val="black"/>
                </a:solidFill>
              </a:rPr>
              <a:t>كافة ، </a:t>
            </a:r>
            <a:r>
              <a:rPr lang="ar-IQ" sz="3600" dirty="0">
                <a:solidFill>
                  <a:prstClr val="black"/>
                </a:solidFill>
              </a:rPr>
              <a:t>والإعداد لها بما يساعده على النجاح في الدراسة وفي حياته المستقبلية .</a:t>
            </a:r>
          </a:p>
        </p:txBody>
      </p:sp>
    </p:spTree>
    <p:extLst>
      <p:ext uri="{BB962C8B-B14F-4D97-AF65-F5344CB8AC3E}">
        <p14:creationId xmlns:p14="http://schemas.microsoft.com/office/powerpoint/2010/main" val="148576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8490" y="188640"/>
            <a:ext cx="7756263" cy="1224136"/>
          </a:xfrm>
        </p:spPr>
        <p:txBody>
          <a:bodyPr>
            <a:normAutofit/>
          </a:bodyPr>
          <a:lstStyle/>
          <a:p>
            <a:r>
              <a:rPr lang="ar-IQ" b="1" dirty="0">
                <a:solidFill>
                  <a:srgbClr val="FF0000"/>
                </a:solidFill>
              </a:rPr>
              <a:t>أهداف الأرشاد النفسي الألكتروني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107504" y="1556792"/>
            <a:ext cx="892899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3600" dirty="0" smtClean="0">
                <a:solidFill>
                  <a:prstClr val="black"/>
                </a:solidFill>
              </a:rPr>
              <a:t>1- تقديم </a:t>
            </a:r>
            <a:r>
              <a:rPr lang="ar-IQ" sz="3600" dirty="0">
                <a:solidFill>
                  <a:prstClr val="black"/>
                </a:solidFill>
              </a:rPr>
              <a:t>الخدمات الأرشادية والنفسية والمعلومات الأكاديمية للطلبة وزيادة وعيهم برسالة الجامعة وأهدافها وأنظمتها.</a:t>
            </a:r>
          </a:p>
          <a:p>
            <a:pPr algn="just"/>
            <a:r>
              <a:rPr lang="ar-IQ" sz="3600" dirty="0" smtClean="0">
                <a:solidFill>
                  <a:prstClr val="black"/>
                </a:solidFill>
              </a:rPr>
              <a:t>2- التعرف </a:t>
            </a:r>
            <a:r>
              <a:rPr lang="ar-IQ" sz="3600" dirty="0">
                <a:solidFill>
                  <a:prstClr val="black"/>
                </a:solidFill>
              </a:rPr>
              <a:t>على المشكلات والعقبات التي تحول دون قدرة الطلبة على التفاعل مع </a:t>
            </a:r>
            <a:r>
              <a:rPr lang="ar-IQ" sz="3600" dirty="0" smtClean="0">
                <a:solidFill>
                  <a:prstClr val="black"/>
                </a:solidFill>
              </a:rPr>
              <a:t>التعليم </a:t>
            </a:r>
            <a:r>
              <a:rPr lang="ar-IQ" sz="3600" dirty="0">
                <a:solidFill>
                  <a:prstClr val="black"/>
                </a:solidFill>
              </a:rPr>
              <a:t>الألكتروني والعمل على تغيير الأفكار والاتجاهات السلبية نحو التعليم الألكتروني وتبني أفكار أكثر إيجابية.</a:t>
            </a:r>
          </a:p>
          <a:p>
            <a:pPr algn="just"/>
            <a:r>
              <a:rPr lang="ar-IQ" sz="3600" dirty="0" smtClean="0">
                <a:solidFill>
                  <a:prstClr val="black"/>
                </a:solidFill>
              </a:rPr>
              <a:t>3- تزويد </a:t>
            </a:r>
            <a:r>
              <a:rPr lang="ar-IQ" sz="3600" dirty="0">
                <a:solidFill>
                  <a:prstClr val="black"/>
                </a:solidFill>
              </a:rPr>
              <a:t>الطلبة بالمهارات الأكاديمية والشخصية التي تمكنهم من فهم ذواتهم وقدراتهم وميولهم وممارسة دور ايجابي في العملية التعليمية.</a:t>
            </a:r>
          </a:p>
        </p:txBody>
      </p:sp>
    </p:spTree>
    <p:extLst>
      <p:ext uri="{BB962C8B-B14F-4D97-AF65-F5344CB8AC3E}">
        <p14:creationId xmlns:p14="http://schemas.microsoft.com/office/powerpoint/2010/main" val="112940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-10840" y="116632"/>
            <a:ext cx="91440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4400" dirty="0" smtClean="0">
                <a:solidFill>
                  <a:prstClr val="black"/>
                </a:solidFill>
              </a:rPr>
              <a:t>4- </a:t>
            </a:r>
            <a:r>
              <a:rPr lang="ar-IQ" sz="4000" dirty="0" smtClean="0">
                <a:solidFill>
                  <a:prstClr val="black"/>
                </a:solidFill>
              </a:rPr>
              <a:t>تزويد </a:t>
            </a:r>
            <a:r>
              <a:rPr lang="ar-IQ" sz="4000" dirty="0">
                <a:solidFill>
                  <a:prstClr val="black"/>
                </a:solidFill>
              </a:rPr>
              <a:t>الطلبة  بالمعلومات الرقمية </a:t>
            </a:r>
            <a:r>
              <a:rPr lang="ar-IQ" sz="4000" dirty="0" smtClean="0">
                <a:solidFill>
                  <a:prstClr val="black"/>
                </a:solidFill>
              </a:rPr>
              <a:t>الحديثة التي </a:t>
            </a:r>
            <a:r>
              <a:rPr lang="ar-IQ" sz="4000" dirty="0">
                <a:solidFill>
                  <a:prstClr val="black"/>
                </a:solidFill>
              </a:rPr>
              <a:t>تمكنهم </a:t>
            </a:r>
            <a:r>
              <a:rPr lang="ar-IQ" sz="4000" dirty="0" smtClean="0">
                <a:solidFill>
                  <a:prstClr val="black"/>
                </a:solidFill>
              </a:rPr>
              <a:t>من التفاعل </a:t>
            </a:r>
            <a:r>
              <a:rPr lang="ar-IQ" sz="4000" dirty="0">
                <a:solidFill>
                  <a:prstClr val="black"/>
                </a:solidFill>
              </a:rPr>
              <a:t>مع اساتذتهم في الصفوف </a:t>
            </a:r>
            <a:r>
              <a:rPr lang="ar-IQ" sz="4000" dirty="0" smtClean="0">
                <a:solidFill>
                  <a:prstClr val="black"/>
                </a:solidFill>
              </a:rPr>
              <a:t>الألكترونية بكل سهولة ويسر.</a:t>
            </a:r>
            <a:endParaRPr lang="ar-IQ" sz="4000" dirty="0">
              <a:solidFill>
                <a:prstClr val="black"/>
              </a:solidFill>
            </a:endParaRPr>
          </a:p>
          <a:p>
            <a:pPr algn="just"/>
            <a:r>
              <a:rPr lang="ar-IQ" sz="4000" dirty="0" smtClean="0">
                <a:solidFill>
                  <a:prstClr val="black"/>
                </a:solidFill>
              </a:rPr>
              <a:t>5-تقديم </a:t>
            </a:r>
            <a:r>
              <a:rPr lang="ar-IQ" sz="4000" dirty="0">
                <a:solidFill>
                  <a:prstClr val="black"/>
                </a:solidFill>
              </a:rPr>
              <a:t>الخدمات الأرشادية </a:t>
            </a:r>
            <a:r>
              <a:rPr lang="ar-IQ" sz="4000" dirty="0" smtClean="0">
                <a:solidFill>
                  <a:prstClr val="black"/>
                </a:solidFill>
              </a:rPr>
              <a:t>الصحية الوقائية </a:t>
            </a:r>
            <a:r>
              <a:rPr lang="ar-IQ" sz="4000" dirty="0">
                <a:solidFill>
                  <a:prstClr val="black"/>
                </a:solidFill>
              </a:rPr>
              <a:t>والمعلومات  العلمية للطلبة وزيادة وعيهم  الصحي  للوقاية من خطر </a:t>
            </a:r>
            <a:r>
              <a:rPr lang="ar-IQ" sz="4000" dirty="0" smtClean="0">
                <a:solidFill>
                  <a:prstClr val="black"/>
                </a:solidFill>
              </a:rPr>
              <a:t> الأمراض الوبائية.</a:t>
            </a:r>
            <a:endParaRPr lang="ar-IQ" sz="4000" dirty="0">
              <a:solidFill>
                <a:prstClr val="black"/>
              </a:solidFill>
            </a:endParaRPr>
          </a:p>
          <a:p>
            <a:pPr algn="just"/>
            <a:r>
              <a:rPr lang="ar-IQ" sz="4000" dirty="0" smtClean="0">
                <a:solidFill>
                  <a:prstClr val="black"/>
                </a:solidFill>
              </a:rPr>
              <a:t>6- توجيه </a:t>
            </a:r>
            <a:r>
              <a:rPr lang="ar-IQ" sz="4000" dirty="0">
                <a:solidFill>
                  <a:prstClr val="black"/>
                </a:solidFill>
              </a:rPr>
              <a:t>الطلبة ومتابعتهم خلال فترة  حظر التجوال</a:t>
            </a:r>
            <a:r>
              <a:rPr lang="ar-IQ" sz="4000" dirty="0" smtClean="0">
                <a:solidFill>
                  <a:prstClr val="black"/>
                </a:solidFill>
              </a:rPr>
              <a:t>.</a:t>
            </a:r>
            <a:endParaRPr lang="ar-IQ" sz="4000" dirty="0">
              <a:solidFill>
                <a:prstClr val="black"/>
              </a:solidFill>
            </a:endParaRPr>
          </a:p>
          <a:p>
            <a:pPr algn="just"/>
            <a:r>
              <a:rPr lang="ar-IQ" sz="4000" dirty="0" smtClean="0">
                <a:solidFill>
                  <a:prstClr val="black"/>
                </a:solidFill>
              </a:rPr>
              <a:t>7- مساعدة  </a:t>
            </a:r>
            <a:r>
              <a:rPr lang="ar-IQ" sz="4000" dirty="0">
                <a:solidFill>
                  <a:prstClr val="black"/>
                </a:solidFill>
              </a:rPr>
              <a:t>الطلبة في الاعداد والتخطيط لمستقبله العلمي </a:t>
            </a:r>
            <a:r>
              <a:rPr lang="ar-IQ" sz="4000" dirty="0" smtClean="0">
                <a:solidFill>
                  <a:prstClr val="black"/>
                </a:solidFill>
              </a:rPr>
              <a:t> </a:t>
            </a:r>
            <a:endParaRPr lang="ar-IQ" sz="4000" dirty="0">
              <a:solidFill>
                <a:prstClr val="black"/>
              </a:solidFill>
            </a:endParaRPr>
          </a:p>
          <a:p>
            <a:r>
              <a:rPr lang="ar-IQ" sz="4000" dirty="0" smtClean="0">
                <a:solidFill>
                  <a:prstClr val="black"/>
                </a:solidFill>
              </a:rPr>
              <a:t>8- تقديم الخدمات الأرشادية المعلوماتية والتقنية الى السادة اعضاء الهيئات التدريسية حول  كيفية التفاعل مع التعليم الألكتروني .</a:t>
            </a:r>
            <a:endParaRPr lang="ar-IQ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59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404664"/>
            <a:ext cx="885698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4400" dirty="0" smtClean="0">
                <a:solidFill>
                  <a:prstClr val="black"/>
                </a:solidFill>
              </a:rPr>
              <a:t>  </a:t>
            </a:r>
            <a:r>
              <a:rPr lang="ar-IQ" sz="4400" b="1" dirty="0" smtClean="0">
                <a:solidFill>
                  <a:srgbClr val="FF0000"/>
                </a:solidFill>
              </a:rPr>
              <a:t>أهداف الأرشاد الأكاديمي</a:t>
            </a:r>
          </a:p>
          <a:p>
            <a:pPr algn="just"/>
            <a:r>
              <a:rPr lang="ar-IQ" sz="4000" dirty="0" smtClean="0">
                <a:solidFill>
                  <a:prstClr val="black"/>
                </a:solidFill>
              </a:rPr>
              <a:t>1- توجيه الطلبة </a:t>
            </a:r>
            <a:r>
              <a:rPr lang="ar-IQ" sz="4000" dirty="0">
                <a:solidFill>
                  <a:prstClr val="black"/>
                </a:solidFill>
              </a:rPr>
              <a:t>بالارشادات التي تؤدي الى استمراره فى التفوق .</a:t>
            </a:r>
          </a:p>
          <a:p>
            <a:pPr algn="just"/>
            <a:r>
              <a:rPr lang="ar-IQ" sz="4000" dirty="0" smtClean="0">
                <a:solidFill>
                  <a:prstClr val="black"/>
                </a:solidFill>
              </a:rPr>
              <a:t> </a:t>
            </a:r>
            <a:r>
              <a:rPr lang="ar-IQ" sz="4000" dirty="0">
                <a:solidFill>
                  <a:prstClr val="black"/>
                </a:solidFill>
              </a:rPr>
              <a:t>2</a:t>
            </a:r>
            <a:r>
              <a:rPr lang="ar-IQ" sz="4000" dirty="0" smtClean="0">
                <a:solidFill>
                  <a:prstClr val="black"/>
                </a:solidFill>
              </a:rPr>
              <a:t>-مساعدة </a:t>
            </a:r>
            <a:r>
              <a:rPr lang="ar-IQ" sz="4000" dirty="0">
                <a:solidFill>
                  <a:prstClr val="black"/>
                </a:solidFill>
              </a:rPr>
              <a:t>الطلبة في اختيار المقررات الدراسية الاختيارية </a:t>
            </a:r>
            <a:r>
              <a:rPr lang="ar-IQ" sz="4000" dirty="0" smtClean="0">
                <a:solidFill>
                  <a:prstClr val="black"/>
                </a:solidFill>
              </a:rPr>
              <a:t>. </a:t>
            </a:r>
            <a:endParaRPr lang="ar-IQ" sz="4000" dirty="0">
              <a:solidFill>
                <a:prstClr val="black"/>
              </a:solidFill>
            </a:endParaRPr>
          </a:p>
          <a:p>
            <a:pPr algn="just"/>
            <a:r>
              <a:rPr lang="ar-IQ" sz="4000" dirty="0" smtClean="0">
                <a:solidFill>
                  <a:prstClr val="black"/>
                </a:solidFill>
              </a:rPr>
              <a:t> </a:t>
            </a:r>
            <a:r>
              <a:rPr lang="ar-IQ" sz="4000" dirty="0">
                <a:solidFill>
                  <a:prstClr val="black"/>
                </a:solidFill>
              </a:rPr>
              <a:t>3</a:t>
            </a:r>
            <a:r>
              <a:rPr lang="ar-IQ" sz="4000" dirty="0" smtClean="0">
                <a:solidFill>
                  <a:prstClr val="black"/>
                </a:solidFill>
              </a:rPr>
              <a:t>-مساعدة </a:t>
            </a:r>
            <a:r>
              <a:rPr lang="ar-IQ" sz="4000" dirty="0">
                <a:solidFill>
                  <a:prstClr val="black"/>
                </a:solidFill>
              </a:rPr>
              <a:t>الطلبة على تجاوز الصعوبات وتحقيق النجاح المنشود.    </a:t>
            </a:r>
          </a:p>
          <a:p>
            <a:pPr algn="just"/>
            <a:r>
              <a:rPr lang="ar-IQ" sz="4000" dirty="0" smtClean="0">
                <a:solidFill>
                  <a:prstClr val="black"/>
                </a:solidFill>
              </a:rPr>
              <a:t> </a:t>
            </a:r>
            <a:r>
              <a:rPr lang="ar-IQ" sz="4000" dirty="0">
                <a:solidFill>
                  <a:prstClr val="black"/>
                </a:solidFill>
              </a:rPr>
              <a:t>4</a:t>
            </a:r>
            <a:r>
              <a:rPr lang="ar-IQ" sz="4000" dirty="0" smtClean="0">
                <a:solidFill>
                  <a:prstClr val="black"/>
                </a:solidFill>
              </a:rPr>
              <a:t>- </a:t>
            </a:r>
            <a:r>
              <a:rPr lang="ar-IQ" sz="4000" dirty="0">
                <a:solidFill>
                  <a:prstClr val="black"/>
                </a:solidFill>
              </a:rPr>
              <a:t>سعة الصدر لدى المرشد الاكاديمي لحل مشاكل الطالب بكافة انواعها </a:t>
            </a:r>
          </a:p>
        </p:txBody>
      </p:sp>
    </p:spTree>
    <p:extLst>
      <p:ext uri="{BB962C8B-B14F-4D97-AF65-F5344CB8AC3E}">
        <p14:creationId xmlns:p14="http://schemas.microsoft.com/office/powerpoint/2010/main" val="191942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ar-IQ" b="1" dirty="0">
                <a:solidFill>
                  <a:srgbClr val="FF0000"/>
                </a:solidFill>
              </a:rPr>
              <a:t>أنواع الأرشاد </a:t>
            </a:r>
            <a:r>
              <a:rPr lang="ar-IQ" b="1" dirty="0" smtClean="0">
                <a:solidFill>
                  <a:srgbClr val="FF0000"/>
                </a:solidFill>
              </a:rPr>
              <a:t>النفسي </a:t>
            </a:r>
            <a:r>
              <a:rPr lang="ar-IQ" b="1" dirty="0">
                <a:solidFill>
                  <a:srgbClr val="FF0000"/>
                </a:solidFill>
              </a:rPr>
              <a:t>الألكتروني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5591350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dirty="0" smtClean="0">
                <a:solidFill>
                  <a:prstClr val="black"/>
                </a:solidFill>
              </a:rPr>
              <a:t> </a:t>
            </a:r>
            <a:endParaRPr lang="ar-IQ" dirty="0">
              <a:solidFill>
                <a:prstClr val="black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467544" y="1412776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dirty="0" smtClean="0">
                <a:solidFill>
                  <a:prstClr val="black"/>
                </a:solidFill>
              </a:rPr>
              <a:t> </a:t>
            </a:r>
            <a:r>
              <a:rPr lang="ar-IQ" sz="4000" b="1" dirty="0" smtClean="0">
                <a:solidFill>
                  <a:srgbClr val="FF0000"/>
                </a:solidFill>
              </a:rPr>
              <a:t>1- المحدد بوقت :</a:t>
            </a:r>
            <a:r>
              <a:rPr lang="ar-IQ" sz="4000" dirty="0" smtClean="0">
                <a:solidFill>
                  <a:prstClr val="black"/>
                </a:solidFill>
              </a:rPr>
              <a:t>ونفصد التواصل </a:t>
            </a:r>
            <a:r>
              <a:rPr lang="ar-IQ" sz="4000" dirty="0">
                <a:solidFill>
                  <a:prstClr val="black"/>
                </a:solidFill>
              </a:rPr>
              <a:t>بين المرشد والمسترشد بوقت واحد عبر وسائل الأتصال المتعددة واستخدام الوسيلة المتاحة وسهلة الأستخدام من قبل المسترشد ، فتكون العلاقة بالصوت والصورة أو الرسائل أو الصوت فقط من خلال استخدام البصمات في الماسنجر أو الواتساب أو الفايبرأو البريد الألكتروني أو التليكرام ....وغيرها</a:t>
            </a:r>
            <a:r>
              <a:rPr lang="ar-IQ" sz="4000" dirty="0" smtClean="0">
                <a:solidFill>
                  <a:prstClr val="black"/>
                </a:solidFill>
              </a:rPr>
              <a:t>.</a:t>
            </a:r>
            <a:endParaRPr lang="ar-IQ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98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260648"/>
            <a:ext cx="87129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4000" b="1" dirty="0" smtClean="0">
                <a:solidFill>
                  <a:srgbClr val="FF0000"/>
                </a:solidFill>
              </a:rPr>
              <a:t>2- الوقت مفتوح: </a:t>
            </a:r>
            <a:r>
              <a:rPr lang="ar-IQ" sz="4000" dirty="0">
                <a:solidFill>
                  <a:prstClr val="black"/>
                </a:solidFill>
              </a:rPr>
              <a:t>التواصل بين المرشد النفسي والمسترشد في أوقات مختلفة ، لأتحاحة الحرية للمرشد النفسي من جهة والمسترشد من جهة لأختيار الوقت المناسب للرد على الرسائل أو الواجبات البيتي أثناء دراسة الحالة ،أو البصمات الصوتية ، فيكون الأتصال والتواصل في أوقات مختلفة.</a:t>
            </a:r>
          </a:p>
        </p:txBody>
      </p:sp>
    </p:spTree>
    <p:extLst>
      <p:ext uri="{BB962C8B-B14F-4D97-AF65-F5344CB8AC3E}">
        <p14:creationId xmlns:p14="http://schemas.microsoft.com/office/powerpoint/2010/main" val="421084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مستطيل 2"/>
          <p:cNvSpPr/>
          <p:nvPr/>
        </p:nvSpPr>
        <p:spPr>
          <a:xfrm>
            <a:off x="0" y="1052736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4000" dirty="0" smtClean="0">
                <a:solidFill>
                  <a:prstClr val="black"/>
                </a:solidFill>
              </a:rPr>
              <a:t> </a:t>
            </a:r>
            <a:endParaRPr lang="ar-IQ" sz="4000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7834"/>
            <a:ext cx="9096695" cy="6417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858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8_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9_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0_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7_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580</Words>
  <Application>Microsoft Office PowerPoint</Application>
  <PresentationFormat>عرض على الشاشة (3:4)‏</PresentationFormat>
  <Paragraphs>40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12</vt:i4>
      </vt:variant>
      <vt:variant>
        <vt:lpstr>عناوين الشرائح</vt:lpstr>
      </vt:variant>
      <vt:variant>
        <vt:i4>12</vt:i4>
      </vt:variant>
    </vt:vector>
  </HeadingPairs>
  <TitlesOfParts>
    <vt:vector size="24" baseType="lpstr">
      <vt:lpstr>سمة Office</vt:lpstr>
      <vt:lpstr>غلاف فني</vt:lpstr>
      <vt:lpstr>1_غلاف فني</vt:lpstr>
      <vt:lpstr>2_غلاف فني</vt:lpstr>
      <vt:lpstr>3_غلاف فني</vt:lpstr>
      <vt:lpstr>4_غلاف فني</vt:lpstr>
      <vt:lpstr>5_غلاف فني</vt:lpstr>
      <vt:lpstr>6_غلاف فني</vt:lpstr>
      <vt:lpstr>7_غلاف فني</vt:lpstr>
      <vt:lpstr>8_غلاف فني</vt:lpstr>
      <vt:lpstr>9_غلاف فني</vt:lpstr>
      <vt:lpstr>10_غلاف فني</vt:lpstr>
      <vt:lpstr>عرض تقديمي في PowerPoint</vt:lpstr>
      <vt:lpstr>عرض تقديمي في PowerPoint</vt:lpstr>
      <vt:lpstr>  المرشد الأكاديمي</vt:lpstr>
      <vt:lpstr>أهداف الأرشاد النفسي الألكتروني</vt:lpstr>
      <vt:lpstr>عرض تقديمي في PowerPoint</vt:lpstr>
      <vt:lpstr>عرض تقديمي في PowerPoint</vt:lpstr>
      <vt:lpstr>أنواع الأرشاد النفسي الألكتروني</vt:lpstr>
      <vt:lpstr>عرض تقديمي في PowerPoint</vt:lpstr>
      <vt:lpstr> </vt:lpstr>
      <vt:lpstr>عرض تقديمي في PowerPoint</vt:lpstr>
      <vt:lpstr>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cp:lastModifiedBy>almadar</cp:lastModifiedBy>
  <cp:revision>9</cp:revision>
  <dcterms:modified xsi:type="dcterms:W3CDTF">2020-04-17T22:09:45Z</dcterms:modified>
</cp:coreProperties>
</file>