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</p:sldMasterIdLst>
  <p:sldIdLst>
    <p:sldId id="256" r:id="rId13"/>
    <p:sldId id="258" r:id="rId14"/>
    <p:sldId id="260" r:id="rId15"/>
    <p:sldId id="262" r:id="rId16"/>
    <p:sldId id="264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28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0913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10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20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142399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318211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267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4189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2454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534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750664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69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3746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2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6487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586954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38240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42347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7238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06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466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158627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9286739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263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2670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2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0202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493288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822570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8792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669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4153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25719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601116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96903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816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3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4019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2670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404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05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34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6171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80031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52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0106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85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30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18245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73909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9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2407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0875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71076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02416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55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2219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5632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249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47578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679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6296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7913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691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87113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9741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39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6748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013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8915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974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33582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9143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1458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9505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73815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52025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61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272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340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2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63463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18025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2665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836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10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00448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39069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88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280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79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330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00050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60492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60315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437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7506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121230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745508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268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33561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132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323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530591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39058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96498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3945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695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49146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5110743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ECE9C6"/>
                </a:solidFill>
              </a:rPr>
              <a:pPr/>
              <a:t>25/08/1441</a:t>
            </a:fld>
            <a:endParaRPr lang="ar-SA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ECE9C6"/>
                </a:solidFill>
              </a:rPr>
              <a:pPr/>
              <a:t>‹#›</a:t>
            </a:fld>
            <a:endParaRPr lang="ar-SA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75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7962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2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2773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734865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45854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43670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0703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0763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432272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993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02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4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1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0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77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1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3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5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98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25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895D1D"/>
                </a:solidFill>
              </a:rPr>
              <a:pPr/>
              <a:t>25/08/1441</a:t>
            </a:fld>
            <a:endParaRPr lang="ar-SA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895D1D"/>
                </a:solidFill>
              </a:rPr>
              <a:pPr/>
              <a:t>‹#›</a:t>
            </a:fld>
            <a:endParaRPr lang="ar-SA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1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8952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539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0648"/>
            <a:ext cx="88569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b="1" dirty="0" smtClean="0">
                <a:solidFill>
                  <a:srgbClr val="FF0000"/>
                </a:solidFill>
              </a:rPr>
              <a:t>  أهمية </a:t>
            </a:r>
            <a:r>
              <a:rPr lang="ar-IQ" sz="3600" b="1" dirty="0">
                <a:solidFill>
                  <a:srgbClr val="FF0000"/>
                </a:solidFill>
              </a:rPr>
              <a:t>الإرشاد </a:t>
            </a:r>
            <a:r>
              <a:rPr lang="ar-IQ" sz="3600" b="1" dirty="0" smtClean="0">
                <a:solidFill>
                  <a:srgbClr val="FF0000"/>
                </a:solidFill>
              </a:rPr>
              <a:t>النفسي الألكتروني </a:t>
            </a:r>
            <a:r>
              <a:rPr lang="ar-IQ" sz="3600" b="1" dirty="0">
                <a:solidFill>
                  <a:srgbClr val="FF0000"/>
                </a:solidFill>
              </a:rPr>
              <a:t>في العملية التعليمية </a:t>
            </a:r>
            <a:r>
              <a:rPr lang="ar-IQ" sz="3600" b="1" dirty="0" smtClean="0">
                <a:solidFill>
                  <a:srgbClr val="FF0000"/>
                </a:solidFill>
              </a:rPr>
              <a:t> وتعتبر ركيزة أساسية:</a:t>
            </a:r>
          </a:p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1- </a:t>
            </a:r>
            <a:r>
              <a:rPr lang="ar-IQ" sz="3600" dirty="0">
                <a:solidFill>
                  <a:prstClr val="black"/>
                </a:solidFill>
              </a:rPr>
              <a:t>يقوم بربط الطالب بالمؤسسة التعليمية التي يتعلم بها متجاوزاً حدود الزمان </a:t>
            </a:r>
            <a:r>
              <a:rPr lang="ar-IQ" sz="3600" dirty="0" smtClean="0">
                <a:solidFill>
                  <a:prstClr val="black"/>
                </a:solidFill>
              </a:rPr>
              <a:t>والمكان </a:t>
            </a:r>
          </a:p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2-المرشد </a:t>
            </a:r>
            <a:r>
              <a:rPr lang="ar-IQ" sz="3600" dirty="0">
                <a:solidFill>
                  <a:prstClr val="black"/>
                </a:solidFill>
              </a:rPr>
              <a:t>الأكاديمي ومن خلال الإرشاد الإلكتروني يبقى على تواصل مستمر مع  طلبته حتى في أوقات </a:t>
            </a:r>
            <a:r>
              <a:rPr lang="ar-IQ" sz="3600" dirty="0" smtClean="0">
                <a:solidFill>
                  <a:prstClr val="black"/>
                </a:solidFill>
              </a:rPr>
              <a:t>الحظر والعطل ، ويستطيع </a:t>
            </a:r>
            <a:r>
              <a:rPr lang="ar-IQ" sz="3600" dirty="0">
                <a:solidFill>
                  <a:prstClr val="black"/>
                </a:solidFill>
              </a:rPr>
              <a:t>الطالب ومن خلال  منصة الإرشاد الأكاديمي </a:t>
            </a:r>
            <a:r>
              <a:rPr lang="ar-IQ" sz="3600" dirty="0" smtClean="0">
                <a:solidFill>
                  <a:prstClr val="black"/>
                </a:solidFill>
              </a:rPr>
              <a:t>الإلكتروني استشارة </a:t>
            </a:r>
            <a:r>
              <a:rPr lang="ar-IQ" sz="3600" dirty="0">
                <a:solidFill>
                  <a:prstClr val="black"/>
                </a:solidFill>
              </a:rPr>
              <a:t>المرشد النفسي الأكاديمي في أمور حياتية أخرى بعيداً عن الدراسة وبذلك ينتقل الإرشاد من أسوار المؤسسات التعليمية </a:t>
            </a:r>
            <a:r>
              <a:rPr lang="ar-IQ" sz="3600" dirty="0" smtClean="0">
                <a:solidFill>
                  <a:prstClr val="black"/>
                </a:solidFill>
              </a:rPr>
              <a:t> الجامعية إلى </a:t>
            </a:r>
            <a:r>
              <a:rPr lang="ar-IQ" sz="3600" dirty="0">
                <a:solidFill>
                  <a:prstClr val="black"/>
                </a:solidFill>
              </a:rPr>
              <a:t>أفق الحياة الأوسع ويتحول من كونه إرشاد أكاديمي بحت إلى إرشاد أكاديمي وتربوي ونفسي واجتماعي </a:t>
            </a:r>
            <a:r>
              <a:rPr lang="ar-IQ" sz="3600" dirty="0" smtClean="0">
                <a:solidFill>
                  <a:prstClr val="black"/>
                </a:solidFill>
              </a:rPr>
              <a:t>وأُسري وصحي.</a:t>
            </a:r>
            <a:endParaRPr lang="ar-IQ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179512" y="404664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000" b="1" dirty="0">
                <a:solidFill>
                  <a:srgbClr val="FF0000"/>
                </a:solidFill>
              </a:rPr>
              <a:t>مزايا الإرشاد  النفسي </a:t>
            </a:r>
            <a:r>
              <a:rPr lang="ar-IQ" sz="4000" b="1" dirty="0" smtClean="0">
                <a:solidFill>
                  <a:srgbClr val="FF0000"/>
                </a:solidFill>
              </a:rPr>
              <a:t>الإلكتروني</a:t>
            </a: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1- مناسب </a:t>
            </a:r>
            <a:r>
              <a:rPr lang="ar-IQ" sz="4000" dirty="0">
                <a:solidFill>
                  <a:prstClr val="black"/>
                </a:solidFill>
              </a:rPr>
              <a:t>للمسترشدين الذين ينتقلون إلى أماكن جغرافية مختلفة وبعيدة طلباً للإرشادات النفسية.</a:t>
            </a:r>
          </a:p>
          <a:p>
            <a:pPr algn="just"/>
            <a:r>
              <a:rPr lang="ar-IQ" sz="4000" dirty="0">
                <a:solidFill>
                  <a:prstClr val="black"/>
                </a:solidFill>
              </a:rPr>
              <a:t>2- </a:t>
            </a:r>
            <a:r>
              <a:rPr lang="ar-IQ" sz="4000" dirty="0" smtClean="0">
                <a:solidFill>
                  <a:prstClr val="black"/>
                </a:solidFill>
              </a:rPr>
              <a:t>يناسب </a:t>
            </a:r>
            <a:r>
              <a:rPr lang="ar-IQ" sz="4000" dirty="0">
                <a:solidFill>
                  <a:prstClr val="black"/>
                </a:solidFill>
              </a:rPr>
              <a:t>المسترشدين الذين يشعرون براحة أكثر في استخدام الإنترنت </a:t>
            </a:r>
            <a:r>
              <a:rPr lang="ar-IQ" sz="4000" dirty="0" smtClean="0">
                <a:solidFill>
                  <a:prstClr val="black"/>
                </a:solidFill>
              </a:rPr>
              <a:t>كوسيط ، </a:t>
            </a:r>
            <a:r>
              <a:rPr lang="ar-IQ" sz="4000" b="1" dirty="0">
                <a:solidFill>
                  <a:prstClr val="black"/>
                </a:solidFill>
              </a:rPr>
              <a:t>لامتلاكھم قدرات يمكن تفعيلھا عن طريق ھذا الأسلوب التباعدي</a:t>
            </a:r>
            <a:r>
              <a:rPr lang="ar-IQ" sz="4000" dirty="0">
                <a:solidFill>
                  <a:prstClr val="black"/>
                </a:solidFill>
              </a:rPr>
              <a:t>.</a:t>
            </a:r>
          </a:p>
          <a:p>
            <a:pPr algn="just"/>
            <a:r>
              <a:rPr lang="ar-IQ" sz="4000" dirty="0">
                <a:solidFill>
                  <a:prstClr val="black"/>
                </a:solidFill>
              </a:rPr>
              <a:t>3-  يناسب المسترشدين الذين يشعرون بحرج من طلب </a:t>
            </a:r>
            <a:r>
              <a:rPr lang="ar-IQ" sz="4000" dirty="0" smtClean="0">
                <a:solidFill>
                  <a:prstClr val="black"/>
                </a:solidFill>
              </a:rPr>
              <a:t>المساعدة من وحدات الأرشاد النفسي في الجامعات بشكل </a:t>
            </a:r>
            <a:r>
              <a:rPr lang="ar-IQ" sz="4000" dirty="0">
                <a:solidFill>
                  <a:prstClr val="black"/>
                </a:solidFill>
              </a:rPr>
              <a:t>مباشر.</a:t>
            </a:r>
          </a:p>
          <a:p>
            <a:pPr algn="just"/>
            <a:endParaRPr lang="ar-IQ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0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dirty="0" smtClean="0">
                <a:solidFill>
                  <a:prstClr val="black"/>
                </a:solidFill>
              </a:rPr>
              <a:t> </a:t>
            </a:r>
            <a:endParaRPr lang="ar-IQ" dirty="0">
              <a:solidFill>
                <a:prstClr val="black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95536" y="369332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400" dirty="0" smtClean="0">
                <a:solidFill>
                  <a:prstClr val="black"/>
                </a:solidFill>
              </a:rPr>
              <a:t> 4يساعد </a:t>
            </a:r>
            <a:r>
              <a:rPr lang="ar-IQ" sz="4400" dirty="0">
                <a:solidFill>
                  <a:prstClr val="black"/>
                </a:solidFill>
              </a:rPr>
              <a:t>المسترشد على الأمانة والصراحة والتعاون من خلال </a:t>
            </a:r>
            <a:r>
              <a:rPr lang="ar-IQ" sz="4400" dirty="0" smtClean="0">
                <a:solidFill>
                  <a:prstClr val="black"/>
                </a:solidFill>
              </a:rPr>
              <a:t>الجلسة الأرشادية </a:t>
            </a:r>
            <a:r>
              <a:rPr lang="ar-IQ" sz="4400" dirty="0">
                <a:solidFill>
                  <a:prstClr val="black"/>
                </a:solidFill>
              </a:rPr>
              <a:t>بتوفير البيئة الآمنة الخالية من الإحراج مما يشجعه على الكشف عن ذاته.</a:t>
            </a:r>
          </a:p>
          <a:p>
            <a:pPr algn="just"/>
            <a:r>
              <a:rPr lang="ar-IQ" sz="4400" dirty="0">
                <a:solidFill>
                  <a:prstClr val="black"/>
                </a:solidFill>
              </a:rPr>
              <a:t>5- يوفر آلية مساعدة لتحليل مستوى التقدم النفسي للمسترشدين عن طريق الاحتفاظ بسجلات التواصل القائمة على النص المكتوب .</a:t>
            </a:r>
          </a:p>
        </p:txBody>
      </p:sp>
    </p:spTree>
    <p:extLst>
      <p:ext uri="{BB962C8B-B14F-4D97-AF65-F5344CB8AC3E}">
        <p14:creationId xmlns:p14="http://schemas.microsoft.com/office/powerpoint/2010/main" val="9895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/>
          <p:cNvSpPr/>
          <p:nvPr/>
        </p:nvSpPr>
        <p:spPr>
          <a:xfrm>
            <a:off x="5940152" y="2114781"/>
            <a:ext cx="24265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>
                <a:solidFill>
                  <a:prstClr val="white"/>
                </a:solidFill>
              </a:rPr>
              <a:t> </a:t>
            </a:r>
            <a:r>
              <a:rPr lang="ar-IQ" sz="2800" b="1" dirty="0" smtClean="0">
                <a:solidFill>
                  <a:prstClr val="white"/>
                </a:solidFill>
              </a:rPr>
              <a:t>المرشد النفسي</a:t>
            </a:r>
            <a:endParaRPr lang="ar-IQ" sz="2800" b="1" dirty="0">
              <a:solidFill>
                <a:prstClr val="white"/>
              </a:solidFill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3059832" y="476672"/>
            <a:ext cx="309634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prstClr val="white"/>
                </a:solidFill>
              </a:rPr>
              <a:t>عناصر الأرشاد الألكتروني</a:t>
            </a:r>
            <a:endParaRPr lang="ar-IQ" sz="3200" b="1" dirty="0">
              <a:solidFill>
                <a:prstClr val="white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760292" y="2132856"/>
            <a:ext cx="2304256" cy="981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 smtClean="0">
                <a:solidFill>
                  <a:prstClr val="white"/>
                </a:solidFill>
              </a:rPr>
              <a:t>المرشد الأكاديمي</a:t>
            </a:r>
            <a:endParaRPr lang="ar-IQ" sz="2800" dirty="0">
              <a:solidFill>
                <a:prstClr val="white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004102" y="3639974"/>
            <a:ext cx="3207804" cy="869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prstClr val="white"/>
                </a:solidFill>
              </a:rPr>
              <a:t>شبكة الأتصال الأنترنيت</a:t>
            </a:r>
            <a:endParaRPr lang="ar-IQ" sz="3200" b="1" dirty="0">
              <a:solidFill>
                <a:prstClr val="white"/>
              </a:solidFill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304713" y="5157192"/>
            <a:ext cx="2770330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600" b="1" dirty="0" smtClean="0">
                <a:solidFill>
                  <a:prstClr val="white"/>
                </a:solidFill>
              </a:rPr>
              <a:t>المسترشد</a:t>
            </a:r>
            <a:endParaRPr lang="ar-IQ" sz="3600" b="1" dirty="0">
              <a:solidFill>
                <a:prstClr val="white"/>
              </a:solidFill>
            </a:endParaRPr>
          </a:p>
        </p:txBody>
      </p:sp>
      <p:cxnSp>
        <p:nvCxnSpPr>
          <p:cNvPr id="9" name="رابط كسهم مستقيم 8"/>
          <p:cNvCxnSpPr/>
          <p:nvPr/>
        </p:nvCxnSpPr>
        <p:spPr>
          <a:xfrm>
            <a:off x="5436096" y="1659902"/>
            <a:ext cx="538370" cy="5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H="1">
            <a:off x="3059832" y="1556792"/>
            <a:ext cx="720080" cy="632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2687991" y="3114126"/>
            <a:ext cx="316111" cy="2681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stCxn id="2" idx="3"/>
          </p:cNvCxnSpPr>
          <p:nvPr/>
        </p:nvCxnSpPr>
        <p:spPr>
          <a:xfrm flipH="1">
            <a:off x="5865805" y="2895270"/>
            <a:ext cx="429710" cy="487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4689878" y="46531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4329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>  </a:t>
            </a:r>
            <a:r>
              <a:rPr lang="ar-IQ" b="1" dirty="0">
                <a:solidFill>
                  <a:srgbClr val="FF0000"/>
                </a:solidFill>
              </a:rPr>
              <a:t>المرشد الأكاديمي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-30449" y="90872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• مساعدة  </a:t>
            </a:r>
            <a:r>
              <a:rPr lang="ar-IQ" sz="3600" dirty="0">
                <a:solidFill>
                  <a:prstClr val="black"/>
                </a:solidFill>
              </a:rPr>
              <a:t>الطلبة </a:t>
            </a:r>
            <a:r>
              <a:rPr lang="ar-IQ" sz="3600" dirty="0" smtClean="0">
                <a:solidFill>
                  <a:prstClr val="black"/>
                </a:solidFill>
              </a:rPr>
              <a:t>الجدد نظام المقررات على توضيح المقررات </a:t>
            </a:r>
            <a:r>
              <a:rPr lang="ar-IQ" sz="3600" dirty="0">
                <a:solidFill>
                  <a:prstClr val="black"/>
                </a:solidFill>
              </a:rPr>
              <a:t>الدراسية التي </a:t>
            </a:r>
            <a:r>
              <a:rPr lang="ar-IQ" sz="3600" dirty="0" smtClean="0">
                <a:solidFill>
                  <a:prstClr val="black"/>
                </a:solidFill>
              </a:rPr>
              <a:t>تتلائم </a:t>
            </a:r>
            <a:r>
              <a:rPr lang="ar-IQ" sz="3600" dirty="0">
                <a:solidFill>
                  <a:prstClr val="black"/>
                </a:solidFill>
              </a:rPr>
              <a:t>مع </a:t>
            </a:r>
            <a:r>
              <a:rPr lang="ar-IQ" sz="3600" dirty="0" smtClean="0">
                <a:solidFill>
                  <a:prstClr val="black"/>
                </a:solidFill>
              </a:rPr>
              <a:t>قدراتهم واستعداداتهم ، وأن يختار المناهج </a:t>
            </a:r>
            <a:r>
              <a:rPr lang="ar-IQ" sz="3600" dirty="0">
                <a:solidFill>
                  <a:prstClr val="black"/>
                </a:solidFill>
              </a:rPr>
              <a:t>المناسبة والمقررات التي </a:t>
            </a:r>
            <a:r>
              <a:rPr lang="ar-IQ" sz="3600" dirty="0" smtClean="0">
                <a:solidFill>
                  <a:prstClr val="black"/>
                </a:solidFill>
              </a:rPr>
              <a:t>تساعدهم </a:t>
            </a:r>
            <a:r>
              <a:rPr lang="ar-IQ" sz="3600" dirty="0">
                <a:solidFill>
                  <a:prstClr val="black"/>
                </a:solidFill>
              </a:rPr>
              <a:t>على اكتشاف إمكاناته التربوية فيما بعد المستوى التعليمي الذي هو فيه ، ومساعدته على النجاح </a:t>
            </a:r>
            <a:r>
              <a:rPr lang="ar-IQ" sz="3600" dirty="0" smtClean="0">
                <a:solidFill>
                  <a:prstClr val="black"/>
                </a:solidFill>
              </a:rPr>
              <a:t>والتفوق.</a:t>
            </a:r>
            <a:endParaRPr lang="ar-IQ" sz="3600" dirty="0">
              <a:solidFill>
                <a:prstClr val="black"/>
              </a:solidFill>
            </a:endParaRPr>
          </a:p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•مساعدة الطلبة على </a:t>
            </a:r>
            <a:r>
              <a:rPr lang="ar-IQ" sz="3600" dirty="0">
                <a:solidFill>
                  <a:prstClr val="black"/>
                </a:solidFill>
              </a:rPr>
              <a:t>اتخاذ قرارات تتصل بحاجاتهم الشخصية </a:t>
            </a:r>
            <a:r>
              <a:rPr lang="ar-IQ" sz="3600" dirty="0" smtClean="0">
                <a:solidFill>
                  <a:prstClr val="black"/>
                </a:solidFill>
              </a:rPr>
              <a:t>والدراسية </a:t>
            </a:r>
            <a:r>
              <a:rPr lang="ar-IQ" sz="3600" dirty="0">
                <a:solidFill>
                  <a:prstClr val="black"/>
                </a:solidFill>
              </a:rPr>
              <a:t>والمهنية .</a:t>
            </a:r>
          </a:p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•عملية </a:t>
            </a:r>
            <a:r>
              <a:rPr lang="ar-IQ" sz="3600" dirty="0">
                <a:solidFill>
                  <a:prstClr val="black"/>
                </a:solidFill>
              </a:rPr>
              <a:t>تتهم بمساعدة </a:t>
            </a:r>
            <a:r>
              <a:rPr lang="ar-IQ" sz="3600" dirty="0" smtClean="0">
                <a:solidFill>
                  <a:prstClr val="black"/>
                </a:solidFill>
              </a:rPr>
              <a:t>الطلبة </a:t>
            </a:r>
            <a:r>
              <a:rPr lang="ar-IQ" sz="3600" dirty="0">
                <a:solidFill>
                  <a:prstClr val="black"/>
                </a:solidFill>
              </a:rPr>
              <a:t>على تحديد أهداف أكاديمية واختيار نوع التخصص في الدراسة ، ومعرفة متطلبات التخرجّ </a:t>
            </a:r>
            <a:r>
              <a:rPr lang="ar-IQ" sz="3600" dirty="0" smtClean="0">
                <a:solidFill>
                  <a:prstClr val="black"/>
                </a:solidFill>
              </a:rPr>
              <a:t>كافة ، </a:t>
            </a:r>
            <a:r>
              <a:rPr lang="ar-IQ" sz="3600" dirty="0">
                <a:solidFill>
                  <a:prstClr val="black"/>
                </a:solidFill>
              </a:rPr>
              <a:t>والإعداد لها بما يساعده على النجاح في الدراسة وفي حياته المستقبلية .</a:t>
            </a:r>
          </a:p>
        </p:txBody>
      </p:sp>
    </p:spTree>
    <p:extLst>
      <p:ext uri="{BB962C8B-B14F-4D97-AF65-F5344CB8AC3E}">
        <p14:creationId xmlns:p14="http://schemas.microsoft.com/office/powerpoint/2010/main" val="148576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8490" y="188640"/>
            <a:ext cx="7756263" cy="1224136"/>
          </a:xfrm>
        </p:spPr>
        <p:txBody>
          <a:bodyPr>
            <a:normAutofit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أهداف الأرشاد النفسي الألكتروني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107504" y="1556792"/>
            <a:ext cx="89289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1- تقديم </a:t>
            </a:r>
            <a:r>
              <a:rPr lang="ar-IQ" sz="3600" dirty="0">
                <a:solidFill>
                  <a:prstClr val="black"/>
                </a:solidFill>
              </a:rPr>
              <a:t>الخدمات الأرشادية والنفسية والمعلومات الأكاديمية للطلبة وزيادة وعيهم برسالة الجامعة وأهدافها وأنظمتها.</a:t>
            </a:r>
          </a:p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2- التعرف </a:t>
            </a:r>
            <a:r>
              <a:rPr lang="ar-IQ" sz="3600" dirty="0">
                <a:solidFill>
                  <a:prstClr val="black"/>
                </a:solidFill>
              </a:rPr>
              <a:t>على المشكلات والعقبات التي تحول دون قدرة الطلبة على التفاعل مع </a:t>
            </a:r>
            <a:r>
              <a:rPr lang="ar-IQ" sz="3600" dirty="0" smtClean="0">
                <a:solidFill>
                  <a:prstClr val="black"/>
                </a:solidFill>
              </a:rPr>
              <a:t>التعليم </a:t>
            </a:r>
            <a:r>
              <a:rPr lang="ar-IQ" sz="3600" dirty="0">
                <a:solidFill>
                  <a:prstClr val="black"/>
                </a:solidFill>
              </a:rPr>
              <a:t>الألكتروني والعمل على تغيير الأفكار والاتجاهات السلبية نحو التعليم الألكتروني وتبني أفكار أكثر إيجابية.</a:t>
            </a:r>
          </a:p>
          <a:p>
            <a:pPr algn="just"/>
            <a:r>
              <a:rPr lang="ar-IQ" sz="3600" dirty="0" smtClean="0">
                <a:solidFill>
                  <a:prstClr val="black"/>
                </a:solidFill>
              </a:rPr>
              <a:t>3- تزويد </a:t>
            </a:r>
            <a:r>
              <a:rPr lang="ar-IQ" sz="3600" dirty="0">
                <a:solidFill>
                  <a:prstClr val="black"/>
                </a:solidFill>
              </a:rPr>
              <a:t>الطلبة بالمهارات الأكاديمية والشخصية التي تمكنهم من فهم ذواتهم وقدراتهم وميولهم وممارسة دور ايجابي في العملية التعليمية.</a:t>
            </a:r>
          </a:p>
        </p:txBody>
      </p:sp>
    </p:spTree>
    <p:extLst>
      <p:ext uri="{BB962C8B-B14F-4D97-AF65-F5344CB8AC3E}">
        <p14:creationId xmlns:p14="http://schemas.microsoft.com/office/powerpoint/2010/main" val="11294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10840" y="116632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400" dirty="0" smtClean="0">
                <a:solidFill>
                  <a:prstClr val="black"/>
                </a:solidFill>
              </a:rPr>
              <a:t>4- </a:t>
            </a:r>
            <a:r>
              <a:rPr lang="ar-IQ" sz="4000" dirty="0" smtClean="0">
                <a:solidFill>
                  <a:prstClr val="black"/>
                </a:solidFill>
              </a:rPr>
              <a:t>تزويد </a:t>
            </a:r>
            <a:r>
              <a:rPr lang="ar-IQ" sz="4000" dirty="0">
                <a:solidFill>
                  <a:prstClr val="black"/>
                </a:solidFill>
              </a:rPr>
              <a:t>الطلبة  بالمعلومات الرقمية </a:t>
            </a:r>
            <a:r>
              <a:rPr lang="ar-IQ" sz="4000" dirty="0" smtClean="0">
                <a:solidFill>
                  <a:prstClr val="black"/>
                </a:solidFill>
              </a:rPr>
              <a:t>الحديثة التي </a:t>
            </a:r>
            <a:r>
              <a:rPr lang="ar-IQ" sz="4000" dirty="0">
                <a:solidFill>
                  <a:prstClr val="black"/>
                </a:solidFill>
              </a:rPr>
              <a:t>تمكنهم </a:t>
            </a:r>
            <a:r>
              <a:rPr lang="ar-IQ" sz="4000" dirty="0" smtClean="0">
                <a:solidFill>
                  <a:prstClr val="black"/>
                </a:solidFill>
              </a:rPr>
              <a:t>من التفاعل </a:t>
            </a:r>
            <a:r>
              <a:rPr lang="ar-IQ" sz="4000" dirty="0">
                <a:solidFill>
                  <a:prstClr val="black"/>
                </a:solidFill>
              </a:rPr>
              <a:t>مع اساتذتهم في الصفوف </a:t>
            </a:r>
            <a:r>
              <a:rPr lang="ar-IQ" sz="4000" dirty="0" smtClean="0">
                <a:solidFill>
                  <a:prstClr val="black"/>
                </a:solidFill>
              </a:rPr>
              <a:t>الألكترونية بكل سهولة ويسر.</a:t>
            </a:r>
            <a:endParaRPr lang="ar-IQ" sz="4000" dirty="0">
              <a:solidFill>
                <a:prstClr val="black"/>
              </a:solidFill>
            </a:endParaRP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5-تقديم </a:t>
            </a:r>
            <a:r>
              <a:rPr lang="ar-IQ" sz="4000" dirty="0">
                <a:solidFill>
                  <a:prstClr val="black"/>
                </a:solidFill>
              </a:rPr>
              <a:t>الخدمات الأرشادية </a:t>
            </a:r>
            <a:r>
              <a:rPr lang="ar-IQ" sz="4000" dirty="0" smtClean="0">
                <a:solidFill>
                  <a:prstClr val="black"/>
                </a:solidFill>
              </a:rPr>
              <a:t>الصحية الوقائية </a:t>
            </a:r>
            <a:r>
              <a:rPr lang="ar-IQ" sz="4000" dirty="0">
                <a:solidFill>
                  <a:prstClr val="black"/>
                </a:solidFill>
              </a:rPr>
              <a:t>والمعلومات  العلمية للطلبة وزيادة وعيهم  الصحي  للوقاية من خطر </a:t>
            </a:r>
            <a:r>
              <a:rPr lang="ar-IQ" sz="4000" dirty="0" smtClean="0">
                <a:solidFill>
                  <a:prstClr val="black"/>
                </a:solidFill>
              </a:rPr>
              <a:t> الأمراض الوبائية.</a:t>
            </a:r>
            <a:endParaRPr lang="ar-IQ" sz="4000" dirty="0">
              <a:solidFill>
                <a:prstClr val="black"/>
              </a:solidFill>
            </a:endParaRP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6- توجيه </a:t>
            </a:r>
            <a:r>
              <a:rPr lang="ar-IQ" sz="4000" dirty="0">
                <a:solidFill>
                  <a:prstClr val="black"/>
                </a:solidFill>
              </a:rPr>
              <a:t>الطلبة ومتابعتهم خلال فترة  حظر التجوال</a:t>
            </a:r>
            <a:r>
              <a:rPr lang="ar-IQ" sz="4000" dirty="0" smtClean="0">
                <a:solidFill>
                  <a:prstClr val="black"/>
                </a:solidFill>
              </a:rPr>
              <a:t>.</a:t>
            </a:r>
            <a:endParaRPr lang="ar-IQ" sz="4000" dirty="0">
              <a:solidFill>
                <a:prstClr val="black"/>
              </a:solidFill>
            </a:endParaRP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7- مساعدة  </a:t>
            </a:r>
            <a:r>
              <a:rPr lang="ar-IQ" sz="4000" dirty="0">
                <a:solidFill>
                  <a:prstClr val="black"/>
                </a:solidFill>
              </a:rPr>
              <a:t>الطلبة في الاعداد والتخطيط لمستقبله العلمي </a:t>
            </a:r>
            <a:r>
              <a:rPr lang="ar-IQ" sz="4000" dirty="0" smtClean="0">
                <a:solidFill>
                  <a:prstClr val="black"/>
                </a:solidFill>
              </a:rPr>
              <a:t> </a:t>
            </a:r>
            <a:endParaRPr lang="ar-IQ" sz="4000" dirty="0">
              <a:solidFill>
                <a:prstClr val="black"/>
              </a:solidFill>
            </a:endParaRPr>
          </a:p>
          <a:p>
            <a:r>
              <a:rPr lang="ar-IQ" sz="4000" dirty="0" smtClean="0">
                <a:solidFill>
                  <a:prstClr val="black"/>
                </a:solidFill>
              </a:rPr>
              <a:t>8- تقديم الخدمات الأرشادية المعلوماتية والتقنية الى السادة اعضاء الهيئات التدريسية حول  كيفية التفاعل مع التعليم الألكتروني .</a:t>
            </a:r>
            <a:endParaRPr lang="ar-IQ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404664"/>
            <a:ext cx="88569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400" dirty="0" smtClean="0">
                <a:solidFill>
                  <a:prstClr val="black"/>
                </a:solidFill>
              </a:rPr>
              <a:t>  </a:t>
            </a:r>
            <a:r>
              <a:rPr lang="ar-IQ" sz="4400" b="1" dirty="0" smtClean="0">
                <a:solidFill>
                  <a:srgbClr val="FF0000"/>
                </a:solidFill>
              </a:rPr>
              <a:t>أهداف الأرشاد الأكاديمي</a:t>
            </a: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1- توجيه الطلبة </a:t>
            </a:r>
            <a:r>
              <a:rPr lang="ar-IQ" sz="4000" dirty="0">
                <a:solidFill>
                  <a:prstClr val="black"/>
                </a:solidFill>
              </a:rPr>
              <a:t>بالارشادات التي تؤدي الى استمراره فى التفوق .</a:t>
            </a: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 </a:t>
            </a:r>
            <a:r>
              <a:rPr lang="ar-IQ" sz="4000" dirty="0">
                <a:solidFill>
                  <a:prstClr val="black"/>
                </a:solidFill>
              </a:rPr>
              <a:t>2</a:t>
            </a:r>
            <a:r>
              <a:rPr lang="ar-IQ" sz="4000" dirty="0" smtClean="0">
                <a:solidFill>
                  <a:prstClr val="black"/>
                </a:solidFill>
              </a:rPr>
              <a:t>-مساعدة </a:t>
            </a:r>
            <a:r>
              <a:rPr lang="ar-IQ" sz="4000" dirty="0">
                <a:solidFill>
                  <a:prstClr val="black"/>
                </a:solidFill>
              </a:rPr>
              <a:t>الطلبة في اختيار المقررات الدراسية الاختيارية </a:t>
            </a:r>
            <a:r>
              <a:rPr lang="ar-IQ" sz="4000" dirty="0" smtClean="0">
                <a:solidFill>
                  <a:prstClr val="black"/>
                </a:solidFill>
              </a:rPr>
              <a:t>. </a:t>
            </a:r>
            <a:endParaRPr lang="ar-IQ" sz="4000" dirty="0">
              <a:solidFill>
                <a:prstClr val="black"/>
              </a:solidFill>
            </a:endParaRP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 </a:t>
            </a:r>
            <a:r>
              <a:rPr lang="ar-IQ" sz="4000" dirty="0">
                <a:solidFill>
                  <a:prstClr val="black"/>
                </a:solidFill>
              </a:rPr>
              <a:t>3</a:t>
            </a:r>
            <a:r>
              <a:rPr lang="ar-IQ" sz="4000" dirty="0" smtClean="0">
                <a:solidFill>
                  <a:prstClr val="black"/>
                </a:solidFill>
              </a:rPr>
              <a:t>-مساعدة </a:t>
            </a:r>
            <a:r>
              <a:rPr lang="ar-IQ" sz="4000" dirty="0">
                <a:solidFill>
                  <a:prstClr val="black"/>
                </a:solidFill>
              </a:rPr>
              <a:t>الطلبة على تجاوز الصعوبات وتحقيق النجاح المنشود.    </a:t>
            </a:r>
          </a:p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 </a:t>
            </a:r>
            <a:r>
              <a:rPr lang="ar-IQ" sz="4000" dirty="0">
                <a:solidFill>
                  <a:prstClr val="black"/>
                </a:solidFill>
              </a:rPr>
              <a:t>4</a:t>
            </a:r>
            <a:r>
              <a:rPr lang="ar-IQ" sz="4000" dirty="0" smtClean="0">
                <a:solidFill>
                  <a:prstClr val="black"/>
                </a:solidFill>
              </a:rPr>
              <a:t>- </a:t>
            </a:r>
            <a:r>
              <a:rPr lang="ar-IQ" sz="4000" dirty="0">
                <a:solidFill>
                  <a:prstClr val="black"/>
                </a:solidFill>
              </a:rPr>
              <a:t>سعة الصدر لدى المرشد الاكاديمي لحل مشاكل الطالب بكافة انواعها </a:t>
            </a:r>
          </a:p>
        </p:txBody>
      </p:sp>
    </p:spTree>
    <p:extLst>
      <p:ext uri="{BB962C8B-B14F-4D97-AF65-F5344CB8AC3E}">
        <p14:creationId xmlns:p14="http://schemas.microsoft.com/office/powerpoint/2010/main" val="19194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أنواع الأرشاد </a:t>
            </a:r>
            <a:r>
              <a:rPr lang="ar-IQ" b="1" dirty="0" smtClean="0">
                <a:solidFill>
                  <a:srgbClr val="FF0000"/>
                </a:solidFill>
              </a:rPr>
              <a:t>النفسي </a:t>
            </a:r>
            <a:r>
              <a:rPr lang="ar-IQ" b="1" dirty="0">
                <a:solidFill>
                  <a:srgbClr val="FF0000"/>
                </a:solidFill>
              </a:rPr>
              <a:t>الألكتروني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5591350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>
                <a:solidFill>
                  <a:prstClr val="black"/>
                </a:solidFill>
              </a:rPr>
              <a:t> </a:t>
            </a:r>
            <a:endParaRPr lang="ar-IQ" dirty="0">
              <a:solidFill>
                <a:prstClr val="black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67544" y="1412776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dirty="0" smtClean="0">
                <a:solidFill>
                  <a:prstClr val="black"/>
                </a:solidFill>
              </a:rPr>
              <a:t> </a:t>
            </a:r>
            <a:r>
              <a:rPr lang="ar-IQ" sz="4000" b="1" dirty="0" smtClean="0">
                <a:solidFill>
                  <a:srgbClr val="FF0000"/>
                </a:solidFill>
              </a:rPr>
              <a:t>1- المحدد بوقت :</a:t>
            </a:r>
            <a:r>
              <a:rPr lang="ar-IQ" sz="4000" dirty="0" smtClean="0">
                <a:solidFill>
                  <a:prstClr val="black"/>
                </a:solidFill>
              </a:rPr>
              <a:t>ونفصد التواصل </a:t>
            </a:r>
            <a:r>
              <a:rPr lang="ar-IQ" sz="4000" dirty="0">
                <a:solidFill>
                  <a:prstClr val="black"/>
                </a:solidFill>
              </a:rPr>
              <a:t>بين المرشد والمسترشد بوقت واحد عبر وسائل الأتصال المتعددة واستخدام الوسيلة المتاحة وسهلة الأستخدام من قبل المسترشد ، فتكون العلاقة بالصوت والصورة أو الرسائل أو الصوت فقط من خلال استخدام البصمات في الماسنجر أو الواتساب أو الفايبرأو البريد الألكتروني أو التليكرام ....وغيرها</a:t>
            </a:r>
            <a:r>
              <a:rPr lang="ar-IQ" sz="4000" dirty="0" smtClean="0">
                <a:solidFill>
                  <a:prstClr val="black"/>
                </a:solidFill>
              </a:rPr>
              <a:t>.</a:t>
            </a:r>
            <a:endParaRPr lang="ar-IQ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8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60648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000" b="1" dirty="0" smtClean="0">
                <a:solidFill>
                  <a:srgbClr val="FF0000"/>
                </a:solidFill>
              </a:rPr>
              <a:t>2- الوقت مفتوح: </a:t>
            </a:r>
            <a:r>
              <a:rPr lang="ar-IQ" sz="4000" dirty="0">
                <a:solidFill>
                  <a:prstClr val="black"/>
                </a:solidFill>
              </a:rPr>
              <a:t>التواصل بين المرشد النفسي والمسترشد في أوقات مختلفة ، لأتحاحة الحرية للمرشد النفسي من جهة والمسترشد من جهة لأختيار الوقت المناسب للرد على الرسائل أو الواجبات البيتي أثناء دراسة الحالة ،أو البصمات الصوتية ، فيكون الأتصال والتواصل في أوقات مختلفة.</a:t>
            </a:r>
          </a:p>
        </p:txBody>
      </p:sp>
    </p:spTree>
    <p:extLst>
      <p:ext uri="{BB962C8B-B14F-4D97-AF65-F5344CB8AC3E}">
        <p14:creationId xmlns:p14="http://schemas.microsoft.com/office/powerpoint/2010/main" val="421084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0" y="105273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000" dirty="0" smtClean="0">
                <a:solidFill>
                  <a:prstClr val="black"/>
                </a:solidFill>
              </a:rPr>
              <a:t> </a:t>
            </a:r>
            <a:endParaRPr lang="ar-IQ" sz="40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7834"/>
            <a:ext cx="9096695" cy="6417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5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580</Words>
  <Application>Microsoft Office PowerPoint</Application>
  <PresentationFormat>عرض على الشاشة (3:4)‏</PresentationFormat>
  <Paragraphs>40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12</vt:i4>
      </vt:variant>
      <vt:variant>
        <vt:lpstr>عناوين الشرائح</vt:lpstr>
      </vt:variant>
      <vt:variant>
        <vt:i4>12</vt:i4>
      </vt:variant>
    </vt:vector>
  </HeadingPairs>
  <TitlesOfParts>
    <vt:vector size="24" baseType="lpstr">
      <vt:lpstr>سمة Office</vt:lpstr>
      <vt:lpstr>غلاف فني</vt:lpstr>
      <vt:lpstr>1_غلاف فني</vt:lpstr>
      <vt:lpstr>2_غلاف فني</vt:lpstr>
      <vt:lpstr>3_غلاف فني</vt:lpstr>
      <vt:lpstr>4_غلاف فني</vt:lpstr>
      <vt:lpstr>5_غلاف فني</vt:lpstr>
      <vt:lpstr>6_غلاف فني</vt:lpstr>
      <vt:lpstr>7_غلاف فني</vt:lpstr>
      <vt:lpstr>8_غلاف فني</vt:lpstr>
      <vt:lpstr>9_غلاف فني</vt:lpstr>
      <vt:lpstr>10_غلاف فني</vt:lpstr>
      <vt:lpstr>عرض تقديمي في PowerPoint</vt:lpstr>
      <vt:lpstr>عرض تقديمي في PowerPoint</vt:lpstr>
      <vt:lpstr>  المرشد الأكاديمي</vt:lpstr>
      <vt:lpstr>أهداف الأرشاد النفسي الألكتروني</vt:lpstr>
      <vt:lpstr>عرض تقديمي في PowerPoint</vt:lpstr>
      <vt:lpstr>عرض تقديمي في PowerPoint</vt:lpstr>
      <vt:lpstr>أنواع الأرشاد النفسي الألكتروني</vt:lpstr>
      <vt:lpstr>عرض تقديمي في PowerPoint</vt:lpstr>
      <vt:lpstr> </vt:lpstr>
      <vt:lpstr>عرض تقديمي في PowerPoint</vt:lpstr>
      <vt:lpstr>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almadar</cp:lastModifiedBy>
  <cp:revision>9</cp:revision>
  <dcterms:modified xsi:type="dcterms:W3CDTF">2020-04-17T22:09:45Z</dcterms:modified>
</cp:coreProperties>
</file>