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256" r:id="rId2"/>
    <p:sldId id="257" r:id="rId3"/>
    <p:sldId id="278" r:id="rId4"/>
    <p:sldId id="258" r:id="rId5"/>
    <p:sldId id="273" r:id="rId6"/>
    <p:sldId id="277" r:id="rId7"/>
    <p:sldId id="274" r:id="rId8"/>
    <p:sldId id="295" r:id="rId9"/>
    <p:sldId id="275" r:id="rId10"/>
    <p:sldId id="276"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B8ABB09-4A1D-463E-8065-109CC2B7EFAA}" type="datetimeFigureOut">
              <a:rPr lang="ar-SA" smtClean="0"/>
              <a:t>25/08/1441</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34F065-1154-456A-91E3-76DE8E75E17B}"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25/08/1441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25/08/1441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25/08/1441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25/08/1441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8ABB09-4A1D-463E-8065-109CC2B7EFAA}" type="datetimeFigureOut">
              <a:rPr lang="ar-SA" smtClean="0"/>
              <a:t>25/08/1441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25/08/1441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25/08/1441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25/08/1441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25/08/1441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25/08/1441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B8ABB09-4A1D-463E-8065-109CC2B7EFAA}" type="datetimeFigureOut">
              <a:rPr lang="ar-SA" smtClean="0"/>
              <a:t>25/08/1441</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692697"/>
            <a:ext cx="7772400" cy="2907754"/>
          </a:xfrm>
        </p:spPr>
        <p:txBody>
          <a:bodyPr>
            <a:normAutofit/>
          </a:bodyPr>
          <a:lstStyle/>
          <a:p>
            <a:r>
              <a:rPr lang="ar-IQ" dirty="0" smtClean="0"/>
              <a:t> </a:t>
            </a:r>
            <a:r>
              <a:rPr lang="ar-IQ" sz="6000" b="1" dirty="0" smtClean="0">
                <a:solidFill>
                  <a:srgbClr val="FFFF00"/>
                </a:solidFill>
              </a:rPr>
              <a:t>دورالأرشاد </a:t>
            </a:r>
            <a:r>
              <a:rPr lang="ar-IQ" sz="6000" b="1" dirty="0">
                <a:solidFill>
                  <a:srgbClr val="FFFF00"/>
                </a:solidFill>
              </a:rPr>
              <a:t>النفسي </a:t>
            </a:r>
            <a:r>
              <a:rPr lang="ar-IQ" sz="6000" b="1" dirty="0" smtClean="0">
                <a:solidFill>
                  <a:srgbClr val="FFFF00"/>
                </a:solidFill>
              </a:rPr>
              <a:t>الألكتروني في الحد من تفشي فايروس كرونا</a:t>
            </a:r>
            <a:endParaRPr lang="ar-IQ" sz="6000" b="1" dirty="0">
              <a:solidFill>
                <a:srgbClr val="FFFF00"/>
              </a:solidFill>
            </a:endParaRPr>
          </a:p>
        </p:txBody>
      </p:sp>
      <p:sp>
        <p:nvSpPr>
          <p:cNvPr id="3" name="عنوان فرعي 2"/>
          <p:cNvSpPr>
            <a:spLocks noGrp="1"/>
          </p:cNvSpPr>
          <p:nvPr>
            <p:ph type="subTitle" idx="1"/>
          </p:nvPr>
        </p:nvSpPr>
        <p:spPr>
          <a:xfrm>
            <a:off x="1043608" y="3767862"/>
            <a:ext cx="7056784" cy="1752600"/>
          </a:xfrm>
        </p:spPr>
        <p:txBody>
          <a:bodyPr>
            <a:noAutofit/>
          </a:bodyPr>
          <a:lstStyle/>
          <a:p>
            <a:r>
              <a:rPr lang="ar-IQ" sz="3600" b="1" dirty="0" smtClean="0">
                <a:solidFill>
                  <a:srgbClr val="00B050"/>
                </a:solidFill>
              </a:rPr>
              <a:t>أعداد </a:t>
            </a:r>
          </a:p>
          <a:p>
            <a:r>
              <a:rPr lang="ar-IQ" sz="3600" b="1" dirty="0" smtClean="0">
                <a:solidFill>
                  <a:srgbClr val="00B050"/>
                </a:solidFill>
              </a:rPr>
              <a:t>الأستاذ المساعد الدكتور</a:t>
            </a:r>
          </a:p>
          <a:p>
            <a:r>
              <a:rPr lang="ar-IQ" sz="3600" b="1" dirty="0" smtClean="0">
                <a:solidFill>
                  <a:srgbClr val="00B050"/>
                </a:solidFill>
              </a:rPr>
              <a:t>علي محسن ياس العامري</a:t>
            </a:r>
          </a:p>
          <a:p>
            <a:r>
              <a:rPr lang="ar-IQ" sz="3600" b="1" dirty="0" smtClean="0">
                <a:solidFill>
                  <a:srgbClr val="00B050"/>
                </a:solidFill>
              </a:rPr>
              <a:t>الجامعة المستنصرية/ كلية التربية الأساسية</a:t>
            </a:r>
            <a:endParaRPr lang="ar-IQ" sz="3600" b="1" dirty="0">
              <a:solidFill>
                <a:srgbClr val="00B050"/>
              </a:solidFill>
            </a:endParaRPr>
          </a:p>
        </p:txBody>
      </p:sp>
    </p:spTree>
    <p:extLst>
      <p:ext uri="{BB962C8B-B14F-4D97-AF65-F5344CB8AC3E}">
        <p14:creationId xmlns:p14="http://schemas.microsoft.com/office/powerpoint/2010/main" val="2959672266"/>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528" y="0"/>
            <a:ext cx="9793088"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42039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8490" y="116632"/>
            <a:ext cx="7756263" cy="1080121"/>
          </a:xfrm>
        </p:spPr>
        <p:txBody>
          <a:bodyPr/>
          <a:lstStyle/>
          <a:p>
            <a:r>
              <a:rPr lang="ar-IQ" b="1" dirty="0">
                <a:solidFill>
                  <a:srgbClr val="FF0000"/>
                </a:solidFill>
              </a:rPr>
              <a:t>تعريف الأرشاد النفسي الألكتروني </a:t>
            </a:r>
          </a:p>
        </p:txBody>
      </p:sp>
      <p:sp>
        <p:nvSpPr>
          <p:cNvPr id="3" name="مستطيل 2"/>
          <p:cNvSpPr/>
          <p:nvPr/>
        </p:nvSpPr>
        <p:spPr>
          <a:xfrm>
            <a:off x="611560" y="1196753"/>
            <a:ext cx="8352928" cy="1569660"/>
          </a:xfrm>
          <a:prstGeom prst="rect">
            <a:avLst/>
          </a:prstGeom>
        </p:spPr>
        <p:txBody>
          <a:bodyPr wrap="square">
            <a:spAutoFit/>
          </a:bodyPr>
          <a:lstStyle/>
          <a:p>
            <a:r>
              <a:rPr lang="ar-IQ" sz="3200" b="1" dirty="0" smtClean="0">
                <a:cs typeface="+mj-cs"/>
              </a:rPr>
              <a:t> </a:t>
            </a:r>
          </a:p>
          <a:p>
            <a:endParaRPr lang="ar-IQ" sz="3200" b="1" dirty="0">
              <a:cs typeface="+mj-cs"/>
            </a:endParaRPr>
          </a:p>
          <a:p>
            <a:endParaRPr lang="ar-IQ" sz="3200" b="1" dirty="0">
              <a:cs typeface="+mj-cs"/>
            </a:endParaRPr>
          </a:p>
        </p:txBody>
      </p:sp>
      <p:sp>
        <p:nvSpPr>
          <p:cNvPr id="4" name="مستطيل 3"/>
          <p:cNvSpPr/>
          <p:nvPr/>
        </p:nvSpPr>
        <p:spPr>
          <a:xfrm>
            <a:off x="251520" y="1052736"/>
            <a:ext cx="8712968" cy="5632311"/>
          </a:xfrm>
          <a:prstGeom prst="rect">
            <a:avLst/>
          </a:prstGeom>
        </p:spPr>
        <p:txBody>
          <a:bodyPr wrap="square">
            <a:spAutoFit/>
          </a:bodyPr>
          <a:lstStyle/>
          <a:p>
            <a:pPr algn="just"/>
            <a:r>
              <a:rPr lang="ar-IQ" sz="4000" dirty="0"/>
              <a:t>استخدام شبكات الأنترنيت كوسيلة لنقل المعلومات والخدمات الإرشادية والنفسية والدراسية التي يحتاجھا المسترشد خلال التفاعل بين المرشد و المسترشد ، بھدف المساعدة  في حل المشاكل النفسية والأسرية والأكاديمية في المواقف المختلفة، وتعديل سلوك ، وتنمية قدراته ومھاراته.</a:t>
            </a:r>
          </a:p>
          <a:p>
            <a:pPr algn="just"/>
            <a:r>
              <a:rPr lang="ar-IQ" sz="4000" dirty="0"/>
              <a:t> العملية التي يتم من خلالھا  تقديم المساعدة  إرشادية باستخدام وسائل تكنولوجيا الحديثة سواء بالموبايل وتطبيقاتة أو شبكة الإنترنت بين المرشد للمسترشد.</a:t>
            </a:r>
          </a:p>
        </p:txBody>
      </p:sp>
    </p:spTree>
    <p:extLst>
      <p:ext uri="{BB962C8B-B14F-4D97-AF65-F5344CB8AC3E}">
        <p14:creationId xmlns:p14="http://schemas.microsoft.com/office/powerpoint/2010/main" val="2430387499"/>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b="1" dirty="0">
                <a:solidFill>
                  <a:srgbClr val="FF0000"/>
                </a:solidFill>
              </a:rPr>
              <a:t>مفهوم الإرشاد  النفسي الإلكتروني</a:t>
            </a:r>
          </a:p>
        </p:txBody>
      </p:sp>
      <p:sp>
        <p:nvSpPr>
          <p:cNvPr id="3" name="مستطيل 2"/>
          <p:cNvSpPr/>
          <p:nvPr/>
        </p:nvSpPr>
        <p:spPr>
          <a:xfrm>
            <a:off x="107504" y="1340769"/>
            <a:ext cx="8784976" cy="5632311"/>
          </a:xfrm>
          <a:prstGeom prst="rect">
            <a:avLst/>
          </a:prstGeom>
        </p:spPr>
        <p:txBody>
          <a:bodyPr wrap="square">
            <a:spAutoFit/>
          </a:bodyPr>
          <a:lstStyle/>
          <a:p>
            <a:pPr algn="just"/>
            <a:r>
              <a:rPr lang="ar-IQ" sz="3600" dirty="0" smtClean="0">
                <a:cs typeface="+mj-cs"/>
              </a:rPr>
              <a:t>  أمام </a:t>
            </a:r>
            <a:r>
              <a:rPr lang="ar-IQ" sz="3600" dirty="0">
                <a:cs typeface="+mj-cs"/>
              </a:rPr>
              <a:t>تزايد المشاكل النفسية والصحية </a:t>
            </a:r>
            <a:r>
              <a:rPr lang="ar-IQ" sz="3600" dirty="0" smtClean="0">
                <a:cs typeface="+mj-cs"/>
              </a:rPr>
              <a:t>من تفشي </a:t>
            </a:r>
            <a:r>
              <a:rPr lang="ar-IQ" sz="3600" dirty="0">
                <a:cs typeface="+mj-cs"/>
              </a:rPr>
              <a:t>وباء فايروس (كوفيد 19) وفرض حظر التجوال والحجر الصحي المنزلي </a:t>
            </a:r>
            <a:r>
              <a:rPr lang="ar-IQ" sz="3600" dirty="0" smtClean="0">
                <a:cs typeface="+mj-cs"/>
              </a:rPr>
              <a:t>الأجباري من قبل لجنة الأمر الديواني 55، </a:t>
            </a:r>
            <a:r>
              <a:rPr lang="ar-IQ" sz="3600" dirty="0">
                <a:cs typeface="+mj-cs"/>
              </a:rPr>
              <a:t>ومنع كافة الفعاليات العلمية والأكاديمية والدراسية والأجتماعية  والعبادية</a:t>
            </a:r>
            <a:r>
              <a:rPr lang="ar-IQ" sz="3600" dirty="0" smtClean="0">
                <a:cs typeface="+mj-cs"/>
              </a:rPr>
              <a:t>، شكل </a:t>
            </a:r>
            <a:r>
              <a:rPr lang="ar-IQ" sz="3600" dirty="0">
                <a:cs typeface="+mj-cs"/>
              </a:rPr>
              <a:t>ضغط الكبيرعلى المؤسسات التعليمية والجامعية في مختلف بلدان العالم ، وقامت العديد من المؤسسات والهيئات والجامعات العالمية والعربية بابتكار طرق وبرامج وأنظمة لمساعدة الطلبة من جهة والحفاظ على الأمن الصحي من جهة آخرى ومنها التعليم الألكتروني من أجل إيصال  المحاضرات لجميع الطلبة </a:t>
            </a:r>
            <a:r>
              <a:rPr lang="ar-IQ" sz="3600" dirty="0" smtClean="0">
                <a:cs typeface="+mj-cs"/>
              </a:rPr>
              <a:t>الجامعة.</a:t>
            </a:r>
            <a:endParaRPr lang="ar-IQ" sz="3600" dirty="0">
              <a:cs typeface="+mj-cs"/>
            </a:endParaRPr>
          </a:p>
        </p:txBody>
      </p:sp>
    </p:spTree>
    <p:extLst>
      <p:ext uri="{BB962C8B-B14F-4D97-AF65-F5344CB8AC3E}">
        <p14:creationId xmlns:p14="http://schemas.microsoft.com/office/powerpoint/2010/main" val="543542745"/>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b="1" dirty="0" smtClean="0">
                <a:solidFill>
                  <a:srgbClr val="FF0000"/>
                </a:solidFill>
              </a:rPr>
              <a:t> </a:t>
            </a:r>
            <a:endParaRPr lang="ar-IQ" dirty="0"/>
          </a:p>
        </p:txBody>
      </p:sp>
      <p:sp>
        <p:nvSpPr>
          <p:cNvPr id="3" name="مستطيل 2"/>
          <p:cNvSpPr/>
          <p:nvPr/>
        </p:nvSpPr>
        <p:spPr>
          <a:xfrm>
            <a:off x="251520" y="1052736"/>
            <a:ext cx="8712968" cy="646331"/>
          </a:xfrm>
          <a:prstGeom prst="rect">
            <a:avLst/>
          </a:prstGeom>
        </p:spPr>
        <p:txBody>
          <a:bodyPr wrap="square">
            <a:spAutoFit/>
          </a:bodyPr>
          <a:lstStyle/>
          <a:p>
            <a:pPr marL="571500" indent="-571500" algn="just">
              <a:buFont typeface="Arial" pitchFamily="34" charset="0"/>
              <a:buChar char="•"/>
            </a:pPr>
            <a:r>
              <a:rPr lang="ar-IQ" sz="3600" dirty="0" smtClean="0"/>
              <a:t> </a:t>
            </a:r>
            <a:r>
              <a:rPr lang="ar-IQ" sz="3600" dirty="0"/>
              <a:t> </a:t>
            </a:r>
            <a:r>
              <a:rPr lang="ar-IQ" sz="3600" dirty="0" smtClean="0"/>
              <a:t> </a:t>
            </a:r>
            <a:endParaRPr lang="ar-IQ" sz="3600" dirty="0"/>
          </a:p>
        </p:txBody>
      </p:sp>
      <p:sp>
        <p:nvSpPr>
          <p:cNvPr id="4" name="مستطيل مستدير الزوايا 3"/>
          <p:cNvSpPr/>
          <p:nvPr/>
        </p:nvSpPr>
        <p:spPr>
          <a:xfrm>
            <a:off x="5146239" y="213679"/>
            <a:ext cx="2642592" cy="13464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smtClean="0"/>
              <a:t>التعليم الألكتروني</a:t>
            </a:r>
            <a:endParaRPr lang="ar-IQ" sz="2800" b="1" dirty="0"/>
          </a:p>
        </p:txBody>
      </p:sp>
      <p:sp>
        <p:nvSpPr>
          <p:cNvPr id="5" name="مستطيل مستدير الزوايا 4"/>
          <p:cNvSpPr/>
          <p:nvPr/>
        </p:nvSpPr>
        <p:spPr>
          <a:xfrm>
            <a:off x="1043608" y="188640"/>
            <a:ext cx="2570584" cy="13464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b="1" dirty="0" smtClean="0"/>
              <a:t>الأرشاد الألكتروني</a:t>
            </a:r>
            <a:endParaRPr lang="ar-IQ" sz="2800" b="1" dirty="0"/>
          </a:p>
        </p:txBody>
      </p:sp>
      <p:sp>
        <p:nvSpPr>
          <p:cNvPr id="6" name="مستطيل مستدير الزوايا 5"/>
          <p:cNvSpPr/>
          <p:nvPr/>
        </p:nvSpPr>
        <p:spPr>
          <a:xfrm>
            <a:off x="5158365" y="2015434"/>
            <a:ext cx="289462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dirty="0" smtClean="0"/>
              <a:t>التدريسي</a:t>
            </a:r>
            <a:endParaRPr lang="ar-IQ" sz="2800" dirty="0"/>
          </a:p>
        </p:txBody>
      </p:sp>
      <p:sp>
        <p:nvSpPr>
          <p:cNvPr id="7" name="مستطيل مستدير الزوايا 6"/>
          <p:cNvSpPr/>
          <p:nvPr/>
        </p:nvSpPr>
        <p:spPr>
          <a:xfrm>
            <a:off x="1187624" y="2015434"/>
            <a:ext cx="2282552" cy="11304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dirty="0" smtClean="0"/>
              <a:t>المرشد التفسي أو الأكاديني</a:t>
            </a:r>
            <a:endParaRPr lang="ar-IQ" sz="2800" dirty="0"/>
          </a:p>
        </p:txBody>
      </p:sp>
      <p:sp>
        <p:nvSpPr>
          <p:cNvPr id="8" name="مستطيل مستدير الزوايا 7"/>
          <p:cNvSpPr/>
          <p:nvPr/>
        </p:nvSpPr>
        <p:spPr>
          <a:xfrm>
            <a:off x="5297230" y="3658096"/>
            <a:ext cx="261688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dirty="0" smtClean="0"/>
              <a:t>المحاضرات الدراسية</a:t>
            </a:r>
            <a:endParaRPr lang="ar-IQ" sz="2800" dirty="0"/>
          </a:p>
        </p:txBody>
      </p:sp>
      <p:sp>
        <p:nvSpPr>
          <p:cNvPr id="9" name="مستطيل مستدير الزوايا 8"/>
          <p:cNvSpPr/>
          <p:nvPr/>
        </p:nvSpPr>
        <p:spPr>
          <a:xfrm>
            <a:off x="1187624" y="3645024"/>
            <a:ext cx="2282552"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dirty="0" smtClean="0"/>
              <a:t>المحاضرات الأرشادية الوقائية والعلاجية</a:t>
            </a:r>
            <a:endParaRPr lang="ar-IQ" sz="2800" dirty="0"/>
          </a:p>
        </p:txBody>
      </p:sp>
      <p:sp>
        <p:nvSpPr>
          <p:cNvPr id="10" name="مستطيل مستدير الزوايا 9"/>
          <p:cNvSpPr/>
          <p:nvPr/>
        </p:nvSpPr>
        <p:spPr>
          <a:xfrm>
            <a:off x="3470176" y="5589240"/>
            <a:ext cx="254198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600" dirty="0" smtClean="0"/>
              <a:t>الطلبة</a:t>
            </a:r>
            <a:endParaRPr lang="ar-IQ" sz="3600" dirty="0"/>
          </a:p>
        </p:txBody>
      </p:sp>
    </p:spTree>
    <p:extLst>
      <p:ext uri="{BB962C8B-B14F-4D97-AF65-F5344CB8AC3E}">
        <p14:creationId xmlns:p14="http://schemas.microsoft.com/office/powerpoint/2010/main" val="3045773035"/>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8490" y="260648"/>
            <a:ext cx="7756263" cy="1152128"/>
          </a:xfrm>
        </p:spPr>
        <p:txBody>
          <a:bodyPr/>
          <a:lstStyle/>
          <a:p>
            <a:r>
              <a:rPr lang="ar-IQ" b="1" dirty="0">
                <a:solidFill>
                  <a:srgbClr val="FF0000"/>
                </a:solidFill>
              </a:rPr>
              <a:t>بداية الأرشاد النفسي الألكتروني</a:t>
            </a:r>
          </a:p>
        </p:txBody>
      </p:sp>
      <p:sp>
        <p:nvSpPr>
          <p:cNvPr id="3" name="مستطيل 2"/>
          <p:cNvSpPr/>
          <p:nvPr/>
        </p:nvSpPr>
        <p:spPr>
          <a:xfrm>
            <a:off x="179512" y="1412776"/>
            <a:ext cx="8496944" cy="5509200"/>
          </a:xfrm>
          <a:prstGeom prst="rect">
            <a:avLst/>
          </a:prstGeom>
        </p:spPr>
        <p:txBody>
          <a:bodyPr wrap="square">
            <a:spAutoFit/>
          </a:bodyPr>
          <a:lstStyle/>
          <a:p>
            <a:pPr algn="just"/>
            <a:r>
              <a:rPr lang="ar-IQ" sz="4400" dirty="0" smtClean="0"/>
              <a:t> </a:t>
            </a:r>
            <a:r>
              <a:rPr lang="ar-IQ" sz="4400" b="1" dirty="0" smtClean="0">
                <a:solidFill>
                  <a:srgbClr val="FF0000"/>
                </a:solidFill>
              </a:rPr>
              <a:t>كلية </a:t>
            </a:r>
            <a:r>
              <a:rPr lang="ar-IQ" sz="4400" b="1" dirty="0">
                <a:solidFill>
                  <a:srgbClr val="FF0000"/>
                </a:solidFill>
              </a:rPr>
              <a:t>سان </a:t>
            </a:r>
            <a:r>
              <a:rPr lang="ar-IQ" sz="4400" b="1" dirty="0" smtClean="0">
                <a:solidFill>
                  <a:srgbClr val="FF0000"/>
                </a:solidFill>
              </a:rPr>
              <a:t>فرانسيسكو </a:t>
            </a:r>
            <a:r>
              <a:rPr lang="ar-IQ" sz="4400" dirty="0" smtClean="0"/>
              <a:t>، </a:t>
            </a:r>
            <a:r>
              <a:rPr lang="ar-IQ" sz="4400" dirty="0"/>
              <a:t>في عام 1997  وأخذت ھذه الممارسة تتزايد بمرور الوقت ، ولعل السبب وراء ھذا </a:t>
            </a:r>
            <a:r>
              <a:rPr lang="ar-IQ" sz="4400" dirty="0" smtClean="0"/>
              <a:t>التزايد: </a:t>
            </a:r>
          </a:p>
          <a:p>
            <a:pPr marL="571500" indent="-571500" algn="just">
              <a:buFont typeface="Arial" pitchFamily="34" charset="0"/>
              <a:buChar char="•"/>
            </a:pPr>
            <a:r>
              <a:rPr lang="ar-IQ" sz="4400" dirty="0" smtClean="0"/>
              <a:t>ھو </a:t>
            </a:r>
            <a:r>
              <a:rPr lang="ar-IQ" sz="4400" dirty="0"/>
              <a:t>سھولة وصول الطالب الجامعي إلى المرشدين عبر </a:t>
            </a:r>
            <a:r>
              <a:rPr lang="ar-IQ" sz="4400" dirty="0" smtClean="0"/>
              <a:t>الشبكة الأنترنيت.</a:t>
            </a:r>
          </a:p>
          <a:p>
            <a:pPr marL="571500" indent="-571500" algn="just">
              <a:buFont typeface="Arial" pitchFamily="34" charset="0"/>
              <a:buChar char="•"/>
            </a:pPr>
            <a:r>
              <a:rPr lang="ar-IQ" sz="4400" dirty="0" smtClean="0"/>
              <a:t> </a:t>
            </a:r>
            <a:r>
              <a:rPr lang="ar-IQ" sz="4400" dirty="0"/>
              <a:t>توفيره </a:t>
            </a:r>
            <a:r>
              <a:rPr lang="ar-IQ" sz="4400" dirty="0" smtClean="0"/>
              <a:t>للوقت  </a:t>
            </a:r>
          </a:p>
          <a:p>
            <a:pPr marL="571500" indent="-571500" algn="just">
              <a:buFont typeface="Arial" pitchFamily="34" charset="0"/>
              <a:buChar char="•"/>
            </a:pPr>
            <a:r>
              <a:rPr lang="ar-IQ" sz="4400" dirty="0" smtClean="0"/>
              <a:t>وإتاحة </a:t>
            </a:r>
            <a:r>
              <a:rPr lang="ar-IQ" sz="4400" dirty="0"/>
              <a:t>مواعيد الجلسات عبر المسافات البعيدة بين الطالب والمرشد .</a:t>
            </a:r>
          </a:p>
        </p:txBody>
      </p:sp>
    </p:spTree>
    <p:extLst>
      <p:ext uri="{BB962C8B-B14F-4D97-AF65-F5344CB8AC3E}">
        <p14:creationId xmlns:p14="http://schemas.microsoft.com/office/powerpoint/2010/main" val="3438484956"/>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332656"/>
            <a:ext cx="8712968" cy="5632311"/>
          </a:xfrm>
          <a:prstGeom prst="rect">
            <a:avLst/>
          </a:prstGeom>
        </p:spPr>
        <p:txBody>
          <a:bodyPr wrap="square">
            <a:spAutoFit/>
          </a:bodyPr>
          <a:lstStyle/>
          <a:p>
            <a:pPr marL="571500" indent="-571500" algn="just">
              <a:buFont typeface="Arial" pitchFamily="34" charset="0"/>
              <a:buChar char="•"/>
            </a:pPr>
            <a:r>
              <a:rPr lang="ar-IQ" sz="4000" dirty="0">
                <a:cs typeface="+mj-cs"/>
              </a:rPr>
              <a:t>و</a:t>
            </a:r>
            <a:r>
              <a:rPr lang="ar-IQ" sz="4000" dirty="0" smtClean="0">
                <a:cs typeface="+mj-cs"/>
              </a:rPr>
              <a:t>قامت </a:t>
            </a:r>
            <a:r>
              <a:rPr lang="ar-IQ" sz="4000" b="1" dirty="0">
                <a:solidFill>
                  <a:srgbClr val="FF0000"/>
                </a:solidFill>
                <a:cs typeface="+mj-cs"/>
              </a:rPr>
              <a:t>جامعة في </a:t>
            </a:r>
            <a:r>
              <a:rPr lang="ar-IQ" sz="4000" b="1" dirty="0" smtClean="0">
                <a:solidFill>
                  <a:srgbClr val="FF0000"/>
                </a:solidFill>
                <a:cs typeface="+mj-cs"/>
              </a:rPr>
              <a:t>ماليزيا في عام </a:t>
            </a:r>
            <a:r>
              <a:rPr lang="ar-IQ" sz="4000" dirty="0" smtClean="0">
                <a:cs typeface="+mj-cs"/>
              </a:rPr>
              <a:t>2004 </a:t>
            </a:r>
            <a:r>
              <a:rPr lang="ar-IQ" sz="4000" dirty="0">
                <a:cs typeface="+mj-cs"/>
              </a:rPr>
              <a:t>بالعمل على استحداث تطبيق إلكتروني يقدم خدمة </a:t>
            </a:r>
            <a:r>
              <a:rPr lang="ar-IQ" sz="4000" dirty="0" smtClean="0">
                <a:cs typeface="+mj-cs"/>
              </a:rPr>
              <a:t>الإرشاد النفسي الأكاديمي </a:t>
            </a:r>
            <a:r>
              <a:rPr lang="ar-IQ" sz="4000" dirty="0">
                <a:cs typeface="+mj-cs"/>
              </a:rPr>
              <a:t>للطلبة منذ قبول الطالب وحتى تخرجه من الجامعة وهذا التطبيق مرتبط آلياً بالقبول والتسجيل وبقسم الطالب من أجل مساعدة المرشد الأكاديمي وإعطائه تصور كامل عن الطالب ومقرراته ومعدله الفصلي </a:t>
            </a:r>
            <a:r>
              <a:rPr lang="ar-IQ" sz="4000" dirty="0" smtClean="0">
                <a:cs typeface="+mj-cs"/>
              </a:rPr>
              <a:t>والتراكمي.</a:t>
            </a:r>
          </a:p>
          <a:p>
            <a:pPr marL="571500" indent="-571500" algn="just">
              <a:buFont typeface="Arial" pitchFamily="34" charset="0"/>
              <a:buChar char="•"/>
            </a:pPr>
            <a:r>
              <a:rPr lang="ar-IQ" sz="4000" dirty="0" smtClean="0">
                <a:cs typeface="+mj-cs"/>
              </a:rPr>
              <a:t> </a:t>
            </a:r>
            <a:r>
              <a:rPr lang="ar-IQ" sz="4000" dirty="0">
                <a:cs typeface="+mj-cs"/>
              </a:rPr>
              <a:t>وفي عام </a:t>
            </a:r>
            <a:r>
              <a:rPr lang="ar-IQ" sz="4000" dirty="0" smtClean="0">
                <a:cs typeface="+mj-cs"/>
              </a:rPr>
              <a:t>٢٠٠٦أطلقت </a:t>
            </a:r>
            <a:r>
              <a:rPr lang="ar-IQ" sz="4000" dirty="0">
                <a:cs typeface="+mj-cs"/>
              </a:rPr>
              <a:t>جامعة التكنولوجيا في أستراليا نظام الإرشاد الأكاديمي الإلكتروني.</a:t>
            </a:r>
          </a:p>
        </p:txBody>
      </p:sp>
    </p:spTree>
    <p:extLst>
      <p:ext uri="{BB962C8B-B14F-4D97-AF65-F5344CB8AC3E}">
        <p14:creationId xmlns:p14="http://schemas.microsoft.com/office/powerpoint/2010/main" val="929861430"/>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692696"/>
            <a:ext cx="8856984" cy="4401205"/>
          </a:xfrm>
          <a:prstGeom prst="rect">
            <a:avLst/>
          </a:prstGeom>
        </p:spPr>
        <p:txBody>
          <a:bodyPr wrap="square">
            <a:spAutoFit/>
          </a:bodyPr>
          <a:lstStyle/>
          <a:p>
            <a:pPr algn="just"/>
            <a:r>
              <a:rPr lang="ar-IQ" sz="4000" dirty="0" smtClean="0">
                <a:cs typeface="+mj-cs"/>
              </a:rPr>
              <a:t>وجامعات العربية التي </a:t>
            </a:r>
            <a:r>
              <a:rPr lang="ar-IQ" sz="4000" dirty="0">
                <a:cs typeface="+mj-cs"/>
              </a:rPr>
              <a:t>طبقت </a:t>
            </a:r>
            <a:r>
              <a:rPr lang="ar-IQ" sz="4000" dirty="0" smtClean="0">
                <a:cs typeface="+mj-cs"/>
              </a:rPr>
              <a:t> الإرشاد </a:t>
            </a:r>
            <a:r>
              <a:rPr lang="ar-IQ" sz="4000" dirty="0">
                <a:cs typeface="+mj-cs"/>
              </a:rPr>
              <a:t>الأكاديمي الإلكتروني ومنها </a:t>
            </a:r>
            <a:r>
              <a:rPr lang="ar-IQ" sz="4000" b="1" dirty="0">
                <a:solidFill>
                  <a:srgbClr val="FF0000"/>
                </a:solidFill>
                <a:cs typeface="+mj-cs"/>
              </a:rPr>
              <a:t>"جامعة الملك عبد </a:t>
            </a:r>
            <a:r>
              <a:rPr lang="ar-IQ" sz="4000" b="1" dirty="0" smtClean="0">
                <a:solidFill>
                  <a:srgbClr val="FF0000"/>
                </a:solidFill>
                <a:cs typeface="+mj-cs"/>
              </a:rPr>
              <a:t>العزيز 2010 </a:t>
            </a:r>
            <a:r>
              <a:rPr lang="ar-IQ" sz="4000" dirty="0">
                <a:cs typeface="+mj-cs"/>
              </a:rPr>
              <a:t>حيث قامت الجامعة بإنشاء بوابة إلكترونية لتقديم خدمات الإرشاد الأكاديمي الإلكتروني وتم إعطاء كل مرشد أكاديمي اسم مستخدم على هذه البوابة وربطه إلكترونياً بطلابه وطالباته الذي يشرف عليهم </a:t>
            </a:r>
            <a:r>
              <a:rPr lang="ar-IQ" sz="4000" dirty="0" smtClean="0">
                <a:cs typeface="+mj-cs"/>
              </a:rPr>
              <a:t>أكاديمياً.</a:t>
            </a:r>
            <a:endParaRPr lang="ar-IQ" sz="4000" dirty="0">
              <a:cs typeface="+mj-cs"/>
            </a:endParaRPr>
          </a:p>
          <a:p>
            <a:pPr algn="just"/>
            <a:r>
              <a:rPr lang="ar-IQ" sz="4000" dirty="0" smtClean="0">
                <a:cs typeface="+mj-cs"/>
              </a:rPr>
              <a:t> </a:t>
            </a:r>
            <a:endParaRPr lang="ar-IQ" sz="4000" dirty="0">
              <a:cs typeface="+mj-cs"/>
            </a:endParaRPr>
          </a:p>
        </p:txBody>
      </p:sp>
    </p:spTree>
    <p:extLst>
      <p:ext uri="{BB962C8B-B14F-4D97-AF65-F5344CB8AC3E}">
        <p14:creationId xmlns:p14="http://schemas.microsoft.com/office/powerpoint/2010/main" val="3957064055"/>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476672"/>
            <a:ext cx="8280920" cy="6247864"/>
          </a:xfrm>
          <a:prstGeom prst="rect">
            <a:avLst/>
          </a:prstGeom>
        </p:spPr>
        <p:txBody>
          <a:bodyPr wrap="square">
            <a:spAutoFit/>
          </a:bodyPr>
          <a:lstStyle/>
          <a:p>
            <a:pPr algn="just"/>
            <a:r>
              <a:rPr lang="ar-IQ" sz="4000" dirty="0"/>
              <a:t>كما قامت </a:t>
            </a:r>
            <a:r>
              <a:rPr lang="ar-IQ" sz="4000" b="1" dirty="0">
                <a:solidFill>
                  <a:srgbClr val="FF0000"/>
                </a:solidFill>
              </a:rPr>
              <a:t>جامعة الملك سعود </a:t>
            </a:r>
            <a:r>
              <a:rPr lang="ar-IQ" sz="4000" b="1" dirty="0" smtClean="0">
                <a:solidFill>
                  <a:srgbClr val="FF0000"/>
                </a:solidFill>
              </a:rPr>
              <a:t>2012</a:t>
            </a:r>
            <a:r>
              <a:rPr lang="ar-IQ" sz="4000" dirty="0" smtClean="0"/>
              <a:t>بإطلاق </a:t>
            </a:r>
            <a:r>
              <a:rPr lang="ar-IQ" sz="4000" dirty="0"/>
              <a:t>برنامج باسم </a:t>
            </a:r>
            <a:r>
              <a:rPr lang="ar-IQ" sz="4000" b="1" dirty="0">
                <a:solidFill>
                  <a:srgbClr val="FF0000"/>
                </a:solidFill>
              </a:rPr>
              <a:t>(ساعدني) </a:t>
            </a:r>
            <a:r>
              <a:rPr lang="ar-IQ" sz="4000" dirty="0"/>
              <a:t>وهو برنامج خاص بالإرشاد  النفسي الإلكتروني ، وقد ساهم هذا البرنامج في حل الكثير من مشاكل الطلبة بشكل إلكتروني دون الحاجة إلى الحضور للجامعة كما أنه ساهم في تخفيف الضغط على مكاتب المرشدين الأكاديميين خصوصاً في بداية الفصل الدراسي عند تسجيل الجداول الدراسية حيث يكون الطالب بحاجة إلى من يرشده ويأخذ بيده خصوصاً الطلاب والطالبات المستجدين</a:t>
            </a:r>
            <a:r>
              <a:rPr lang="ar-IQ" dirty="0"/>
              <a:t>، </a:t>
            </a:r>
          </a:p>
        </p:txBody>
      </p:sp>
    </p:spTree>
    <p:extLst>
      <p:ext uri="{BB962C8B-B14F-4D97-AF65-F5344CB8AC3E}">
        <p14:creationId xmlns:p14="http://schemas.microsoft.com/office/powerpoint/2010/main" val="2550717"/>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0648"/>
            <a:ext cx="8712968" cy="6186309"/>
          </a:xfrm>
          <a:prstGeom prst="rect">
            <a:avLst/>
          </a:prstGeom>
        </p:spPr>
        <p:txBody>
          <a:bodyPr wrap="square">
            <a:spAutoFit/>
          </a:bodyPr>
          <a:lstStyle/>
          <a:p>
            <a:pPr algn="just"/>
            <a:r>
              <a:rPr lang="ar-IQ" sz="3600" dirty="0" smtClean="0">
                <a:cs typeface="+mj-cs"/>
              </a:rPr>
              <a:t>وقامت </a:t>
            </a:r>
            <a:r>
              <a:rPr lang="ar-IQ" sz="3600" b="1" dirty="0">
                <a:solidFill>
                  <a:srgbClr val="FF0000"/>
                </a:solidFill>
                <a:cs typeface="+mj-cs"/>
              </a:rPr>
              <a:t>جامعة </a:t>
            </a:r>
            <a:r>
              <a:rPr lang="ar-IQ" sz="3600" b="1" dirty="0" smtClean="0">
                <a:solidFill>
                  <a:srgbClr val="FF0000"/>
                </a:solidFill>
                <a:cs typeface="+mj-cs"/>
              </a:rPr>
              <a:t>تبوك 2014</a:t>
            </a:r>
            <a:r>
              <a:rPr lang="ar-IQ" sz="3600" dirty="0" smtClean="0">
                <a:cs typeface="+mj-cs"/>
              </a:rPr>
              <a:t> بتفعيل </a:t>
            </a:r>
            <a:r>
              <a:rPr lang="ar-IQ" sz="3600" dirty="0">
                <a:cs typeface="+mj-cs"/>
              </a:rPr>
              <a:t>نظام الإرشاد الأكاديمي الإلكتروني حيث تم فتح مسارات لكل كلية ولكل قسم داخل </a:t>
            </a:r>
            <a:r>
              <a:rPr lang="ar-IQ" sz="3600" dirty="0" smtClean="0">
                <a:cs typeface="+mj-cs"/>
              </a:rPr>
              <a:t>  ومن </a:t>
            </a:r>
            <a:r>
              <a:rPr lang="ar-IQ" sz="3600" dirty="0">
                <a:cs typeface="+mj-cs"/>
              </a:rPr>
              <a:t>خلال نظام تم ربط كل مرشد أكاديمي </a:t>
            </a:r>
            <a:r>
              <a:rPr lang="ar-IQ" sz="3600" dirty="0" smtClean="0">
                <a:cs typeface="+mj-cs"/>
              </a:rPr>
              <a:t>بطلبته </a:t>
            </a:r>
            <a:r>
              <a:rPr lang="ar-IQ" sz="3600" dirty="0">
                <a:cs typeface="+mj-cs"/>
              </a:rPr>
              <a:t>آليا، أيضا تعتبر الجامعة السعودية الإلكترونية رائدة في هذا المجال حيث تتم الدراسة في هذه الجامعة بشكل إلكتروني كامل بما في ذلك الإرشاد الأكاديمي الإلكتروني.</a:t>
            </a:r>
          </a:p>
          <a:p>
            <a:pPr algn="just"/>
            <a:r>
              <a:rPr lang="ar-IQ" sz="3600" dirty="0" smtClean="0">
                <a:cs typeface="+mj-cs"/>
              </a:rPr>
              <a:t>وأطلقت </a:t>
            </a:r>
            <a:r>
              <a:rPr lang="ar-IQ" sz="3600" dirty="0">
                <a:cs typeface="+mj-cs"/>
              </a:rPr>
              <a:t>"</a:t>
            </a:r>
            <a:r>
              <a:rPr lang="ar-IQ" sz="3600" b="1" dirty="0">
                <a:solidFill>
                  <a:srgbClr val="FF0000"/>
                </a:solidFill>
                <a:cs typeface="+mj-cs"/>
              </a:rPr>
              <a:t>جامعة مصر للعلوم </a:t>
            </a:r>
            <a:r>
              <a:rPr lang="ar-IQ" sz="3600" b="1" dirty="0" smtClean="0">
                <a:solidFill>
                  <a:srgbClr val="FF0000"/>
                </a:solidFill>
                <a:cs typeface="+mj-cs"/>
              </a:rPr>
              <a:t>والتكنولوجيا« 2016 </a:t>
            </a:r>
            <a:r>
              <a:rPr lang="ar-IQ" sz="3600" dirty="0">
                <a:cs typeface="+mj-cs"/>
              </a:rPr>
              <a:t>خدمة وتسمى خدمة </a:t>
            </a:r>
            <a:r>
              <a:rPr lang="ar-IQ" sz="3600" b="1" dirty="0">
                <a:solidFill>
                  <a:srgbClr val="FF0000"/>
                </a:solidFill>
                <a:cs typeface="+mj-cs"/>
              </a:rPr>
              <a:t>الإرشاد الأكاديمي الإلكتروني التفاعلي </a:t>
            </a:r>
            <a:r>
              <a:rPr lang="ar-IQ" sz="3600" dirty="0" smtClean="0">
                <a:cs typeface="+mj-cs"/>
              </a:rPr>
              <a:t>حيث </a:t>
            </a:r>
            <a:r>
              <a:rPr lang="ar-IQ" sz="3600" dirty="0">
                <a:cs typeface="+mj-cs"/>
              </a:rPr>
              <a:t>يستطيع الطلبة من خلال هذه الخدمة التواصل مع بعضهم البعض وكذلك التواصل مع </a:t>
            </a:r>
            <a:r>
              <a:rPr lang="ar-IQ" sz="3600" dirty="0" smtClean="0">
                <a:cs typeface="+mj-cs"/>
              </a:rPr>
              <a:t>المرشد النفسي والمرشد </a:t>
            </a:r>
            <a:r>
              <a:rPr lang="ar-IQ" sz="3600" dirty="0">
                <a:cs typeface="+mj-cs"/>
              </a:rPr>
              <a:t>الأكاديمي في أي وقت ومن أي </a:t>
            </a:r>
            <a:r>
              <a:rPr lang="ar-IQ" sz="3600" dirty="0" smtClean="0">
                <a:cs typeface="+mj-cs"/>
              </a:rPr>
              <a:t>مكان.</a:t>
            </a:r>
            <a:endParaRPr lang="ar-IQ" sz="3600" dirty="0">
              <a:cs typeface="+mj-cs"/>
            </a:endParaRPr>
          </a:p>
        </p:txBody>
      </p:sp>
    </p:spTree>
    <p:extLst>
      <p:ext uri="{BB962C8B-B14F-4D97-AF65-F5344CB8AC3E}">
        <p14:creationId xmlns:p14="http://schemas.microsoft.com/office/powerpoint/2010/main" val="545508039"/>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600</TotalTime>
  <Words>512</Words>
  <Application>Microsoft Office PowerPoint</Application>
  <PresentationFormat>عرض على الشاشة (3:4)‏</PresentationFormat>
  <Paragraphs>32</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غلاف فني</vt:lpstr>
      <vt:lpstr> دورالأرشاد النفسي الألكتروني في الحد من تفشي فايروس كرونا</vt:lpstr>
      <vt:lpstr>تعريف الأرشاد النفسي الألكتروني </vt:lpstr>
      <vt:lpstr>مفهوم الإرشاد  النفسي الإلكتروني</vt:lpstr>
      <vt:lpstr> </vt:lpstr>
      <vt:lpstr>بداية الأرشاد النفسي الألكتروني</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دورالأرشاد النفسي الألكتروني في الحد من تفشي فايروس كرونا</dc:title>
  <dc:creator>almadar</dc:creator>
  <cp:lastModifiedBy>almadar</cp:lastModifiedBy>
  <cp:revision>52</cp:revision>
  <dcterms:created xsi:type="dcterms:W3CDTF">2020-04-15T17:31:51Z</dcterms:created>
  <dcterms:modified xsi:type="dcterms:W3CDTF">2020-04-17T22:20:10Z</dcterms:modified>
</cp:coreProperties>
</file>