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36" d="100"/>
          <a:sy n="36" d="100"/>
        </p:scale>
        <p:origin x="-5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ounded Rectangle 3"/>
          <p:cNvSpPr>
            <a:spLocks noChangeArrowheads="1"/>
          </p:cNvSpPr>
          <p:nvPr/>
        </p:nvSpPr>
        <p:spPr bwMode="auto">
          <a:xfrm>
            <a:off x="2786063" y="714375"/>
            <a:ext cx="3286125" cy="8572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l" rtl="0" eaLnBrk="0" hangingPunct="0"/>
            <a:endParaRPr lang="ar-IQ"/>
          </a:p>
        </p:txBody>
      </p:sp>
      <p:sp>
        <p:nvSpPr>
          <p:cNvPr id="32771" name="Title 1"/>
          <p:cNvSpPr>
            <a:spLocks noGrp="1"/>
          </p:cNvSpPr>
          <p:nvPr>
            <p:ph type="title"/>
          </p:nvPr>
        </p:nvSpPr>
        <p:spPr>
          <a:xfrm>
            <a:off x="685800" y="428625"/>
            <a:ext cx="7772400" cy="1323975"/>
          </a:xfrm>
        </p:spPr>
        <p:txBody>
          <a:bodyPr/>
          <a:lstStyle/>
          <a:p>
            <a:r>
              <a:rPr lang="ar-IQ" smtClean="0"/>
              <a:t>الإناء ألنذري</a:t>
            </a:r>
          </a:p>
        </p:txBody>
      </p:sp>
      <p:sp>
        <p:nvSpPr>
          <p:cNvPr id="32772" name="Content Placeholder 2"/>
          <p:cNvSpPr>
            <a:spLocks noGrp="1"/>
          </p:cNvSpPr>
          <p:nvPr>
            <p:ph idx="1"/>
          </p:nvPr>
        </p:nvSpPr>
        <p:spPr>
          <a:xfrm>
            <a:off x="571500" y="1785938"/>
            <a:ext cx="8143875" cy="4329112"/>
          </a:xfrm>
        </p:spPr>
        <p:txBody>
          <a:bodyPr>
            <a:normAutofit lnSpcReduction="10000"/>
          </a:bodyPr>
          <a:lstStyle/>
          <a:p>
            <a:pPr algn="just">
              <a:buFontTx/>
              <a:buNone/>
            </a:pPr>
            <a:r>
              <a:rPr lang="ar-IQ" dirty="0" smtClean="0"/>
              <a:t>    وهو أناء ذي قاعدة عالية معمول من الرخام بارتفاع ( 105 ) سم عثر علية في </a:t>
            </a:r>
            <a:r>
              <a:rPr lang="ar-IQ" dirty="0" err="1" smtClean="0"/>
              <a:t>الوركاء</a:t>
            </a:r>
            <a:r>
              <a:rPr lang="ar-IQ" dirty="0" smtClean="0"/>
              <a:t> وقد استفاد الفنان من شكله الاسطواني ، فجعل أحداثة تدور حول  </a:t>
            </a:r>
            <a:r>
              <a:rPr lang="ar-IQ" dirty="0" err="1" smtClean="0"/>
              <a:t>الأناء</a:t>
            </a:r>
            <a:r>
              <a:rPr lang="ar-IQ" dirty="0" smtClean="0"/>
              <a:t> .</a:t>
            </a:r>
          </a:p>
          <a:p>
            <a:pPr algn="just">
              <a:buFontTx/>
              <a:buNone/>
            </a:pPr>
            <a:r>
              <a:rPr lang="ar-IQ" dirty="0" smtClean="0"/>
              <a:t>1 . الحقل الأسفل فيه سنابل على ضفاف أحد الأنهار .</a:t>
            </a:r>
          </a:p>
          <a:p>
            <a:pPr algn="just">
              <a:buFontTx/>
              <a:buNone/>
            </a:pPr>
            <a:r>
              <a:rPr lang="ar-IQ" dirty="0" smtClean="0"/>
              <a:t>2 . وبعده صفاً أفقيا من الأغنام والماعز .</a:t>
            </a:r>
          </a:p>
          <a:p>
            <a:pPr algn="just">
              <a:buFontTx/>
              <a:buNone/>
            </a:pPr>
            <a:r>
              <a:rPr lang="ar-IQ" dirty="0" smtClean="0"/>
              <a:t>3 . ثم طابور من حملة الهدايا وهي سلة من الفاكهة والخضار.</a:t>
            </a:r>
          </a:p>
          <a:p>
            <a:pPr algn="just">
              <a:buFontTx/>
              <a:buNone/>
            </a:pPr>
            <a:r>
              <a:rPr lang="ar-IQ" dirty="0" smtClean="0"/>
              <a:t>4 . وهنا يتقدم شخص تحيه امرأة تخرج من مكان خاص الآلهة ( </a:t>
            </a:r>
            <a:r>
              <a:rPr lang="ar-IQ" dirty="0" err="1" smtClean="0"/>
              <a:t>اينانا</a:t>
            </a:r>
            <a:r>
              <a:rPr lang="ar-IQ" dirty="0" smtClean="0"/>
              <a:t> ) .</a:t>
            </a:r>
          </a:p>
        </p:txBody>
      </p:sp>
      <p:sp>
        <p:nvSpPr>
          <p:cNvPr id="32773" name="Flowchart: Multidocument 4"/>
          <p:cNvSpPr>
            <a:spLocks noChangeArrowheads="1"/>
          </p:cNvSpPr>
          <p:nvPr/>
        </p:nvSpPr>
        <p:spPr bwMode="auto">
          <a:xfrm>
            <a:off x="7643813" y="428625"/>
            <a:ext cx="1000125" cy="642938"/>
          </a:xfrm>
          <a:prstGeom prst="flowChartMultidocumen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rtl="0" eaLnBrk="0" hangingPunct="0"/>
            <a:r>
              <a:rPr lang="en-US" sz="3200"/>
              <a:t>30</a:t>
            </a:r>
            <a:endParaRPr lang="ar-IQ" sz="3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C:\Users\pv\Desktop\٢٠٢٠٠٤١٧_١٧٠٠٢٨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63" y="-571500"/>
            <a:ext cx="5257800" cy="807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5" name="Flowchart: Multidocument 4"/>
          <p:cNvSpPr>
            <a:spLocks noChangeArrowheads="1"/>
          </p:cNvSpPr>
          <p:nvPr/>
        </p:nvSpPr>
        <p:spPr bwMode="auto">
          <a:xfrm>
            <a:off x="7643813" y="428625"/>
            <a:ext cx="1000125" cy="642938"/>
          </a:xfrm>
          <a:prstGeom prst="flowChartMultidocumen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rtl="0" eaLnBrk="0" hangingPunct="0"/>
            <a:r>
              <a:rPr lang="en-US" sz="3200"/>
              <a:t>31</a:t>
            </a:r>
            <a:endParaRPr lang="ar-IQ" sz="3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PresentationFormat>عرض على الشاشة (3:4)‏</PresentationFormat>
  <Paragraphs>8</Paragraphs>
  <Slides>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الإناء ألنذري</vt:lpstr>
      <vt:lpstr>الشريحة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الإناء ألنذري</dc:title>
  <dc:creator>pv</dc:creator>
  <cp:lastModifiedBy>pv</cp:lastModifiedBy>
  <cp:revision>2</cp:revision>
  <dcterms:created xsi:type="dcterms:W3CDTF">2020-04-17T14:50:12Z</dcterms:created>
  <dcterms:modified xsi:type="dcterms:W3CDTF">2020-04-17T14:53:27Z</dcterms:modified>
</cp:coreProperties>
</file>