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91" autoAdjust="0"/>
    <p:restoredTop sz="86449" autoAdjust="0"/>
  </p:normalViewPr>
  <p:slideViewPr>
    <p:cSldViewPr snapToGrid="0">
      <p:cViewPr varScale="1">
        <p:scale>
          <a:sx n="66" d="100"/>
          <a:sy n="66" d="100"/>
        </p:scale>
        <p:origin x="10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E7BDD9A-7930-48C7-88C2-D3B80C9B8BCC}" type="datetimeFigureOut">
              <a:rPr lang="ar-IQ" smtClean="0"/>
              <a:t>22/08/1441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AC204D-BE67-4914-87E5-D15D9131A1E3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13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DD9A-7930-48C7-88C2-D3B80C9B8BCC}" type="datetimeFigureOut">
              <a:rPr lang="ar-IQ" smtClean="0"/>
              <a:t>22/08/1441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204D-BE67-4914-87E5-D15D9131A1E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56575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DD9A-7930-48C7-88C2-D3B80C9B8BCC}" type="datetimeFigureOut">
              <a:rPr lang="ar-IQ" smtClean="0"/>
              <a:t>22/08/1441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204D-BE67-4914-87E5-D15D9131A1E3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559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DD9A-7930-48C7-88C2-D3B80C9B8BCC}" type="datetimeFigureOut">
              <a:rPr lang="ar-IQ" smtClean="0"/>
              <a:t>22/08/1441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204D-BE67-4914-87E5-D15D9131A1E3}" type="slidenum">
              <a:rPr lang="ar-IQ" smtClean="0"/>
              <a:t>‹#›</a:t>
            </a:fld>
            <a:endParaRPr lang="ar-IQ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259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DD9A-7930-48C7-88C2-D3B80C9B8BCC}" type="datetimeFigureOut">
              <a:rPr lang="ar-IQ" smtClean="0"/>
              <a:t>22/08/1441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204D-BE67-4914-87E5-D15D9131A1E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45951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DD9A-7930-48C7-88C2-D3B80C9B8BCC}" type="datetimeFigureOut">
              <a:rPr lang="ar-IQ" smtClean="0"/>
              <a:t>22/08/1441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204D-BE67-4914-87E5-D15D9131A1E3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268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DD9A-7930-48C7-88C2-D3B80C9B8BCC}" type="datetimeFigureOut">
              <a:rPr lang="ar-IQ" smtClean="0"/>
              <a:t>22/08/1441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204D-BE67-4914-87E5-D15D9131A1E3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360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DD9A-7930-48C7-88C2-D3B80C9B8BCC}" type="datetimeFigureOut">
              <a:rPr lang="ar-IQ" smtClean="0"/>
              <a:t>22/08/1441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204D-BE67-4914-87E5-D15D9131A1E3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615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DD9A-7930-48C7-88C2-D3B80C9B8BCC}" type="datetimeFigureOut">
              <a:rPr lang="ar-IQ" smtClean="0"/>
              <a:t>22/08/1441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204D-BE67-4914-87E5-D15D9131A1E3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10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DD9A-7930-48C7-88C2-D3B80C9B8BCC}" type="datetimeFigureOut">
              <a:rPr lang="ar-IQ" smtClean="0"/>
              <a:t>22/08/1441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204D-BE67-4914-87E5-D15D9131A1E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897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DD9A-7930-48C7-88C2-D3B80C9B8BCC}" type="datetimeFigureOut">
              <a:rPr lang="ar-IQ" smtClean="0"/>
              <a:t>22/08/1441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204D-BE67-4914-87E5-D15D9131A1E3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43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DD9A-7930-48C7-88C2-D3B80C9B8BCC}" type="datetimeFigureOut">
              <a:rPr lang="ar-IQ" smtClean="0"/>
              <a:t>22/08/1441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204D-BE67-4914-87E5-D15D9131A1E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7354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DD9A-7930-48C7-88C2-D3B80C9B8BCC}" type="datetimeFigureOut">
              <a:rPr lang="ar-IQ" smtClean="0"/>
              <a:t>22/08/1441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204D-BE67-4914-87E5-D15D9131A1E3}" type="slidenum">
              <a:rPr lang="ar-IQ" smtClean="0"/>
              <a:t>‹#›</a:t>
            </a:fld>
            <a:endParaRPr lang="ar-IQ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25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DD9A-7930-48C7-88C2-D3B80C9B8BCC}" type="datetimeFigureOut">
              <a:rPr lang="ar-IQ" smtClean="0"/>
              <a:t>22/08/1441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204D-BE67-4914-87E5-D15D9131A1E3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34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DD9A-7930-48C7-88C2-D3B80C9B8BCC}" type="datetimeFigureOut">
              <a:rPr lang="ar-IQ" smtClean="0"/>
              <a:t>22/08/1441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204D-BE67-4914-87E5-D15D9131A1E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5014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DD9A-7930-48C7-88C2-D3B80C9B8BCC}" type="datetimeFigureOut">
              <a:rPr lang="ar-IQ" smtClean="0"/>
              <a:t>22/08/1441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204D-BE67-4914-87E5-D15D9131A1E3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03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DD9A-7930-48C7-88C2-D3B80C9B8BCC}" type="datetimeFigureOut">
              <a:rPr lang="ar-IQ" smtClean="0"/>
              <a:t>22/08/1441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204D-BE67-4914-87E5-D15D9131A1E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51836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7BDD9A-7930-48C7-88C2-D3B80C9B8BCC}" type="datetimeFigureOut">
              <a:rPr lang="ar-IQ" smtClean="0"/>
              <a:t>22/08/1441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AC204D-BE67-4914-87E5-D15D9131A1E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6318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7B4350-E97D-4A07-BED9-026B6CCE0DA0}"/>
              </a:ext>
            </a:extLst>
          </p:cNvPr>
          <p:cNvSpPr txBox="1"/>
          <p:nvPr/>
        </p:nvSpPr>
        <p:spPr>
          <a:xfrm>
            <a:off x="1030224" y="1025457"/>
            <a:ext cx="10131552" cy="48070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IQ" sz="4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مادة الخط العربي</a:t>
            </a: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IQ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الدكتور عطيه الخطاط </a:t>
            </a: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IQ" sz="4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استاذالخط العربية والزخرفة الاسلامية </a:t>
            </a: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IQ" sz="4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الجامعة المستنصرية / كلية التربية الاساسية / قسم التربية الفنية</a:t>
            </a: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IQ" sz="4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العام الدراسي 2019-2020 </a:t>
            </a:r>
            <a:endParaRPr lang="en-US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889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AE22E1-069A-446A-AEB0-8C04EE0DDE9E}"/>
              </a:ext>
            </a:extLst>
          </p:cNvPr>
          <p:cNvSpPr txBox="1"/>
          <p:nvPr/>
        </p:nvSpPr>
        <p:spPr>
          <a:xfrm>
            <a:off x="145961" y="555107"/>
            <a:ext cx="11900078" cy="50996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IQ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رابعا:  </a:t>
            </a:r>
            <a:r>
              <a:rPr lang="ar-IQ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خط الأجازة ( خط التوقيع ) :</a:t>
            </a:r>
            <a:r>
              <a:rPr lang="ar-IQ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IQ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خط الأجازة سمي بعدة تسميات سمي بالتوقيع وسمي بالرياسي ، فقد قيل ان الذي وضع قواعده الخطاط يوسف الشجري وهو خليط بين خط الثلث وخط النسخ ، وكان يكتب به الكتب السلطانية في زمن الخليفة المأمون ، وحسنه بعد ذالك الخطاط ميري علي التبريزي المتوقي (سنة 919هـ ) . 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IQ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أما سبب تسمية هذا الخط (الأجازة ) يقال لتجوز الخطاط الجمع بين هذين النوعين الثلث والنسخ ، وإما السبب تسمية (  ألتوقيع ) فبسب استعمال الخلفاء والوزراء له عند التوقيع . 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IQ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وانه خط تمتاز حروفه بأنها مزيج بين حروف خط النسخ وحروف خط الثلث وله جمالية خاصة وان التمكن منه من قبل الخطاط يعتمد على تمكنه من خط انسخ وخط الثلث ، وقد سمي بهذا الاسم لن تكتب به أجازات الخطاطين ، وسمي أيضا بالتوقيع وذالك لأن الخطاط الأستاذ يكتب أاستشهاده بوصول تلميذه الذي يتمرن على يديه إلى المرحلة التجويد الخطي التوقيع ولأجازه . 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IQ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ويستعمل هذا النوع من الخط في كتابة عناوين سور القرآن الكريم وعدد الأياتها ، وعناوين الكتب ، والأجازات العلمية ، والمعايدات والبطاقات الشخصية ، وهو كالثلث من حيث الأغراض التي يستعمل فيها ، كما انه يحتمل لتشكيل مثل خط الثلث . ويكون في بداية حروفه ونهايتها بعض الانعطاف ويزيدها ذلك حسنا كأنها أوراق الريحان ولذلك سمي بالريحاني . 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IQ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وأشهر من كتب به المرحوم هاشم محمد البغدادي ، والدكتور عبد رضا بهية ، والأستاذ عباس البغدادي ، والدكتور أياد الحسيني .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407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1C606A-14B5-4DE8-B46F-44248B4CADAF}"/>
              </a:ext>
            </a:extLst>
          </p:cNvPr>
          <p:cNvSpPr txBox="1"/>
          <p:nvPr/>
        </p:nvSpPr>
        <p:spPr>
          <a:xfrm>
            <a:off x="373486" y="654895"/>
            <a:ext cx="11075831" cy="47279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r" rtl="1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-"/>
            </a:pPr>
            <a:r>
              <a:rPr lang="ar-IQ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خصائص ومميزات خط الأجازة</a:t>
            </a:r>
            <a:r>
              <a:rPr lang="ar-IQ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:</a:t>
            </a:r>
            <a:endParaRPr lang="en-US" sz="4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IQ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يتميز خط الأجازة بحروفه ذات الألفات المشعرة بترويسات مقوسة في بداية رؤوس حروفه 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IQ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فيه تصرفات في حروف الصاد المترادفة وفي ارتباط حرف الألف باللام 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IQ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تبرز الإمالة الجزئية في اللام الصاعد ، ويكون في الألف تقويس على هيئة السيف تقريبا 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IQ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خط الأجازة كالثلث من حيث الأغراض التي يستعمل فيها ، كما انه يحمل التشكيل . </a:t>
            </a:r>
            <a:endParaRPr lang="ar-IQ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IQ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كون في بداية حروفه ونهايتها انعطاف ، ويزيدها حسنا وجمالا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1">
            <a:extLst>
              <a:ext uri="{FF2B5EF4-FFF2-40B4-BE49-F238E27FC236}">
                <a16:creationId xmlns:a16="http://schemas.microsoft.com/office/drawing/2014/main" id="{568E8B74-4D2C-4AB4-B27A-105A7F9B8186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487" y="1068946"/>
            <a:ext cx="11384924" cy="40954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06348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6BA285-D1AE-4362-8735-BA3D1C0C9B94}"/>
              </a:ext>
            </a:extLst>
          </p:cNvPr>
          <p:cNvSpPr txBox="1"/>
          <p:nvPr/>
        </p:nvSpPr>
        <p:spPr>
          <a:xfrm>
            <a:off x="618186" y="830225"/>
            <a:ext cx="10740979" cy="54449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0"/>
              </a:spcAft>
            </a:pPr>
            <a:r>
              <a:rPr lang="ar-IQ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خامسا:</a:t>
            </a:r>
            <a:r>
              <a:rPr lang="ar-IQ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الخط الديواني :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15000"/>
              </a:lnSpc>
              <a:spcAft>
                <a:spcPts val="0"/>
              </a:spcAft>
            </a:pPr>
            <a:r>
              <a:rPr lang="ar-IQ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ar-IQ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إن الخط الديواني خط جميل جدا ومنسق للغاية ، ويستعمل خاصة للمراسلات الملوك والأمراء ، وكذالك لكتابة البراءات ومراسيم الأوسمة الرفيعة ، والشهادات الدراسية ، والمستندات والمعايدات والبطاقات الشخصية والتحف الفنية الدقيقة . ويسمى الخط ( الهمايوني ) أيضا . وهو يمتاز باستقامة سطوره من أسفلها فقط ولا يحتمل التشكيل وقد ابتكره الخطاطون العثمانيون ، وابدعو فيه غاية البراعة. وكان أول أمره سرا من أسرار القصور في الدولة العثمانية ،وقد كانت له صورة معقدة تزدحم فيها الكلمات ، وازدحمت اسطره ازدحاما لايترك بينها فراغ يسمح بإضافة كلمة إليها أو إي حرف ، وهذا التعقيد كان مقصودا لذاته منعا من تغير النص في تلك الأوراق الرسمية ، وقد كان كان في قصر السلطان خطاطون اختصر بكتابة هذا النوع دون غيره من الخطوط ، وأول من وضع قواعده إبراهيم منيف التركي في عهد السلطان العثماني ( محمد الفاتح ) بعد فتح القسطنطينية 857هـ ، ثم قام بتطويره كثير من الخطاطين وأشهرهم مصطفى غزلان حتى سمي بالخط الغزلاني حيث خرج به من مرحلة التعقيد والأزحام إلى مرحلة السهولة في القراءة ، وأشهر من كتبه من الخطاط الفقيد الراحل هاشم محمد البغدادي ، وصبري الهلالي البغدادي.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534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3">
            <a:extLst>
              <a:ext uri="{FF2B5EF4-FFF2-40B4-BE49-F238E27FC236}">
                <a16:creationId xmlns:a16="http://schemas.microsoft.com/office/drawing/2014/main" id="{770B3F5B-A126-4B55-8C71-021B5514C26A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824" y="862885"/>
            <a:ext cx="10676584" cy="573109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59140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344301-AED7-4845-9A8B-8D48041826AB}"/>
              </a:ext>
            </a:extLst>
          </p:cNvPr>
          <p:cNvSpPr txBox="1"/>
          <p:nvPr/>
        </p:nvSpPr>
        <p:spPr>
          <a:xfrm>
            <a:off x="480811" y="151436"/>
            <a:ext cx="11230377" cy="65551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IQ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سادسا:</a:t>
            </a:r>
            <a:r>
              <a:rPr lang="ar-IQ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خط الجلي الديواني :</a:t>
            </a:r>
            <a:r>
              <a:rPr lang="ar-IQ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IQ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ar-IQ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هو فرع من فروع الخط الديواني ظهر في نهاية القرن العاشر وأوائل القرن  الحادي عشر الهجري ، وهو خط بهيج لطيف ، متداخل الحروف ، كالأغصان والأوراق ، تكثر فيه الحركات والنقاط الصغيرة ، بحيث تملأ الفراغات بين الحروف ، وتصعب قراءته على غير المختصين وهو ترف فني عال ابتكره الخطاط التركي البارع إبراهيم منيف وسماه ( جلي ديواني ) وهي تسمية معكوسة كأنها من الأضداد . وكان الأولى إن يسمى (مطموس الديواني) أو (خفي الديواني) وتكتب به على الأغلب الشهادات العلمية ، والمستندات والصكوك ، وشهادات المعارض والعملة الورقية . والبطاقات الشخصية . وغير ذلك من مظاهر الزينة والترف .ويكون جماله في السطور بارزا أكثر من جماله في الكلمة المفردة ، وأشهر من كتب به النابغة هاشم البغدادي والشيخ عبد العزيز الرفاعي من مصر والشيخ نسيم مكارم في لبنان .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036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39AAC7-3DE2-4F26-9DB2-18E9946C311C}"/>
              </a:ext>
            </a:extLst>
          </p:cNvPr>
          <p:cNvSpPr txBox="1"/>
          <p:nvPr/>
        </p:nvSpPr>
        <p:spPr>
          <a:xfrm>
            <a:off x="476518" y="624528"/>
            <a:ext cx="11114467" cy="66418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IQ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خصائص الديواني والجلي الديواني : 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IQ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يمتاز الخط الديواني بأن حروفه ملتوية أكثر منها في الأنواع الأخرى .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IQ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يمتاز بالمرونة الكاملة ودرجة الميل فيه أكثر من درجة الميل في إي نوع أخر من الخطوط العربية .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IQ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حروفه متشابكة وذات زوائد رفيعة متدلية من إطرافها العليا ، في الغالب من الصعب الكتابة بهاوٍ قراءته ولذا هو صعب التزوير 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IQ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هناك نوع يسمى ديواني رقعة ، وهو ما كان خاليا من الشكل والتزويق ولا بد من استقامة سطوره من أسفل فقط .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IQ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وهناك نوع يسمى جلي ديواني وهو ما تدخلت حروفه في بعض وكانت سطوره مستقيمة من أعلى ومن أسفل ، ولا بد من تشكيله بالحركات وزخرفته بالنقاط حتى يكون كالقطعة الواحدة .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IQ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الديواني الجلي يجئ مشكو لا تماما ، ومع نقاط مربعة وتزيينات بنقاط دقيقة ، بحيث أنهم يملئون الخط بالشكل والنقطة محل الكتابة في الطول والعرض.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IQ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إن أصل رسم الخط الديواني تكتب مباشرة بعرض القلم ،ويتم التعديل بقلم أدق حتى في حروفه ذات الأذناب المرسلة الدقيقة وهي (الألف،والراء،الدال،الواو)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15000"/>
              </a:lnSpc>
              <a:spcAft>
                <a:spcPts val="0"/>
              </a:spcAft>
            </a:pPr>
            <a:r>
              <a:rPr lang="ar-IQ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15000"/>
              </a:lnSpc>
              <a:spcAft>
                <a:spcPts val="0"/>
              </a:spcAft>
            </a:pPr>
            <a:r>
              <a:rPr lang="ar-IQ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419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4">
            <a:extLst>
              <a:ext uri="{FF2B5EF4-FFF2-40B4-BE49-F238E27FC236}">
                <a16:creationId xmlns:a16="http://schemas.microsoft.com/office/drawing/2014/main" id="{58D9DD89-4BAE-40E3-91BC-5FB829230123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975" y="824247"/>
            <a:ext cx="10135674" cy="51257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358997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</TotalTime>
  <Words>832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salah salah</dc:creator>
  <cp:lastModifiedBy>salah salah</cp:lastModifiedBy>
  <cp:revision>5</cp:revision>
  <dcterms:created xsi:type="dcterms:W3CDTF">2020-04-15T07:58:52Z</dcterms:created>
  <dcterms:modified xsi:type="dcterms:W3CDTF">2020-04-15T08:38:41Z</dcterms:modified>
</cp:coreProperties>
</file>