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2" r:id="rId25"/>
    <p:sldId id="284" r:id="rId26"/>
    <p:sldId id="285" r:id="rId27"/>
    <p:sldId id="286" r:id="rId28"/>
    <p:sldId id="287"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15" autoAdjust="0"/>
    <p:restoredTop sz="94660"/>
  </p:normalViewPr>
  <p:slideViewPr>
    <p:cSldViewPr snapToGrid="0">
      <p:cViewPr>
        <p:scale>
          <a:sx n="66" d="100"/>
          <a:sy n="66" d="100"/>
        </p:scale>
        <p:origin x="570"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7C39FD-4C14-4B3F-ADD6-B7FB098E567A}" type="datetimeFigureOut">
              <a:rPr lang="ar-IQ" smtClean="0"/>
              <a:t>22/08/1441</a:t>
            </a:fld>
            <a:endParaRPr lang="ar-IQ"/>
          </a:p>
        </p:txBody>
      </p:sp>
      <p:sp>
        <p:nvSpPr>
          <p:cNvPr id="5" name="Footer Placeholder 4"/>
          <p:cNvSpPr>
            <a:spLocks noGrp="1"/>
          </p:cNvSpPr>
          <p:nvPr>
            <p:ph type="ftr" sz="quarter" idx="11"/>
          </p:nvPr>
        </p:nvSpPr>
        <p:spPr>
          <a:xfrm>
            <a:off x="2416500" y="329307"/>
            <a:ext cx="4973915" cy="309201"/>
          </a:xfrm>
        </p:spPr>
        <p:txBody>
          <a:bodyPr/>
          <a:lstStyle/>
          <a:p>
            <a:endParaRPr lang="ar-IQ"/>
          </a:p>
        </p:txBody>
      </p:sp>
      <p:sp>
        <p:nvSpPr>
          <p:cNvPr id="6" name="Slide Number Placeholder 5"/>
          <p:cNvSpPr>
            <a:spLocks noGrp="1"/>
          </p:cNvSpPr>
          <p:nvPr>
            <p:ph type="sldNum" sz="quarter" idx="12"/>
          </p:nvPr>
        </p:nvSpPr>
        <p:spPr>
          <a:xfrm>
            <a:off x="1437664" y="798973"/>
            <a:ext cx="811019" cy="503578"/>
          </a:xfrm>
        </p:spPr>
        <p:txBody>
          <a:bodyPr/>
          <a:lstStyle/>
          <a:p>
            <a:fld id="{EE6E4680-83BA-4CF2-84B7-94644465F976}" type="slidenum">
              <a:rPr lang="ar-IQ" smtClean="0"/>
              <a:t>‹#›</a:t>
            </a:fld>
            <a:endParaRPr lang="ar-IQ"/>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8134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7C39FD-4C14-4B3F-ADD6-B7FB098E567A}" type="datetimeFigureOut">
              <a:rPr lang="ar-IQ" smtClean="0"/>
              <a:t>22/08/1441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E6E4680-83BA-4CF2-84B7-94644465F976}" type="slidenum">
              <a:rPr lang="ar-IQ" smtClean="0"/>
              <a:t>‹#›</a:t>
            </a:fld>
            <a:endParaRPr lang="ar-IQ"/>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8390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7C39FD-4C14-4B3F-ADD6-B7FB098E567A}" type="datetimeFigureOut">
              <a:rPr lang="ar-IQ" smtClean="0"/>
              <a:t>22/08/1441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E6E4680-83BA-4CF2-84B7-94644465F976}" type="slidenum">
              <a:rPr lang="ar-IQ" smtClean="0"/>
              <a:t>‹#›</a:t>
            </a:fld>
            <a:endParaRPr lang="ar-IQ"/>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08919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7C39FD-4C14-4B3F-ADD6-B7FB098E567A}" type="datetimeFigureOut">
              <a:rPr lang="ar-IQ" smtClean="0"/>
              <a:t>22/08/1441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E6E4680-83BA-4CF2-84B7-94644465F976}" type="slidenum">
              <a:rPr lang="ar-IQ" smtClean="0"/>
              <a:t>‹#›</a:t>
            </a:fld>
            <a:endParaRPr lang="ar-IQ"/>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3672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7C39FD-4C14-4B3F-ADD6-B7FB098E567A}" type="datetimeFigureOut">
              <a:rPr lang="ar-IQ" smtClean="0"/>
              <a:t>22/08/1441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E6E4680-83BA-4CF2-84B7-94644465F976}" type="slidenum">
              <a:rPr lang="ar-IQ" smtClean="0"/>
              <a:t>‹#›</a:t>
            </a:fld>
            <a:endParaRPr lang="ar-IQ"/>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0575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7C39FD-4C14-4B3F-ADD6-B7FB098E567A}" type="datetimeFigureOut">
              <a:rPr lang="ar-IQ" smtClean="0"/>
              <a:t>22/08/1441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E6E4680-83BA-4CF2-84B7-94644465F976}" type="slidenum">
              <a:rPr lang="ar-IQ" smtClean="0"/>
              <a:t>‹#›</a:t>
            </a:fld>
            <a:endParaRPr lang="ar-IQ"/>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6189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7C39FD-4C14-4B3F-ADD6-B7FB098E567A}" type="datetimeFigureOut">
              <a:rPr lang="ar-IQ" smtClean="0"/>
              <a:t>22/08/1441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E6E4680-83BA-4CF2-84B7-94644465F976}" type="slidenum">
              <a:rPr lang="ar-IQ" smtClean="0"/>
              <a:t>‹#›</a:t>
            </a:fld>
            <a:endParaRPr lang="ar-IQ"/>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56954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7C39FD-4C14-4B3F-ADD6-B7FB098E567A}" type="datetimeFigureOut">
              <a:rPr lang="ar-IQ" smtClean="0"/>
              <a:t>22/08/1441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E6E4680-83BA-4CF2-84B7-94644465F976}" type="slidenum">
              <a:rPr lang="ar-IQ" smtClean="0"/>
              <a:t>‹#›</a:t>
            </a:fld>
            <a:endParaRPr lang="ar-IQ"/>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8799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7C39FD-4C14-4B3F-ADD6-B7FB098E567A}" type="datetimeFigureOut">
              <a:rPr lang="ar-IQ" smtClean="0"/>
              <a:t>22/08/1441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E6E4680-83BA-4CF2-84B7-94644465F976}" type="slidenum">
              <a:rPr lang="ar-IQ" smtClean="0"/>
              <a:t>‹#›</a:t>
            </a:fld>
            <a:endParaRPr lang="ar-IQ"/>
          </a:p>
        </p:txBody>
      </p:sp>
    </p:spTree>
    <p:extLst>
      <p:ext uri="{BB962C8B-B14F-4D97-AF65-F5344CB8AC3E}">
        <p14:creationId xmlns:p14="http://schemas.microsoft.com/office/powerpoint/2010/main" val="1443062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7C39FD-4C14-4B3F-ADD6-B7FB098E567A}" type="datetimeFigureOut">
              <a:rPr lang="ar-IQ" smtClean="0"/>
              <a:t>22/08/1441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E6E4680-83BA-4CF2-84B7-94644465F976}" type="slidenum">
              <a:rPr lang="ar-IQ" smtClean="0"/>
              <a:t>‹#›</a:t>
            </a:fld>
            <a:endParaRPr lang="ar-IQ"/>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28907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17C39FD-4C14-4B3F-ADD6-B7FB098E567A}" type="datetimeFigureOut">
              <a:rPr lang="ar-IQ" smtClean="0"/>
              <a:t>22/08/1441</a:t>
            </a:fld>
            <a:endParaRPr lang="ar-IQ"/>
          </a:p>
        </p:txBody>
      </p:sp>
      <p:sp>
        <p:nvSpPr>
          <p:cNvPr id="6" name="Footer Placeholder 5"/>
          <p:cNvSpPr>
            <a:spLocks noGrp="1"/>
          </p:cNvSpPr>
          <p:nvPr>
            <p:ph type="ftr" sz="quarter" idx="11"/>
          </p:nvPr>
        </p:nvSpPr>
        <p:spPr>
          <a:xfrm>
            <a:off x="1447382" y="318640"/>
            <a:ext cx="5541004" cy="320931"/>
          </a:xfrm>
        </p:spPr>
        <p:txBody>
          <a:bodyPr/>
          <a:lstStyle/>
          <a:p>
            <a:endParaRPr lang="ar-IQ"/>
          </a:p>
        </p:txBody>
      </p:sp>
      <p:sp>
        <p:nvSpPr>
          <p:cNvPr id="7" name="Slide Number Placeholder 6"/>
          <p:cNvSpPr>
            <a:spLocks noGrp="1"/>
          </p:cNvSpPr>
          <p:nvPr>
            <p:ph type="sldNum" sz="quarter" idx="12"/>
          </p:nvPr>
        </p:nvSpPr>
        <p:spPr/>
        <p:txBody>
          <a:bodyPr/>
          <a:lstStyle/>
          <a:p>
            <a:fld id="{EE6E4680-83BA-4CF2-84B7-94644465F976}" type="slidenum">
              <a:rPr lang="ar-IQ" smtClean="0"/>
              <a:t>‹#›</a:t>
            </a:fld>
            <a:endParaRPr lang="ar-IQ"/>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274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17C39FD-4C14-4B3F-ADD6-B7FB098E567A}" type="datetimeFigureOut">
              <a:rPr lang="ar-IQ" smtClean="0"/>
              <a:t>22/08/1441</a:t>
            </a:fld>
            <a:endParaRPr lang="ar-IQ"/>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E6E4680-83BA-4CF2-84B7-94644465F976}" type="slidenum">
              <a:rPr lang="ar-IQ" smtClean="0"/>
              <a:t>‹#›</a:t>
            </a:fld>
            <a:endParaRPr lang="ar-IQ"/>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14460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0E031-EE54-4045-ADB5-15CCBD100FE7}"/>
              </a:ext>
            </a:extLst>
          </p:cNvPr>
          <p:cNvSpPr txBox="1"/>
          <p:nvPr/>
        </p:nvSpPr>
        <p:spPr>
          <a:xfrm>
            <a:off x="682580" y="372189"/>
            <a:ext cx="10625070" cy="378565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SA" sz="4800" b="1" dirty="0">
                <a:solidFill>
                  <a:srgbClr val="C0081F"/>
                </a:solidFill>
                <a:cs typeface="Arial" panose="020B0604020202020204" pitchFamily="34" charset="0"/>
              </a:rPr>
              <a:t>المادة / بناء مناهج دراسية </a:t>
            </a:r>
          </a:p>
          <a:p>
            <a:pPr algn="ctr" rtl="1"/>
            <a:r>
              <a:rPr lang="ar-SA" sz="4800" b="1" dirty="0">
                <a:solidFill>
                  <a:srgbClr val="C0081F"/>
                </a:solidFill>
                <a:cs typeface="Arial" panose="020B0604020202020204" pitchFamily="34" charset="0"/>
              </a:rPr>
              <a:t>طلبة الدراسات العليا ط.ت.التربية الفنية / ماجستير </a:t>
            </a:r>
          </a:p>
          <a:p>
            <a:pPr algn="ctr" rtl="1"/>
            <a:r>
              <a:rPr lang="ar-SA" sz="4800" b="1" dirty="0">
                <a:solidFill>
                  <a:srgbClr val="C0081F"/>
                </a:solidFill>
                <a:cs typeface="Arial" panose="020B0604020202020204" pitchFamily="34" charset="0"/>
              </a:rPr>
              <a:t>الدكتور : عطيه الدليمي </a:t>
            </a:r>
          </a:p>
          <a:p>
            <a:pPr algn="ctr" rtl="1"/>
            <a:r>
              <a:rPr lang="ar-SA" sz="4800" b="1" dirty="0">
                <a:solidFill>
                  <a:srgbClr val="C0081F"/>
                </a:solidFill>
                <a:cs typeface="Arial" panose="020B0604020202020204" pitchFamily="34" charset="0"/>
              </a:rPr>
              <a:t>الجامعة المستنصرية / كلية التربية الفني </a:t>
            </a:r>
          </a:p>
          <a:p>
            <a:pPr algn="ctr" rtl="1"/>
            <a:r>
              <a:rPr lang="ar-SA" sz="4800" b="1" dirty="0">
                <a:solidFill>
                  <a:srgbClr val="C0081F"/>
                </a:solidFill>
                <a:cs typeface="Arial" panose="020B0604020202020204" pitchFamily="34" charset="0"/>
              </a:rPr>
              <a:t>العام الدراسي 2019 - 2020</a:t>
            </a:r>
            <a:endParaRPr lang="ar-IQ" sz="4800" b="1" dirty="0"/>
          </a:p>
        </p:txBody>
      </p:sp>
    </p:spTree>
    <p:extLst>
      <p:ext uri="{BB962C8B-B14F-4D97-AF65-F5344CB8AC3E}">
        <p14:creationId xmlns:p14="http://schemas.microsoft.com/office/powerpoint/2010/main" val="1405468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985C03-60D0-43F2-9663-31BEC255BBE7}"/>
              </a:ext>
            </a:extLst>
          </p:cNvPr>
          <p:cNvSpPr txBox="1"/>
          <p:nvPr/>
        </p:nvSpPr>
        <p:spPr>
          <a:xfrm>
            <a:off x="532327" y="1281938"/>
            <a:ext cx="11127346" cy="429412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ثالثًا:اختيار محتوى المنهج المطور:</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4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يتم اختيار محتوى المنهج المطور في ضوء الأهداف التي تم تحديدها, ومن المعايير التي ينبغي أن يتصف بها, ارتباطه بالأهداف, وواقع المتعلم, ومراعاته مستواه وميوله, وأهميته له, إضافة إلى صدقه, وتوازنه من حيث الشمول والعمق, ومناسبته الوقت المتاح لتعلمه.</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99791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90A668-F01D-4D9B-BE84-11FE248CF814}"/>
              </a:ext>
            </a:extLst>
          </p:cNvPr>
          <p:cNvSpPr txBox="1"/>
          <p:nvPr/>
        </p:nvSpPr>
        <p:spPr>
          <a:xfrm>
            <a:off x="231821" y="975897"/>
            <a:ext cx="11075830" cy="570989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رابعًا : تنظيم محتوى المنهج المطور:</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4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وفي هذه المرحلة يتم تنظيم المحتوى, وترتيب موضوعاته بشكل يتحقق في هذا التنظيم هدفان:</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4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الأول: تماسك المادة وترابطها وتكاملها.</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4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الثاني: سهولة تعلمها من قبل المتعلم.</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4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وهذا يعني تحقيق نوع من التوازن بين التنظيمين المنطقي والسيكولوجي للمادة. وهنا لابد من التذكير بمعايير تنظيم المحتوى, كالاستمرار والتتابع والتكامل والمرونة.</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39764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773838-7CB1-4F88-807C-CAB1C7303D93}"/>
              </a:ext>
            </a:extLst>
          </p:cNvPr>
          <p:cNvSpPr txBox="1"/>
          <p:nvPr/>
        </p:nvSpPr>
        <p:spPr>
          <a:xfrm>
            <a:off x="631065" y="440217"/>
            <a:ext cx="11178862" cy="641778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خامسًا : اختيار طرائق التدريس:</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4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وفي هذه المرحلة يتم تحديد طرائق التدريس وأساليبه واستراتيجياته المناسبة لكل موضوع من موضوعات المادة, على أن تتسم تلك الطرائق والأساليب والاستراتيجيات بمناسبتها للمحتوى, وانسجامها مع الأهداف, وإثارتها لدافعية المتعلمين, وإتاحتها الفرصة لمشاركة المتعلم الإيجابية في التعلم, والحرص على إكسابه الخبرات, ومهارات التفكير العلمي والناقد والإبداعي, ومهارات حل المشكلة, كما ينبغي أن تتسم بالمرونة, بحيث يمكن تطويرها أو تعديلها, بحسب ظروف البيئة التعليمية.</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53164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0262B1-5813-46FB-9538-E709F5CC42AF}"/>
              </a:ext>
            </a:extLst>
          </p:cNvPr>
          <p:cNvSpPr txBox="1"/>
          <p:nvPr/>
        </p:nvSpPr>
        <p:spPr>
          <a:xfrm>
            <a:off x="231820" y="626019"/>
            <a:ext cx="11217499" cy="5856027"/>
          </a:xfrm>
          <a:prstGeom prst="rect">
            <a:avLst/>
          </a:prstGeom>
        </p:spPr>
        <p:style>
          <a:lnRef idx="3">
            <a:schemeClr val="lt1"/>
          </a:lnRef>
          <a:fillRef idx="1">
            <a:schemeClr val="accent6"/>
          </a:fillRef>
          <a:effectRef idx="1">
            <a:schemeClr val="accent6"/>
          </a:effectRef>
          <a:fontRef idx="minor">
            <a:schemeClr val="lt1"/>
          </a:fontRef>
        </p:style>
        <p:txBody>
          <a:bodyPr wrap="square">
            <a:spAutoFit/>
          </a:bodyPr>
          <a:lstStyle/>
          <a:p>
            <a:pPr algn="ctr"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سادسًا: اختيار الأنشطة التربوية:</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3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وفي هذه المرحلة يتم اختيار الأنشطة الصفية وغير الصفية التي تعزز التعلم وتثبته, وتثري الخبرة, وتساعد على تعديل السلوك, واكتساب الاتجاهات الإيجابية, وتشبع الحاجات, وتنمي الميول والهوايات المفيدة, ونشير في هذا المقام إلى مواصفات النشاط الهادف, كارتباطه بأهداف المنهج ومحتواه, وتنوعه, ومناسبته للمتعلمين, ومراعاة مبدأ الفروق الفردية, وتوفير الفرص المساعدة على اكتساب القيم والاتجاهات الإيجابية, والمهارات التعليمية المنسجمة مع طبيعة العصر, ولا سيما مهارات التعلم الذاتي, والتعامل مع تكنولوجيا التعليم.</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17031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F61661F-CD84-4AFA-8A9E-75930CE777E9}"/>
              </a:ext>
            </a:extLst>
          </p:cNvPr>
          <p:cNvSpPr txBox="1"/>
          <p:nvPr/>
        </p:nvSpPr>
        <p:spPr>
          <a:xfrm>
            <a:off x="193183" y="125892"/>
            <a:ext cx="11771290" cy="6417783"/>
          </a:xfrm>
          <a:prstGeom prst="rect">
            <a:avLst/>
          </a:prstGeom>
        </p:spPr>
        <p:style>
          <a:lnRef idx="3">
            <a:schemeClr val="lt1"/>
          </a:lnRef>
          <a:fillRef idx="1">
            <a:schemeClr val="accent6"/>
          </a:fillRef>
          <a:effectRef idx="1">
            <a:schemeClr val="accent6"/>
          </a:effectRef>
          <a:fontRef idx="minor">
            <a:schemeClr val="lt1"/>
          </a:fontRef>
        </p:style>
        <p:txBody>
          <a:bodyPr wrap="square">
            <a:spAutoFit/>
          </a:bodyPr>
          <a:lstStyle/>
          <a:p>
            <a:pPr algn="ctr"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سابعًا: تحديد الوسائل التعليمية:</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4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يتطلب المنهج المطور منظومة من الوسائل والتقنيات التعليمية التي تساعد كلاً من المعلمين والمتعلمين على تحقيق أهداف المنهج, فقد تدخل موضوعات جديدة على المنهج المطور تستدعي استخدام  مصورات أو أفلام أو تسجيلات أو أقراص مدمجة أو بطاقات ولوحات جديدة تسهم في تسهيل تعليمها وتعلمها, وهذا ما يتطلب توفير الأجهزة التقنية الضرورية لبعض المواد التعليمية، فإن توفيرها بين أيدي المتعلمين والمعلمين والمشرفين التربويين الذين يشاركون في تطبيق المنهج المطور ومتابعته وتقويمه  أمر بالغ الأهمية.</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16330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057AD7E-4E96-452F-A9FA-5E14BE592273}"/>
              </a:ext>
            </a:extLst>
          </p:cNvPr>
          <p:cNvSpPr txBox="1"/>
          <p:nvPr/>
        </p:nvSpPr>
        <p:spPr>
          <a:xfrm>
            <a:off x="0" y="129314"/>
            <a:ext cx="11887199" cy="6493124"/>
          </a:xfrm>
          <a:prstGeom prst="rect">
            <a:avLst/>
          </a:prstGeom>
        </p:spPr>
        <p:style>
          <a:lnRef idx="1">
            <a:schemeClr val="accent5"/>
          </a:lnRef>
          <a:fillRef idx="3">
            <a:schemeClr val="accent5"/>
          </a:fillRef>
          <a:effectRef idx="2">
            <a:schemeClr val="accent5"/>
          </a:effectRef>
          <a:fontRef idx="minor">
            <a:schemeClr val="lt1"/>
          </a:fontRef>
        </p:style>
        <p:txBody>
          <a:bodyPr wrap="square">
            <a:spAutoFit/>
          </a:bodyPr>
          <a:lstStyle/>
          <a:p>
            <a:pPr algn="ctr"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ثامنًا: اختيار أساليب التقويم:</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3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في هذه الخطوة يتم تحديد أساليب تقويم تعلم المتعلمين, وما أحدثه المنهج المطور من تعديل في سلوكهم؛ ويندرج ضمن تلك الأساليب أساليب تقويم التحصيل الدراسي, وأساليب تقويم النمو الشخصي والانفعالي على أن تتوافر في تلك الأساليب المواصفات العلمية من مثل الارتباط بالأهداف, والاستمرار, والوضوح, والصدق, والثبات, والموضوعية, والشمول, والاقتصاد في الوقت والتكلفة والجهد, وغير ذلك من مواصفات. ولا بد تنويع أساليب الاختبارات التحصيلية, كالاختبارات الشفوية, والكتابية (موضوعية وشبه موضوعية ومقالية) إضافة إلى الاختبارات العملية, وأساليب تقويم الجانب الشخصي والانفعالي للمتعلم كالملاحظة والمقابلة والاستفتاء, وغيرها.</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5780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11EE6C-B07C-4960-B5EF-A258036D47DA}"/>
              </a:ext>
            </a:extLst>
          </p:cNvPr>
          <p:cNvSpPr txBox="1"/>
          <p:nvPr/>
        </p:nvSpPr>
        <p:spPr>
          <a:xfrm>
            <a:off x="206062" y="213922"/>
            <a:ext cx="11563082" cy="6219075"/>
          </a:xfrm>
          <a:prstGeom prst="rect">
            <a:avLst/>
          </a:prstGeom>
        </p:spPr>
        <p:style>
          <a:lnRef idx="1">
            <a:schemeClr val="accent5"/>
          </a:lnRef>
          <a:fillRef idx="3">
            <a:schemeClr val="accent5"/>
          </a:fillRef>
          <a:effectRef idx="2">
            <a:schemeClr val="accent5"/>
          </a:effectRef>
          <a:fontRef idx="minor">
            <a:schemeClr val="lt1"/>
          </a:fontRef>
        </p:style>
        <p:txBody>
          <a:bodyPr wrap="square">
            <a:spAutoFit/>
          </a:bodyPr>
          <a:lstStyle/>
          <a:p>
            <a:pPr algn="just"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تاسعًا: التهيئة لتجريب المنهج المطور:</a:t>
            </a:r>
          </a:p>
          <a:p>
            <a:pPr indent="179705"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وتكون التهيئة من خلال صدور قرارات بتحديد نسبة المحافظات والمدارس التجريبية في كل محافظة وتسميتها, وتشكيل اللجان المركزية والفرعية المشرفة على التجريب, وإقامة دورات تدريبية مركزية  للمشرفين التربويين حول المنهج المطور, وتكليف هؤلاء المشرفين الذين اتبعوا الدورات المركزية بتنفيذ دورات تدريبية للمعلمين الذين سينفذون المنهج المطور في المدارس التجريبية, كما تتضمن القرارات  تشكيل لجان تأليف مقررات المنهج المطور, وما يلحق بها من مواد تعليمية وأدلة معلمين (بشكل تجريبي), وتشرع تلك اللجان بتأليف كتب التلميذ والمواد التعليمية وأدلة المعلمين, على أن يتم التأكد من تغطية  المعلومات والحقائق والمفاهيم والتعميمات والنظريات المتضمنة فيها مختلف الأهداف, ومناسبتها للأوقات المقررة لتدريسها, واتسامها بالمصداقية, والصحة العلمية, والحداثة, والسلامة اللغوية, وسهولة الأسلوب, وجمال الخط, ومناسبة حجمه للفئة المستهدفة من المتعلمين, وجاذبية ألوانه, وغناه بالصور والرسوم والجداول الإيضاحية.هذا بالإضافة إلى توفير المناخ النفسي للعناصر البشرية التي ستشارك في التجريب</a:t>
            </a:r>
            <a:r>
              <a:rPr lang="ar-YE" sz="2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49379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5FD1F8-B8E2-476E-8F54-59A34F11E7C9}"/>
              </a:ext>
            </a:extLst>
          </p:cNvPr>
          <p:cNvSpPr txBox="1"/>
          <p:nvPr/>
        </p:nvSpPr>
        <p:spPr>
          <a:xfrm>
            <a:off x="525887" y="456337"/>
            <a:ext cx="11140226" cy="6761338"/>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pPr algn="ctr"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عاشرًا: تجريب المنهج المطور:</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3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تهدف عملية تجريب المنهج المطور إلى:</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3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-التأكد من توافر الشروط والمعايير المحددة لكل من المحتوى والخبرات والطرائق والوسائل والكتب والمواد التعليمية,  واتساقها مع الأهداف المحددة للمنهج.</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3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-التعرف إلى المشكلات والعوائق التي تواجه المنهج المطور لتذليلها قبل التنفيذ.</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3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-التأكد من امتلاك المعلمين والمشرفين الكفايات الأكاديمية والتربوية التي تكفل تحقيق أهداف المنهج المطور.</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3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ويمر تجريب المنهج بجملة من الخطوات, لعل أهمها:</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3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وضع الخطة الإجرائية لتنفيذ عملية التجريب وفق الشروط العلمية المعروفة, متضمنة استصدار القرارات, وتشكيل اللجان المركزية والفرعية للإشراف على العملية ومتابعتها.</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3270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2A6B0F-32DD-40FD-B247-F20BD664EF86}"/>
              </a:ext>
            </a:extLst>
          </p:cNvPr>
          <p:cNvSpPr txBox="1"/>
          <p:nvPr/>
        </p:nvSpPr>
        <p:spPr>
          <a:xfrm>
            <a:off x="364901" y="1340589"/>
            <a:ext cx="11462197" cy="4728217"/>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marL="342900" indent="-342900" algn="just" rtl="1">
              <a:lnSpc>
                <a:spcPct val="115000"/>
              </a:lnSpc>
              <a:spcAft>
                <a:spcPts val="0"/>
              </a:spcAft>
              <a:buFontTx/>
              <a:buChar char="-"/>
            </a:pPr>
            <a:r>
              <a:rPr lang="ar-YE" sz="2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اختيار عينة التجريب بحيث تكون ممثلة للمجتمع الأصلي وتحديدها وفق عدة متغيرات, (مدارس ذكور, مدارس إناث),</a:t>
            </a:r>
            <a:br>
              <a:rPr lang="ar-YE" sz="2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br>
            <a:r>
              <a:rPr lang="ar-YE" sz="2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(مدارس رسمية, مدارس أهلية) (بناء مدرسي حكومي, بناء مدرسي مستأجر) وغيرها.</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2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إعداد الأدوات والاختبارات والمقاييس المختلفة الضرورية لتقويم عملية التجريب وفق الشروط العلمية السليمة.</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2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توفير المستلزمات الضرورية للتجريب كالكتب التجريبية, وأدلة المعلمين, والمواد التعليمية والوسائل, وتوفير البيئة المادية والبشرية لنجاح عملية التجريب.</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2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إجراء تحليل شامل لعملية التجريب تستخدم فيه مختلف الأساليب العلمية, وعقد ندوات يشارك فيها معلمو التجريب, ومشرفوهم, وعينة من أولياء الأمور وتلاميذ المدارس التجريبية, ووسائل الإعلام, والمهتمون بالعملية التربوية في الجامعات ومراكز البحث؛لمناقشة نتائج التجريب, وتشخيص الصعوبات, وتحديد أوجه القصور في مختلف جوانب المنهج التجريبي, وتلافيها استعدادًا لمرحلة تنفيذ المنهج المطور وتعميمه.</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2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يمكن إعادة تجريب المنهج المطور ثانية,  وثالثة؛ لمعالجة أي قصور أو ملاحظات, والوصول به أعلى درجة</a:t>
            </a:r>
            <a:endParaRPr lang="ar-IQ" sz="2400" b="1" dirty="0"/>
          </a:p>
        </p:txBody>
      </p:sp>
    </p:spTree>
    <p:extLst>
      <p:ext uri="{BB962C8B-B14F-4D97-AF65-F5344CB8AC3E}">
        <p14:creationId xmlns:p14="http://schemas.microsoft.com/office/powerpoint/2010/main" val="1815605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6B936D-07AB-4B96-A086-75867836967A}"/>
              </a:ext>
            </a:extLst>
          </p:cNvPr>
          <p:cNvSpPr txBox="1"/>
          <p:nvPr/>
        </p:nvSpPr>
        <p:spPr>
          <a:xfrm>
            <a:off x="422857" y="811369"/>
            <a:ext cx="11346286" cy="572355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حادي عشر: الاستعداد لتعميم المنهج المطور:</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ومن الاستعدادات لتنفيذ المنهج المطور القيام بما يأتي:</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توفير الميزانية اللازمة لذلك.</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-إنجاز الكتب الدراسية (كتب التلميذ, كتاب المعلم, كتب النشاط, النشرات).</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-تجهيز المدارس بما يلزم من معامل وأجهزة وأدوات.</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إعداد المعلمين بدورات تدريبية ليصبحوا قادرين على تنفيذ المنهج الجديد, واستخدام الطرائق والوسائل والأجهزة التعليمية الحديثة, وما يناسبها من وسائل التقويم.</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إعداد الموجهين والمشرفين بدورات تدريبية لمعرفة الطرائق والوسائل الحديثة في الإشراف والتوجيه والإرشاد, تبعًا للمنهج المقترح.</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تهيئة التلاميذ وأولياء الأمور وأفراد المجتمع بضرورة وأهمية التطوير للمناهج.</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-إعداد الوسائل المتنوعة والمختلفة الضرورية لعملية متابعة المنهج المقترح وتقويمه.  </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56145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0E031-EE54-4045-ADB5-15CCBD100FE7}"/>
              </a:ext>
            </a:extLst>
          </p:cNvPr>
          <p:cNvSpPr txBox="1"/>
          <p:nvPr/>
        </p:nvSpPr>
        <p:spPr>
          <a:xfrm>
            <a:off x="193183" y="372189"/>
            <a:ext cx="11114467" cy="658641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r" rtl="1"/>
            <a:r>
              <a:rPr lang="ar-SA" dirty="0">
                <a:solidFill>
                  <a:srgbClr val="C0081F"/>
                </a:solidFill>
                <a:cs typeface="Arial" panose="020B0604020202020204" pitchFamily="34" charset="0"/>
              </a:rPr>
              <a:t> </a:t>
            </a:r>
            <a:r>
              <a:rPr lang="ar-SA" sz="4000" b="1" dirty="0">
                <a:solidFill>
                  <a:srgbClr val="C0081F"/>
                </a:solidFill>
                <a:cs typeface="Arial" panose="020B0604020202020204" pitchFamily="34" charset="0"/>
              </a:rPr>
              <a:t>تطوير المنهج الدراسي:</a:t>
            </a:r>
          </a:p>
          <a:p>
            <a:pPr algn="r" rtl="1"/>
            <a:r>
              <a:rPr lang="ar-SA" sz="2800" b="1" dirty="0">
                <a:solidFill>
                  <a:srgbClr val="C0081F"/>
                </a:solidFill>
                <a:cs typeface="Arial" panose="020B0604020202020204" pitchFamily="34" charset="0"/>
              </a:rPr>
              <a:t>      ي</a:t>
            </a:r>
            <a:r>
              <a:rPr lang="ar-YE" sz="2800" b="1" i="0" dirty="0">
                <a:solidFill>
                  <a:srgbClr val="C0081F"/>
                </a:solidFill>
                <a:effectLst/>
                <a:cs typeface="Arial" panose="020B0604020202020204" pitchFamily="34" charset="0"/>
              </a:rPr>
              <a:t>قصد</a:t>
            </a:r>
            <a:r>
              <a:rPr lang="ar-YE" sz="2800" b="1" i="0" dirty="0">
                <a:solidFill>
                  <a:srgbClr val="000000"/>
                </a:solidFill>
                <a:effectLst/>
                <a:cs typeface="Arial" panose="020B0604020202020204" pitchFamily="34" charset="0"/>
              </a:rPr>
              <a:t> بتطوير المنهج إحداث تغييرات في عنصر أو أكثر من عناصر منهج قائم بقصد تحسينه، ومواكبته للمستجدات العلمية والتربوية، والتغيرات في المجالات الاقتصادية، والاجتماعية، والثقافة بما يلبي حاجات المجتمع وأفراده، مع مراعاة الإمكانات المتاحة من الوقت والجهد والكلفة»</a:t>
            </a:r>
            <a:r>
              <a:rPr lang="ar-IQ" sz="2800" b="1" i="0" dirty="0">
                <a:solidFill>
                  <a:srgbClr val="000000"/>
                </a:solidFill>
                <a:effectLst/>
                <a:latin typeface="Arial" panose="020B0604020202020204" pitchFamily="34" charset="0"/>
              </a:rPr>
              <a:t> </a:t>
            </a:r>
            <a:endParaRPr lang="ar-SA" sz="2800" b="1" i="0" dirty="0">
              <a:solidFill>
                <a:srgbClr val="000000"/>
              </a:solidFill>
              <a:effectLst/>
              <a:latin typeface="Arial" panose="020B0604020202020204" pitchFamily="34" charset="0"/>
            </a:endParaRPr>
          </a:p>
          <a:p>
            <a:pPr algn="r" rtl="1"/>
            <a:r>
              <a:rPr lang="ar-SA" sz="28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ar-SA" sz="2800" b="1"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تُعرّف عملية تطوير المنهج بأنّها: عمل تغييرات أو تعديلات في عنصر أو أكثر من عناصر منهج موجود وقائم؛ من أجل تحسينه لمواكبة المستجدات التربويّة والعلميّة، والتغيّرات في المجالات الثقافيّة والاقتصاديّة والاجتماعيّة بما يخدم حاجات المجتمع، ويُراعى بذلك جميع الإمكانيّات المتاحة من تكاليف وجهد ووقت</a:t>
            </a:r>
            <a:r>
              <a:rPr lang="en-US" sz="28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ar-IQ" sz="2800" b="1" i="0" dirty="0">
              <a:solidFill>
                <a:srgbClr val="000000"/>
              </a:solidFill>
              <a:effectLst/>
              <a:latin typeface="Arial" panose="020B0604020202020204" pitchFamily="34" charset="0"/>
            </a:endParaRPr>
          </a:p>
          <a:p>
            <a:pPr algn="r" rtl="1"/>
            <a:r>
              <a:rPr lang="ar-IQ" sz="2800" b="1" i="0" dirty="0">
                <a:solidFill>
                  <a:srgbClr val="000000"/>
                </a:solidFill>
                <a:effectLst/>
                <a:latin typeface="Arial" panose="020B0604020202020204" pitchFamily="34" charset="0"/>
              </a:rPr>
              <a:t>ويلاحظ أن مفهوم تصميم (بناء) المنهج يختلف عن مفهوم تطويره في نقطه البداية لكل منهما، فتصميم المنهج يبدأ من نقطة الصفر، أما تطوير المنهج فيبدأ من منهج قائم ولكن يراد تحسينه أو الوصول إلى طموحات جديدة، ومن جهة أخرى تشترك عمليتا بناء المنهج وتطويره في أنهما تقومان على أسس مشتركة وهي المتعلم، والمجتمع، والمعرفة، وأنهما تتطلبان قدرة على استشراف المستقبل وحاجات المجتمع وأفراده.</a:t>
            </a:r>
            <a:r>
              <a:rPr lang="ar-YE" sz="2800" b="1" i="0" dirty="0">
                <a:solidFill>
                  <a:srgbClr val="000000"/>
                </a:solidFill>
                <a:effectLst/>
                <a:cs typeface="Arial" panose="020B0604020202020204" pitchFamily="34" charset="0"/>
              </a:rPr>
              <a:t>.</a:t>
            </a:r>
            <a:endParaRPr lang="ar-SA" sz="2800" b="1" i="0" dirty="0">
              <a:solidFill>
                <a:srgbClr val="000000"/>
              </a:solidFill>
              <a:effectLst/>
              <a:cs typeface="Arial" panose="020B0604020202020204" pitchFamily="34" charset="0"/>
            </a:endParaRPr>
          </a:p>
          <a:p>
            <a:endParaRPr lang="ar-IQ" dirty="0"/>
          </a:p>
        </p:txBody>
      </p:sp>
    </p:spTree>
    <p:extLst>
      <p:ext uri="{BB962C8B-B14F-4D97-AF65-F5344CB8AC3E}">
        <p14:creationId xmlns:p14="http://schemas.microsoft.com/office/powerpoint/2010/main" val="3635273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D22760-FA36-4870-B615-ED7159987FC8}"/>
              </a:ext>
            </a:extLst>
          </p:cNvPr>
          <p:cNvSpPr txBox="1"/>
          <p:nvPr/>
        </p:nvSpPr>
        <p:spPr>
          <a:xfrm>
            <a:off x="429296" y="1767541"/>
            <a:ext cx="11333407" cy="286366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ثاني عشر: تعميم المنهج المطور:</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4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بعد الانتهاء من الاستعداد لتعميم المنهج المطور, تصدر القرارات المتعلقة بتعميم المنهج, محددة موعد بدء تعميمه على مختلف المدارس وعادة ما يكون في بداية العام الدراسي</a:t>
            </a:r>
            <a:r>
              <a:rPr lang="ar-YE"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60823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FE8573-52D7-4165-B2D5-C46E32E72994}"/>
              </a:ext>
            </a:extLst>
          </p:cNvPr>
          <p:cNvSpPr txBox="1"/>
          <p:nvPr/>
        </p:nvSpPr>
        <p:spPr>
          <a:xfrm>
            <a:off x="442174" y="286345"/>
            <a:ext cx="11307651" cy="62853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rtl="1">
              <a:lnSpc>
                <a:spcPct val="115000"/>
              </a:lnSpc>
              <a:spcAft>
                <a:spcPts val="0"/>
              </a:spcAft>
            </a:pPr>
            <a:r>
              <a:rPr lang="ar-YE" sz="3200"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ثالث عشر: تقويم المنهج المطور:</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3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لا يعني تعميم المنهج المطور الانتهاء من العمل, وإنما يعني بدء مرحلة جديدة من المتابعة والتقويم؛ حيث يعد منهجًا قائمًا يحتاج إلى كشف الملاحظات والقصور, استعدادًا لعملية تطوير جديدة, فعملية تطوير المنهج عملية مستمرة.</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3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هناك طريقة أخرى لتطوير المنهج:</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3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أهم مراحل وعمليات تطوير المنهج قد تمر في عدة نقاط كالآتي:</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3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 وصف: الوضع الحالي للمنهج المراد تطويره وتحليل محتواه، وتحديد نواحي القصور والمشكلات بجوانبها المختلفة، وتحديد مدى الحاجة إلى التطوير.</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3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 تخطيط: ويشمل المنهج المراد تطويره بجميع جوانبه، مع تحديد الاحتياجات المستقبلية واستراتيجية التعليم، ومدخلات عملية التطوير، ويمكن حذف أو إضافة، أو مراجعة وتحسين بعض أجزاء من المناهج الحالية.</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80820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66B158-4BF4-4552-AD47-EA31ACB6E33C}"/>
              </a:ext>
            </a:extLst>
          </p:cNvPr>
          <p:cNvSpPr txBox="1"/>
          <p:nvPr/>
        </p:nvSpPr>
        <p:spPr>
          <a:xfrm>
            <a:off x="809223" y="327226"/>
            <a:ext cx="10573554" cy="578523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indent="179705" algn="just" rtl="1">
              <a:lnSpc>
                <a:spcPct val="115000"/>
              </a:lnSpc>
              <a:spcAft>
                <a:spcPts val="0"/>
              </a:spcAft>
            </a:pPr>
            <a:r>
              <a:rPr lang="ar-SA" sz="3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a:t>
            </a:r>
            <a:r>
              <a:rPr lang="ar-YE" sz="3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تصميم: أي ترجمة الفلسفة العامة للتربية إلى أهداف، وتحديد المواد الدراسية ومحتواها، ووسائل تنفيذها، وعدد ساعات تدريسها، مع وضع التخطيط الأفضل لجوانب المنهج، وإعادة تنظيم المحتوى.</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3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 إبداع: وفي هذه المرحلة يتم إيجاد حلول للمشكلات المختلفة، وتأخذ هذه الحلول عدة صيغ جديدة.</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3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5- بناء: وفيه يتم وضع المقررات المأخوذة بواسطة مخططي ومطوري المناهج للمنهج المطور بعناصره المختلفة، من أهداف ومحتوى وأنشطة ووسائل ومواد تعليمية متكاملة في تتابع تكتيكي، ووفق الأسس التربوية والعلمية واستراتيجيات التعلم الحديثة.</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66846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D23C29-C6D3-47E0-96E6-A3E55540FB1B}"/>
              </a:ext>
            </a:extLst>
          </p:cNvPr>
          <p:cNvSpPr txBox="1"/>
          <p:nvPr/>
        </p:nvSpPr>
        <p:spPr>
          <a:xfrm>
            <a:off x="321973" y="425645"/>
            <a:ext cx="11294770" cy="600670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indent="179705"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6- تجريب: للتأكد من سلامة المنهج المطور، قبل التصميم وذلك لمعرفة نواحي القوة لتدعيمها، السالبة لمحاولة تجنبه.</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7- تقويم: وهذه المرحلة للحكم على مدى نجاح أو فشل عملية تطوير المنهج، أو المنهج المطور ذاته، مع تشخيص الواقع الحالي من خلال التجريب وذلك لتأكيد الدور الرئيسي لاتخاذ القرارات، والحصول على تغذية راجعة.</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8- تنقيح: وبمراجعة المنهج في ضوء التقييم يتم التنقيح، وإخراجه في صورته النهائية.</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9- متابعة: وهي مرحلة متابعة المراحل السابقة أي المتابعة المرحلية، ثم متابعة التنفيذ والتطبيق للمنهج المطور.</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إن تطوير المناهج يعتمد على مجموعة من الخطوات، وهذه الخطوات إذا تم الالتزام بها في عملية التطوير فإنها تؤدي إلى الوقوف على أرض صلبة وتساهم مساهمة فعالة في تحقيق الأهداف المنشودة منه. مع ملاحظة أن تسلسل هذه الخطوات قد يعتريه شيء من التغيير وفقًا لاتجاهات القائمين على عملية التطوير وفقًا للظروف المحيطة.</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18368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5CBB6-F9BA-4AA8-8D96-2111850AAF1E}"/>
              </a:ext>
            </a:extLst>
          </p:cNvPr>
          <p:cNvSpPr>
            <a:spLocks noGrp="1"/>
          </p:cNvSpPr>
          <p:nvPr>
            <p:ph type="title"/>
          </p:nvPr>
        </p:nvSpPr>
        <p:spPr>
          <a:xfrm>
            <a:off x="838200" y="365125"/>
            <a:ext cx="10515600" cy="5069760"/>
          </a:xfrm>
        </p:spPr>
        <p:style>
          <a:lnRef idx="1">
            <a:schemeClr val="accent4"/>
          </a:lnRef>
          <a:fillRef idx="3">
            <a:schemeClr val="accent4"/>
          </a:fillRef>
          <a:effectRef idx="2">
            <a:schemeClr val="accent4"/>
          </a:effectRef>
          <a:fontRef idx="minor">
            <a:schemeClr val="lt1"/>
          </a:fontRef>
        </p:style>
        <p:txBody>
          <a:bodyPr>
            <a:noAutofit/>
          </a:bodyPr>
          <a:lstStyle/>
          <a:p>
            <a:pPr algn="ctr"/>
            <a:r>
              <a:rPr lang="ar-SA" sz="6000" b="1" dirty="0">
                <a:solidFill>
                  <a:srgbClr val="FF0000"/>
                </a:solidFill>
              </a:rPr>
              <a:t>الفرق بين تعديل المنهج تطوير المنهج تغير المنهج تحسين المنهج </a:t>
            </a:r>
            <a:endParaRPr lang="ar-IQ" sz="6000" b="1" dirty="0">
              <a:solidFill>
                <a:srgbClr val="FF0000"/>
              </a:solidFill>
            </a:endParaRPr>
          </a:p>
        </p:txBody>
      </p:sp>
    </p:spTree>
    <p:extLst>
      <p:ext uri="{BB962C8B-B14F-4D97-AF65-F5344CB8AC3E}">
        <p14:creationId xmlns:p14="http://schemas.microsoft.com/office/powerpoint/2010/main" val="1938142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B4FAFCC-DB66-4F63-A1C3-32D16CBCCFB8}"/>
              </a:ext>
            </a:extLst>
          </p:cNvPr>
          <p:cNvGraphicFramePr>
            <a:graphicFrameLocks noGrp="1"/>
          </p:cNvGraphicFramePr>
          <p:nvPr>
            <p:extLst>
              <p:ext uri="{D42A27DB-BD31-4B8C-83A1-F6EECF244321}">
                <p14:modId xmlns:p14="http://schemas.microsoft.com/office/powerpoint/2010/main" val="522447321"/>
              </p:ext>
            </p:extLst>
          </p:nvPr>
        </p:nvGraphicFramePr>
        <p:xfrm>
          <a:off x="438061" y="812800"/>
          <a:ext cx="10676586" cy="4656836"/>
        </p:xfrm>
        <a:graphic>
          <a:graphicData uri="http://schemas.openxmlformats.org/drawingml/2006/table">
            <a:tbl>
              <a:tblPr firstRow="1" firstCol="1" bandRow="1">
                <a:tableStyleId>{616DA210-FB5B-4158-B5E0-FEB733F419BA}</a:tableStyleId>
              </a:tblPr>
              <a:tblGrid>
                <a:gridCol w="2025739">
                  <a:extLst>
                    <a:ext uri="{9D8B030D-6E8A-4147-A177-3AD203B41FA5}">
                      <a16:colId xmlns:a16="http://schemas.microsoft.com/office/drawing/2014/main" val="2707005102"/>
                    </a:ext>
                  </a:extLst>
                </a:gridCol>
                <a:gridCol w="1964681">
                  <a:extLst>
                    <a:ext uri="{9D8B030D-6E8A-4147-A177-3AD203B41FA5}">
                      <a16:colId xmlns:a16="http://schemas.microsoft.com/office/drawing/2014/main" val="2364059110"/>
                    </a:ext>
                  </a:extLst>
                </a:gridCol>
                <a:gridCol w="2687377">
                  <a:extLst>
                    <a:ext uri="{9D8B030D-6E8A-4147-A177-3AD203B41FA5}">
                      <a16:colId xmlns:a16="http://schemas.microsoft.com/office/drawing/2014/main" val="159599777"/>
                    </a:ext>
                  </a:extLst>
                </a:gridCol>
                <a:gridCol w="2833223">
                  <a:extLst>
                    <a:ext uri="{9D8B030D-6E8A-4147-A177-3AD203B41FA5}">
                      <a16:colId xmlns:a16="http://schemas.microsoft.com/office/drawing/2014/main" val="451396480"/>
                    </a:ext>
                  </a:extLst>
                </a:gridCol>
                <a:gridCol w="1165566">
                  <a:extLst>
                    <a:ext uri="{9D8B030D-6E8A-4147-A177-3AD203B41FA5}">
                      <a16:colId xmlns:a16="http://schemas.microsoft.com/office/drawing/2014/main" val="2020654354"/>
                    </a:ext>
                  </a:extLst>
                </a:gridCol>
              </a:tblGrid>
              <a:tr h="0">
                <a:tc>
                  <a:txBody>
                    <a:bodyPr/>
                    <a:lstStyle/>
                    <a:p>
                      <a:pPr algn="ctr" rtl="0">
                        <a:lnSpc>
                          <a:spcPct val="107000"/>
                        </a:lnSpc>
                        <a:spcAft>
                          <a:spcPts val="0"/>
                        </a:spcAft>
                      </a:pPr>
                      <a:r>
                        <a:rPr lang="ar-SA" sz="2400">
                          <a:effectLst/>
                        </a:rPr>
                        <a:t>تحسين المنهج</a:t>
                      </a:r>
                      <a:endParaRPr lang="en-US"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07000"/>
                        </a:lnSpc>
                        <a:spcAft>
                          <a:spcPts val="0"/>
                        </a:spcAft>
                      </a:pPr>
                      <a:r>
                        <a:rPr lang="ar-SA" sz="2400" dirty="0">
                          <a:effectLst/>
                        </a:rPr>
                        <a:t>تعديل المنهج</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07000"/>
                        </a:lnSpc>
                        <a:spcAft>
                          <a:spcPts val="0"/>
                        </a:spcAft>
                      </a:pPr>
                      <a:r>
                        <a:rPr lang="ar-SA" sz="2400">
                          <a:effectLst/>
                        </a:rPr>
                        <a:t>تغيير المنهج</a:t>
                      </a:r>
                      <a:endParaRPr lang="en-US"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ar-SA" sz="2400">
                          <a:effectLst/>
                        </a:rPr>
                        <a:t>تطوير المنهج</a:t>
                      </a:r>
                      <a:endParaRPr lang="en-US"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07000"/>
                        </a:lnSpc>
                        <a:spcAft>
                          <a:spcPts val="0"/>
                        </a:spcAft>
                      </a:pPr>
                      <a:r>
                        <a:rPr lang="ar-SA" sz="2400">
                          <a:effectLst/>
                        </a:rPr>
                        <a:t>مجال المقارنة</a:t>
                      </a:r>
                      <a:endParaRPr lang="en-US"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707872289"/>
                  </a:ext>
                </a:extLst>
              </a:tr>
              <a:tr h="0">
                <a:tc>
                  <a:txBody>
                    <a:bodyPr/>
                    <a:lstStyle/>
                    <a:p>
                      <a:pPr algn="r" rtl="1">
                        <a:lnSpc>
                          <a:spcPct val="107000"/>
                        </a:lnSpc>
                        <a:spcAft>
                          <a:spcPts val="0"/>
                        </a:spcAft>
                      </a:pPr>
                      <a:r>
                        <a:rPr lang="ar-SA" sz="2400">
                          <a:effectLst/>
                        </a:rPr>
                        <a:t>(حَسَّنَ</a:t>
                      </a:r>
                      <a:r>
                        <a:rPr lang="en-US" sz="2400">
                          <a:effectLst/>
                        </a:rPr>
                        <a:t>: (</a:t>
                      </a:r>
                      <a:r>
                        <a:rPr lang="ar-SA" sz="2400">
                          <a:effectLst/>
                        </a:rPr>
                        <a:t>فعل حسَّنَ، يحسِّن، تحسينًا، فهو مُحسِّن، والمفعول مُحسَّن </a:t>
                      </a:r>
                      <a:br>
                        <a:rPr lang="en-US" sz="2400">
                          <a:effectLst/>
                        </a:rPr>
                      </a:br>
                      <a:r>
                        <a:rPr lang="ar-SA" sz="2400">
                          <a:effectLst/>
                        </a:rPr>
                        <a:t>حَسَّنَ الشيءَ: جعله حَسَناً وزيَّنه. </a:t>
                      </a:r>
                      <a:endParaRPr lang="en-US" sz="2400">
                        <a:effectLst/>
                      </a:endParaRPr>
                    </a:p>
                    <a:p>
                      <a:pPr algn="ctr" rtl="0">
                        <a:lnSpc>
                          <a:spcPct val="107000"/>
                        </a:lnSpc>
                        <a:spcAft>
                          <a:spcPts val="0"/>
                        </a:spcAft>
                      </a:pPr>
                      <a:r>
                        <a:rPr lang="en-US" sz="2400">
                          <a:effectLst/>
                        </a:rPr>
                        <a:t> </a:t>
                      </a:r>
                      <a:endParaRPr lang="en-US"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2400">
                          <a:effectLst/>
                        </a:rPr>
                        <a:t>الجمع</a:t>
                      </a:r>
                      <a:r>
                        <a:rPr lang="en-US" sz="2400">
                          <a:effectLst/>
                        </a:rPr>
                        <a:t>: </a:t>
                      </a:r>
                      <a:r>
                        <a:rPr lang="ar-SA" sz="2400">
                          <a:effectLst/>
                        </a:rPr>
                        <a:t>تعديلات</a:t>
                      </a:r>
                      <a:endParaRPr lang="en-US" sz="2400">
                        <a:effectLst/>
                      </a:endParaRPr>
                    </a:p>
                    <a:p>
                      <a:pPr algn="ctr" rtl="0">
                        <a:lnSpc>
                          <a:spcPct val="107000"/>
                        </a:lnSpc>
                        <a:spcAft>
                          <a:spcPts val="0"/>
                        </a:spcAft>
                      </a:pPr>
                      <a:r>
                        <a:rPr lang="ar-SA" sz="2400">
                          <a:effectLst/>
                        </a:rPr>
                        <a:t>إِدْخَالُ تَغْيِيرَاتٍ عَلَيْهِ دُونَ الْمَسِّ بِأَفْكَارِهِ العَامَّةِ.</a:t>
                      </a:r>
                      <a:endParaRPr lang="en-US"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2400">
                          <a:effectLst/>
                        </a:rPr>
                        <a:t>غَيَّرَ</a:t>
                      </a:r>
                      <a:r>
                        <a:rPr lang="en-US" sz="2400">
                          <a:effectLst/>
                        </a:rPr>
                        <a:t>: (</a:t>
                      </a:r>
                      <a:r>
                        <a:rPr lang="ar-SA" sz="2400">
                          <a:effectLst/>
                        </a:rPr>
                        <a:t>فعل</a:t>
                      </a:r>
                      <a:r>
                        <a:rPr lang="en-US" sz="2400">
                          <a:effectLst/>
                        </a:rPr>
                        <a:t> </a:t>
                      </a:r>
                      <a:r>
                        <a:rPr lang="ar-SA" sz="2400">
                          <a:effectLst/>
                        </a:rPr>
                        <a:t>غيَّرَ يغيِّر، تغييرًا، فهو مُغيِّر والمفعول مغير </a:t>
                      </a:r>
                      <a:br>
                        <a:rPr lang="en-US" sz="2400">
                          <a:effectLst/>
                        </a:rPr>
                      </a:br>
                      <a:r>
                        <a:rPr lang="ar-SA" sz="2400">
                          <a:effectLst/>
                        </a:rPr>
                        <a:t>غَيَّرَه: جعله على غير ما كان عليه. </a:t>
                      </a:r>
                      <a:endParaRPr lang="en-US" sz="2400">
                        <a:effectLst/>
                      </a:endParaRPr>
                    </a:p>
                    <a:p>
                      <a:pPr algn="ctr" rtl="0">
                        <a:lnSpc>
                          <a:spcPct val="107000"/>
                        </a:lnSpc>
                        <a:spcAft>
                          <a:spcPts val="0"/>
                        </a:spcAft>
                      </a:pPr>
                      <a:r>
                        <a:rPr lang="en-US" sz="2400">
                          <a:effectLst/>
                        </a:rPr>
                        <a:t> </a:t>
                      </a:r>
                      <a:endParaRPr lang="en-US"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2400">
                          <a:effectLst/>
                        </a:rPr>
                        <a:t>طوّره: حوّله من طور إلى طور، وتطوّر: تحوّل من طور إلى طور. </a:t>
                      </a:r>
                      <a:endParaRPr lang="en-US" sz="2400">
                        <a:effectLst/>
                      </a:endParaRPr>
                    </a:p>
                    <a:p>
                      <a:pPr algn="just" rtl="1">
                        <a:lnSpc>
                          <a:spcPct val="107000"/>
                        </a:lnSpc>
                        <a:spcAft>
                          <a:spcPts val="0"/>
                        </a:spcAft>
                      </a:pPr>
                      <a:r>
                        <a:rPr lang="ar-SA" sz="2400">
                          <a:effectLst/>
                        </a:rPr>
                        <a:t>والتطوّر: التغيّر التدريجيّ الذي يحدث في بنية الكائنات الحيّة وسلوكها، ويطلق أيضاً على التغيّر التدريجيّ الذي يحدث في تركيب المجتمع، العلاقات، أو النظم، أو القيم السائدة فيه".</a:t>
                      </a:r>
                      <a:endParaRPr lang="en-US" sz="24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07000"/>
                        </a:lnSpc>
                        <a:spcAft>
                          <a:spcPts val="0"/>
                        </a:spcAft>
                      </a:pPr>
                      <a:r>
                        <a:rPr lang="ar-SA" sz="2400" dirty="0">
                          <a:effectLst/>
                        </a:rPr>
                        <a:t>المفهوم اللغوي</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523694092"/>
                  </a:ext>
                </a:extLst>
              </a:tr>
            </a:tbl>
          </a:graphicData>
        </a:graphic>
      </p:graphicFrame>
    </p:spTree>
    <p:extLst>
      <p:ext uri="{BB962C8B-B14F-4D97-AF65-F5344CB8AC3E}">
        <p14:creationId xmlns:p14="http://schemas.microsoft.com/office/powerpoint/2010/main" val="25062409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DABF78C-7C4A-4AE5-8B86-D27DB5B10AA8}"/>
              </a:ext>
            </a:extLst>
          </p:cNvPr>
          <p:cNvGraphicFramePr>
            <a:graphicFrameLocks noGrp="1"/>
          </p:cNvGraphicFramePr>
          <p:nvPr>
            <p:extLst>
              <p:ext uri="{D42A27DB-BD31-4B8C-83A1-F6EECF244321}">
                <p14:modId xmlns:p14="http://schemas.microsoft.com/office/powerpoint/2010/main" val="3185937159"/>
              </p:ext>
            </p:extLst>
          </p:nvPr>
        </p:nvGraphicFramePr>
        <p:xfrm>
          <a:off x="328840" y="521634"/>
          <a:ext cx="11534320" cy="4656836"/>
        </p:xfrm>
        <a:graphic>
          <a:graphicData uri="http://schemas.openxmlformats.org/drawingml/2006/table">
            <a:tbl>
              <a:tblPr firstRow="1" firstCol="1" bandRow="1">
                <a:tableStyleId>{616DA210-FB5B-4158-B5E0-FEB733F419BA}</a:tableStyleId>
              </a:tblPr>
              <a:tblGrid>
                <a:gridCol w="2508097">
                  <a:extLst>
                    <a:ext uri="{9D8B030D-6E8A-4147-A177-3AD203B41FA5}">
                      <a16:colId xmlns:a16="http://schemas.microsoft.com/office/drawing/2014/main" val="754541499"/>
                    </a:ext>
                  </a:extLst>
                </a:gridCol>
                <a:gridCol w="2228967">
                  <a:extLst>
                    <a:ext uri="{9D8B030D-6E8A-4147-A177-3AD203B41FA5}">
                      <a16:colId xmlns:a16="http://schemas.microsoft.com/office/drawing/2014/main" val="3884676980"/>
                    </a:ext>
                  </a:extLst>
                </a:gridCol>
                <a:gridCol w="3060912">
                  <a:extLst>
                    <a:ext uri="{9D8B030D-6E8A-4147-A177-3AD203B41FA5}">
                      <a16:colId xmlns:a16="http://schemas.microsoft.com/office/drawing/2014/main" val="654003694"/>
                    </a:ext>
                  </a:extLst>
                </a:gridCol>
                <a:gridCol w="2381527">
                  <a:extLst>
                    <a:ext uri="{9D8B030D-6E8A-4147-A177-3AD203B41FA5}">
                      <a16:colId xmlns:a16="http://schemas.microsoft.com/office/drawing/2014/main" val="1440426565"/>
                    </a:ext>
                  </a:extLst>
                </a:gridCol>
                <a:gridCol w="1354817">
                  <a:extLst>
                    <a:ext uri="{9D8B030D-6E8A-4147-A177-3AD203B41FA5}">
                      <a16:colId xmlns:a16="http://schemas.microsoft.com/office/drawing/2014/main" val="225472233"/>
                    </a:ext>
                  </a:extLst>
                </a:gridCol>
              </a:tblGrid>
              <a:tr h="0">
                <a:tc>
                  <a:txBody>
                    <a:bodyPr/>
                    <a:lstStyle/>
                    <a:p>
                      <a:pPr algn="ctr" rtl="0">
                        <a:lnSpc>
                          <a:spcPct val="107000"/>
                        </a:lnSpc>
                        <a:spcAft>
                          <a:spcPts val="0"/>
                        </a:spcAft>
                      </a:pPr>
                      <a:r>
                        <a:rPr lang="ar-SA" sz="2400" b="1">
                          <a:effectLst/>
                        </a:rPr>
                        <a:t>تحسين المنهج</a:t>
                      </a:r>
                      <a:endParaRPr lang="en-US" sz="24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07000"/>
                        </a:lnSpc>
                        <a:spcAft>
                          <a:spcPts val="0"/>
                        </a:spcAft>
                      </a:pPr>
                      <a:r>
                        <a:rPr lang="ar-SA" sz="2400" b="1">
                          <a:effectLst/>
                        </a:rPr>
                        <a:t>تعديل المنهج</a:t>
                      </a:r>
                      <a:endParaRPr lang="en-US" sz="24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07000"/>
                        </a:lnSpc>
                        <a:spcAft>
                          <a:spcPts val="0"/>
                        </a:spcAft>
                      </a:pPr>
                      <a:r>
                        <a:rPr lang="ar-SA" sz="2400" b="1">
                          <a:effectLst/>
                        </a:rPr>
                        <a:t>تغيير المنهج</a:t>
                      </a:r>
                      <a:endParaRPr lang="en-US" sz="24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ar-SA" sz="2400" b="1">
                          <a:effectLst/>
                        </a:rPr>
                        <a:t>تطوير المنهج</a:t>
                      </a:r>
                      <a:endParaRPr lang="en-US" sz="24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07000"/>
                        </a:lnSpc>
                        <a:spcAft>
                          <a:spcPts val="0"/>
                        </a:spcAft>
                      </a:pPr>
                      <a:r>
                        <a:rPr lang="ar-SA" sz="2400" b="1" dirty="0">
                          <a:effectLst/>
                        </a:rPr>
                        <a:t>مجال المقارنة</a:t>
                      </a:r>
                      <a:endParaRPr lang="en-US" sz="24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924864282"/>
                  </a:ext>
                </a:extLst>
              </a:tr>
              <a:tr h="0">
                <a:tc>
                  <a:txBody>
                    <a:bodyPr/>
                    <a:lstStyle/>
                    <a:p>
                      <a:pPr algn="r" rtl="1">
                        <a:lnSpc>
                          <a:spcPct val="107000"/>
                        </a:lnSpc>
                        <a:spcAft>
                          <a:spcPts val="0"/>
                        </a:spcAft>
                      </a:pPr>
                      <a:r>
                        <a:rPr lang="ar-SA" sz="2400" b="1" dirty="0">
                          <a:effectLst/>
                        </a:rPr>
                        <a:t>احداث تغيير – نحو الأفضل – في بعض عناصر المنهج دون تغير الأساسيات التي يقوم عليها، ودون تغير في تنظيمه أي أن تحسين المنهج هو تعديل في الوضع القائم لا يمس القيم التي يقوم عليها.</a:t>
                      </a:r>
                      <a:endParaRPr lang="en-US" sz="24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07000"/>
                        </a:lnSpc>
                        <a:spcAft>
                          <a:spcPts val="0"/>
                        </a:spcAft>
                      </a:pPr>
                      <a:r>
                        <a:rPr lang="ar-SA" sz="2400" b="1">
                          <a:effectLst/>
                        </a:rPr>
                        <a:t>. التعديل: هو ما يمكن أن يتم من حذف وإضافة على منهج قائم وموجود</a:t>
                      </a:r>
                      <a:endParaRPr lang="en-US" sz="24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2400" b="1">
                          <a:effectLst/>
                        </a:rPr>
                        <a:t>يقصد به تغيير في المنهج كله بما في ذلك الهيكل التصميمي له وأهدافه ومحتواه وأنشطته ومجالاته والمسلمات القيمية التي يركز عليها بالإضافة الى ذلك فقد يتجه التغيير نحو الأفضل أو نح الأسوأ وقد يؤدي إلى تحسين أو تخلف</a:t>
                      </a:r>
                      <a:endParaRPr lang="en-US" sz="24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2400" b="1">
                          <a:effectLst/>
                        </a:rPr>
                        <a:t>هي عملية ترجمة المواصفات التخطيطية والتنفيذية والتقويمية لمنظومة هندسة المنهج إلى واقع منهجي محس بشكل يضمن تحقيق أهداف المنهج واستمراه وبقائه كنظام في التربية.</a:t>
                      </a:r>
                      <a:endParaRPr lang="en-US" sz="24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07000"/>
                        </a:lnSpc>
                        <a:spcAft>
                          <a:spcPts val="0"/>
                        </a:spcAft>
                      </a:pPr>
                      <a:r>
                        <a:rPr lang="ar-SA" sz="2400" b="1" dirty="0">
                          <a:effectLst/>
                        </a:rPr>
                        <a:t>المفهوم الاصطلاحي</a:t>
                      </a:r>
                      <a:endParaRPr lang="en-US" sz="24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913880132"/>
                  </a:ext>
                </a:extLst>
              </a:tr>
            </a:tbl>
          </a:graphicData>
        </a:graphic>
      </p:graphicFrame>
    </p:spTree>
    <p:extLst>
      <p:ext uri="{BB962C8B-B14F-4D97-AF65-F5344CB8AC3E}">
        <p14:creationId xmlns:p14="http://schemas.microsoft.com/office/powerpoint/2010/main" val="1727485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AA5C791-C0AA-4897-96BC-4B4E3C0FBFEB}"/>
              </a:ext>
            </a:extLst>
          </p:cNvPr>
          <p:cNvGraphicFramePr>
            <a:graphicFrameLocks noGrp="1"/>
          </p:cNvGraphicFramePr>
          <p:nvPr>
            <p:extLst>
              <p:ext uri="{D42A27DB-BD31-4B8C-83A1-F6EECF244321}">
                <p14:modId xmlns:p14="http://schemas.microsoft.com/office/powerpoint/2010/main" val="2561514586"/>
              </p:ext>
            </p:extLst>
          </p:nvPr>
        </p:nvGraphicFramePr>
        <p:xfrm>
          <a:off x="130629" y="251404"/>
          <a:ext cx="11466284" cy="4158109"/>
        </p:xfrm>
        <a:graphic>
          <a:graphicData uri="http://schemas.openxmlformats.org/drawingml/2006/table">
            <a:tbl>
              <a:tblPr firstRow="1" firstCol="1" bandRow="1">
                <a:tableStyleId>{616DA210-FB5B-4158-B5E0-FEB733F419BA}</a:tableStyleId>
              </a:tblPr>
              <a:tblGrid>
                <a:gridCol w="2328142">
                  <a:extLst>
                    <a:ext uri="{9D8B030D-6E8A-4147-A177-3AD203B41FA5}">
                      <a16:colId xmlns:a16="http://schemas.microsoft.com/office/drawing/2014/main" val="578331614"/>
                    </a:ext>
                  </a:extLst>
                </a:gridCol>
                <a:gridCol w="2069037">
                  <a:extLst>
                    <a:ext uri="{9D8B030D-6E8A-4147-A177-3AD203B41FA5}">
                      <a16:colId xmlns:a16="http://schemas.microsoft.com/office/drawing/2014/main" val="606325854"/>
                    </a:ext>
                  </a:extLst>
                </a:gridCol>
                <a:gridCol w="2841291">
                  <a:extLst>
                    <a:ext uri="{9D8B030D-6E8A-4147-A177-3AD203B41FA5}">
                      <a16:colId xmlns:a16="http://schemas.microsoft.com/office/drawing/2014/main" val="1512171609"/>
                    </a:ext>
                  </a:extLst>
                </a:gridCol>
                <a:gridCol w="2995491">
                  <a:extLst>
                    <a:ext uri="{9D8B030D-6E8A-4147-A177-3AD203B41FA5}">
                      <a16:colId xmlns:a16="http://schemas.microsoft.com/office/drawing/2014/main" val="3193337768"/>
                    </a:ext>
                  </a:extLst>
                </a:gridCol>
                <a:gridCol w="1232323">
                  <a:extLst>
                    <a:ext uri="{9D8B030D-6E8A-4147-A177-3AD203B41FA5}">
                      <a16:colId xmlns:a16="http://schemas.microsoft.com/office/drawing/2014/main" val="1571065909"/>
                    </a:ext>
                  </a:extLst>
                </a:gridCol>
              </a:tblGrid>
              <a:tr h="0">
                <a:tc>
                  <a:txBody>
                    <a:bodyPr/>
                    <a:lstStyle/>
                    <a:p>
                      <a:pPr algn="ctr" rtl="0">
                        <a:lnSpc>
                          <a:spcPct val="107000"/>
                        </a:lnSpc>
                        <a:spcAft>
                          <a:spcPts val="0"/>
                        </a:spcAft>
                      </a:pPr>
                      <a:r>
                        <a:rPr lang="ar-SA" sz="2000" b="1">
                          <a:effectLst/>
                        </a:rPr>
                        <a:t>تحسين المنهج</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07000"/>
                        </a:lnSpc>
                        <a:spcAft>
                          <a:spcPts val="0"/>
                        </a:spcAft>
                      </a:pPr>
                      <a:r>
                        <a:rPr lang="ar-SA" sz="2000" b="1">
                          <a:effectLst/>
                        </a:rPr>
                        <a:t>تعديل المنهج</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07000"/>
                        </a:lnSpc>
                        <a:spcAft>
                          <a:spcPts val="0"/>
                        </a:spcAft>
                      </a:pPr>
                      <a:r>
                        <a:rPr lang="ar-SA" sz="2000" b="1">
                          <a:effectLst/>
                        </a:rPr>
                        <a:t>تغيير المنهج</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rtl="0">
                        <a:lnSpc>
                          <a:spcPct val="107000"/>
                        </a:lnSpc>
                        <a:spcAft>
                          <a:spcPts val="0"/>
                        </a:spcAft>
                      </a:pPr>
                      <a:r>
                        <a:rPr lang="ar-SA" sz="2000" b="1">
                          <a:effectLst/>
                        </a:rPr>
                        <a:t>تطوير المنهج</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07000"/>
                        </a:lnSpc>
                        <a:spcAft>
                          <a:spcPts val="0"/>
                        </a:spcAft>
                      </a:pPr>
                      <a:r>
                        <a:rPr lang="ar-SA" sz="2000" b="1" dirty="0">
                          <a:effectLst/>
                        </a:rPr>
                        <a:t>مجال المقارنة</a:t>
                      </a: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75051506"/>
                  </a:ext>
                </a:extLst>
              </a:tr>
              <a:tr h="384175">
                <a:tc>
                  <a:txBody>
                    <a:bodyPr/>
                    <a:lstStyle/>
                    <a:p>
                      <a:pPr algn="r" rtl="1">
                        <a:lnSpc>
                          <a:spcPct val="107000"/>
                        </a:lnSpc>
                        <a:spcAft>
                          <a:spcPts val="0"/>
                        </a:spcAft>
                      </a:pPr>
                      <a:r>
                        <a:rPr lang="ar-SA" sz="2000" b="1">
                          <a:effectLst/>
                        </a:rPr>
                        <a:t>. التحسين قد  يطرأ على التطوير أو التغيير .</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07000"/>
                        </a:lnSpc>
                        <a:spcAft>
                          <a:spcPts val="0"/>
                        </a:spcAft>
                      </a:pPr>
                      <a:r>
                        <a:rPr lang="ar-SA" sz="2000" b="1">
                          <a:effectLst/>
                        </a:rPr>
                        <a:t>التعديل قد يطرأ على التطوير أو على التغيير .</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2000" b="1" dirty="0">
                          <a:effectLst/>
                        </a:rPr>
                        <a:t>بينما التغيير قد يؤدي او لا يؤدي الى التطوير</a:t>
                      </a: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2000" b="1" dirty="0">
                          <a:effectLst/>
                        </a:rPr>
                        <a:t>ومن هنا يمكننا القول بأن التطوير يستلزم التغيير</a:t>
                      </a: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rowSpan="4">
                  <a:txBody>
                    <a:bodyPr/>
                    <a:lstStyle/>
                    <a:p>
                      <a:pPr algn="ctr" rtl="0">
                        <a:lnSpc>
                          <a:spcPct val="107000"/>
                        </a:lnSpc>
                        <a:spcAft>
                          <a:spcPts val="0"/>
                        </a:spcAft>
                      </a:pPr>
                      <a:r>
                        <a:rPr lang="ar-SA" sz="2000" b="1" dirty="0">
                          <a:effectLst/>
                        </a:rPr>
                        <a:t>جوانب الاختلاف</a:t>
                      </a: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092888463"/>
                  </a:ext>
                </a:extLst>
              </a:tr>
              <a:tr h="307975">
                <a:tc>
                  <a:txBody>
                    <a:bodyPr/>
                    <a:lstStyle/>
                    <a:p>
                      <a:pPr algn="r" rtl="1">
                        <a:lnSpc>
                          <a:spcPct val="107000"/>
                        </a:lnSpc>
                        <a:spcAft>
                          <a:spcPts val="0"/>
                        </a:spcAft>
                      </a:pPr>
                      <a:r>
                        <a:rPr lang="ar-SA" sz="2000" b="1">
                          <a:effectLst/>
                        </a:rPr>
                        <a:t>أرادة الأنسان تعتبر شيئا ضروريا لعملية التطوير</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rtl="0">
                        <a:lnSpc>
                          <a:spcPct val="107000"/>
                        </a:lnSpc>
                        <a:spcAft>
                          <a:spcPts val="0"/>
                        </a:spcAft>
                      </a:pPr>
                      <a:r>
                        <a:rPr lang="ar-SA" sz="2000" b="1">
                          <a:effectLst/>
                        </a:rPr>
                        <a:t>أرادة الأنسان تعتبر شيئا ضروريا لعملية التطوير</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just" rtl="1">
                        <a:lnSpc>
                          <a:spcPct val="107000"/>
                        </a:lnSpc>
                        <a:spcAft>
                          <a:spcPts val="0"/>
                        </a:spcAft>
                      </a:pPr>
                      <a:r>
                        <a:rPr lang="ar-SA" sz="2000" b="1">
                          <a:effectLst/>
                        </a:rPr>
                        <a:t>التغيير قد يتم بإرادة الأنسان وقد يتم بدون أرادة الأنسان</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2000" b="1" dirty="0">
                          <a:effectLst/>
                        </a:rPr>
                        <a:t>أرادة الأنسان تعتبر شيئا ضروريا لعملية التطوير</a:t>
                      </a: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pPr rtl="1"/>
                      <a:endParaRPr lang="ar-IQ"/>
                    </a:p>
                  </a:txBody>
                  <a:tcPr/>
                </a:tc>
                <a:extLst>
                  <a:ext uri="{0D108BD9-81ED-4DB2-BD59-A6C34878D82A}">
                    <a16:rowId xmlns:a16="http://schemas.microsoft.com/office/drawing/2014/main" val="2221920269"/>
                  </a:ext>
                </a:extLst>
              </a:tr>
              <a:tr h="350520">
                <a:tc>
                  <a:txBody>
                    <a:bodyPr/>
                    <a:lstStyle/>
                    <a:p>
                      <a:pPr algn="just" rtl="1">
                        <a:lnSpc>
                          <a:spcPct val="107000"/>
                        </a:lnSpc>
                        <a:spcAft>
                          <a:spcPts val="0"/>
                        </a:spcAft>
                      </a:pPr>
                      <a:r>
                        <a:rPr lang="ar-SA" sz="2000" b="1">
                          <a:effectLst/>
                        </a:rPr>
                        <a:t>التحسين يكون جزئياً</a:t>
                      </a:r>
                      <a:endParaRPr lang="en-US" sz="2000" b="1">
                        <a:effectLst/>
                      </a:endParaRPr>
                    </a:p>
                    <a:p>
                      <a:pPr algn="r" rtl="1">
                        <a:lnSpc>
                          <a:spcPct val="107000"/>
                        </a:lnSpc>
                        <a:spcAft>
                          <a:spcPts val="0"/>
                        </a:spcAft>
                      </a:pPr>
                      <a:r>
                        <a:rPr lang="ar-SA" sz="2000" b="1">
                          <a:effectLst/>
                        </a:rPr>
                        <a:t> </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2000" b="1">
                          <a:effectLst/>
                        </a:rPr>
                        <a:t>التعديل يكون جزئياً</a:t>
                      </a:r>
                      <a:endParaRPr lang="en-US" sz="2000" b="1">
                        <a:effectLst/>
                      </a:endParaRPr>
                    </a:p>
                    <a:p>
                      <a:pPr algn="ctr" rtl="0">
                        <a:lnSpc>
                          <a:spcPct val="107000"/>
                        </a:lnSpc>
                        <a:spcAft>
                          <a:spcPts val="0"/>
                        </a:spcAft>
                      </a:pPr>
                      <a:r>
                        <a:rPr lang="en-US" sz="2000" b="1">
                          <a:effectLst/>
                        </a:rPr>
                        <a:t> </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2000" b="1">
                          <a:effectLst/>
                        </a:rPr>
                        <a:t>التغيير يكون شاملاً</a:t>
                      </a:r>
                      <a:endParaRPr lang="en-US" sz="2000" b="1">
                        <a:effectLst/>
                      </a:endParaRPr>
                    </a:p>
                    <a:p>
                      <a:pPr algn="just" rtl="1">
                        <a:lnSpc>
                          <a:spcPct val="107000"/>
                        </a:lnSpc>
                        <a:spcAft>
                          <a:spcPts val="0"/>
                        </a:spcAft>
                      </a:pPr>
                      <a:r>
                        <a:rPr lang="en-US" sz="2000" b="1">
                          <a:effectLst/>
                        </a:rPr>
                        <a:t> </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2000" b="1" dirty="0">
                          <a:effectLst/>
                        </a:rPr>
                        <a:t>التطوير يكون شاملاً</a:t>
                      </a:r>
                      <a:endParaRPr lang="en-US" sz="2000" b="1" dirty="0">
                        <a:effectLst/>
                      </a:endParaRPr>
                    </a:p>
                    <a:p>
                      <a:pPr algn="just" rtl="1">
                        <a:lnSpc>
                          <a:spcPct val="107000"/>
                        </a:lnSpc>
                        <a:spcAft>
                          <a:spcPts val="0"/>
                        </a:spcAft>
                      </a:pPr>
                      <a:r>
                        <a:rPr lang="en-US" sz="2000" b="1" dirty="0">
                          <a:effectLst/>
                        </a:rPr>
                        <a:t> </a:t>
                      </a: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pPr rtl="1"/>
                      <a:endParaRPr lang="ar-IQ"/>
                    </a:p>
                  </a:txBody>
                  <a:tcPr/>
                </a:tc>
                <a:extLst>
                  <a:ext uri="{0D108BD9-81ED-4DB2-BD59-A6C34878D82A}">
                    <a16:rowId xmlns:a16="http://schemas.microsoft.com/office/drawing/2014/main" val="2302402188"/>
                  </a:ext>
                </a:extLst>
              </a:tr>
              <a:tr h="266065">
                <a:tc>
                  <a:txBody>
                    <a:bodyPr/>
                    <a:lstStyle/>
                    <a:p>
                      <a:pPr algn="r" rtl="1">
                        <a:lnSpc>
                          <a:spcPct val="107000"/>
                        </a:lnSpc>
                        <a:spcAft>
                          <a:spcPts val="0"/>
                        </a:spcAft>
                      </a:pPr>
                      <a:r>
                        <a:rPr lang="ar-SA" sz="2000" b="1">
                          <a:effectLst/>
                        </a:rPr>
                        <a:t>التحسين المبني على أساس علمي يؤدي حتماً الى التحسين والتقدم.</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0">
                        <a:lnSpc>
                          <a:spcPct val="107000"/>
                        </a:lnSpc>
                        <a:spcAft>
                          <a:spcPts val="0"/>
                        </a:spcAft>
                      </a:pPr>
                      <a:r>
                        <a:rPr lang="ar-SA" sz="2000" b="1">
                          <a:effectLst/>
                        </a:rPr>
                        <a:t>التعديل الذي يحدث قد يتجه نحو الأفضل أو نحو الأسوأ.</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2000" b="1">
                          <a:effectLst/>
                        </a:rPr>
                        <a:t>التغيير الذي يحدث قد يتجه نحو الأفضل أو نحو الأسوأ.</a:t>
                      </a:r>
                      <a:endParaRPr lang="en-US" sz="2000" b="1">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rtl="1">
                        <a:lnSpc>
                          <a:spcPct val="107000"/>
                        </a:lnSpc>
                        <a:spcAft>
                          <a:spcPts val="0"/>
                        </a:spcAft>
                      </a:pPr>
                      <a:r>
                        <a:rPr lang="ar-SA" sz="2000" b="1" dirty="0">
                          <a:effectLst/>
                        </a:rPr>
                        <a:t>التطوير المبني على أساس علمي يؤدي حتماً الى التحسين والتقدم</a:t>
                      </a:r>
                      <a:endParaRPr lang="en-US" sz="20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vMerge="1">
                  <a:txBody>
                    <a:bodyPr/>
                    <a:lstStyle/>
                    <a:p>
                      <a:pPr rtl="1"/>
                      <a:endParaRPr lang="ar-IQ"/>
                    </a:p>
                  </a:txBody>
                  <a:tcPr/>
                </a:tc>
                <a:extLst>
                  <a:ext uri="{0D108BD9-81ED-4DB2-BD59-A6C34878D82A}">
                    <a16:rowId xmlns:a16="http://schemas.microsoft.com/office/drawing/2014/main" val="1304609651"/>
                  </a:ext>
                </a:extLst>
              </a:tr>
            </a:tbl>
          </a:graphicData>
        </a:graphic>
      </p:graphicFrame>
      <p:graphicFrame>
        <p:nvGraphicFramePr>
          <p:cNvPr id="3" name="Table 2">
            <a:extLst>
              <a:ext uri="{FF2B5EF4-FFF2-40B4-BE49-F238E27FC236}">
                <a16:creationId xmlns:a16="http://schemas.microsoft.com/office/drawing/2014/main" id="{E9BEE8AC-328F-44AE-8ACE-81552DE81EA7}"/>
              </a:ext>
            </a:extLst>
          </p:cNvPr>
          <p:cNvGraphicFramePr>
            <a:graphicFrameLocks noGrp="1"/>
          </p:cNvGraphicFramePr>
          <p:nvPr>
            <p:extLst>
              <p:ext uri="{D42A27DB-BD31-4B8C-83A1-F6EECF244321}">
                <p14:modId xmlns:p14="http://schemas.microsoft.com/office/powerpoint/2010/main" val="1920840257"/>
              </p:ext>
            </p:extLst>
          </p:nvPr>
        </p:nvGraphicFramePr>
        <p:xfrm>
          <a:off x="130630" y="4409513"/>
          <a:ext cx="11466283" cy="1526032"/>
        </p:xfrm>
        <a:graphic>
          <a:graphicData uri="http://schemas.openxmlformats.org/drawingml/2006/table">
            <a:tbl>
              <a:tblPr rtl="1" firstRow="1" firstCol="1" bandRow="1">
                <a:tableStyleId>{616DA210-FB5B-4158-B5E0-FEB733F419BA}</a:tableStyleId>
              </a:tblPr>
              <a:tblGrid>
                <a:gridCol w="1233711">
                  <a:extLst>
                    <a:ext uri="{9D8B030D-6E8A-4147-A177-3AD203B41FA5}">
                      <a16:colId xmlns:a16="http://schemas.microsoft.com/office/drawing/2014/main" val="2956513560"/>
                    </a:ext>
                  </a:extLst>
                </a:gridCol>
                <a:gridCol w="10232572">
                  <a:extLst>
                    <a:ext uri="{9D8B030D-6E8A-4147-A177-3AD203B41FA5}">
                      <a16:colId xmlns:a16="http://schemas.microsoft.com/office/drawing/2014/main" val="4844742"/>
                    </a:ext>
                  </a:extLst>
                </a:gridCol>
              </a:tblGrid>
              <a:tr h="407815">
                <a:tc rowSpan="2">
                  <a:txBody>
                    <a:bodyPr/>
                    <a:lstStyle/>
                    <a:p>
                      <a:pPr algn="ctr" rtl="1">
                        <a:lnSpc>
                          <a:spcPct val="107000"/>
                        </a:lnSpc>
                        <a:spcAft>
                          <a:spcPts val="0"/>
                        </a:spcAft>
                      </a:pPr>
                      <a:r>
                        <a:rPr lang="ar-SA" sz="2400" b="1" dirty="0">
                          <a:effectLst/>
                        </a:rPr>
                        <a:t>العلاقة</a:t>
                      </a:r>
                      <a:endParaRPr lang="en-US" sz="24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2400" dirty="0">
                          <a:effectLst/>
                        </a:rPr>
                        <a:t>                               العلاقة بين جميع هذه المصطلحات هي في مصطلح المنهج بمكوناتها الستة، (الأهداف، المحتوى، طرق التدريس، الوسائل، الأنشطة، التقويم</a:t>
                      </a:r>
                      <a:r>
                        <a:rPr lang="en-US" sz="2400" dirty="0">
                          <a:effectLst/>
                        </a:rPr>
                        <a:t> (</a:t>
                      </a:r>
                      <a:r>
                        <a:rPr lang="ar-SA" sz="2400" dirty="0">
                          <a:effectLst/>
                        </a:rPr>
                        <a:t>.</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744571090"/>
                  </a:ext>
                </a:extLst>
              </a:tr>
              <a:tr h="407815">
                <a:tc vMerge="1">
                  <a:txBody>
                    <a:bodyPr/>
                    <a:lstStyle/>
                    <a:p>
                      <a:pPr rtl="1"/>
                      <a:endParaRPr lang="ar-IQ"/>
                    </a:p>
                  </a:txBody>
                  <a:tcPr/>
                </a:tc>
                <a:tc>
                  <a:txBody>
                    <a:bodyPr/>
                    <a:lstStyle/>
                    <a:p>
                      <a:pPr algn="ctr" rtl="1">
                        <a:lnSpc>
                          <a:spcPct val="107000"/>
                        </a:lnSpc>
                        <a:spcAft>
                          <a:spcPts val="0"/>
                        </a:spcAft>
                      </a:pPr>
                      <a:r>
                        <a:rPr lang="ar-SA" sz="2400" b="1" dirty="0">
                          <a:effectLst/>
                        </a:rPr>
                        <a:t>العلاقة بين التغيير والتطوير والتعديل والتحسين هي علاقة تبادلية انعكاسية أي تأثير وتأثر ....  وليست علاقة عكسية</a:t>
                      </a:r>
                      <a:endParaRPr lang="en-US" sz="24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600780303"/>
                  </a:ext>
                </a:extLst>
              </a:tr>
            </a:tbl>
          </a:graphicData>
        </a:graphic>
      </p:graphicFrame>
    </p:spTree>
    <p:extLst>
      <p:ext uri="{BB962C8B-B14F-4D97-AF65-F5344CB8AC3E}">
        <p14:creationId xmlns:p14="http://schemas.microsoft.com/office/powerpoint/2010/main" val="12316725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344A63-0C5E-42FD-9573-0F314F5C9CF0}"/>
              </a:ext>
            </a:extLst>
          </p:cNvPr>
          <p:cNvSpPr txBox="1"/>
          <p:nvPr/>
        </p:nvSpPr>
        <p:spPr>
          <a:xfrm>
            <a:off x="319316" y="1960713"/>
            <a:ext cx="11234056" cy="1468287"/>
          </a:xfrm>
          <a:prstGeom prst="rect">
            <a:avLst/>
          </a:prstGeom>
          <a:noFill/>
        </p:spPr>
        <p:txBody>
          <a:bodyPr wrap="square">
            <a:spAutoFit/>
          </a:bodyPr>
          <a:lstStyle/>
          <a:p>
            <a:pPr algn="ctr" rtl="1">
              <a:lnSpc>
                <a:spcPct val="107000"/>
              </a:lnSpc>
              <a:spcAft>
                <a:spcPts val="800"/>
              </a:spcAft>
              <a:tabLst>
                <a:tab pos="2637155" algn="ctr"/>
                <a:tab pos="5274310" algn="r"/>
              </a:tabLst>
            </a:pPr>
            <a:r>
              <a:rPr lang="ar-SA" sz="8800" b="1" dirty="0">
                <a:effectLst/>
                <a:latin typeface="Calibri" panose="020F0502020204030204" pitchFamily="34" charset="0"/>
                <a:ea typeface="Times New Roman" panose="02020603050405020304" pitchFamily="18" charset="0"/>
                <a:cs typeface="Arial" panose="020B0604020202020204" pitchFamily="34" charset="0"/>
              </a:rPr>
              <a:t>الحمد لله رب العالمين </a:t>
            </a:r>
            <a:endParaRPr lang="en-US" sz="88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67756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01A000-C00F-4EF5-BE39-A24E070747F2}"/>
              </a:ext>
            </a:extLst>
          </p:cNvPr>
          <p:cNvSpPr txBox="1"/>
          <p:nvPr/>
        </p:nvSpPr>
        <p:spPr>
          <a:xfrm>
            <a:off x="373487" y="307376"/>
            <a:ext cx="11114468" cy="6455613"/>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r" rtl="1">
              <a:lnSpc>
                <a:spcPct val="115000"/>
              </a:lnSpc>
              <a:spcAft>
                <a:spcPts val="1000"/>
              </a:spcAft>
            </a:pPr>
            <a:r>
              <a:rPr lang="ar-SA"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أسباب تطوير المنهج</a:t>
            </a:r>
            <a:endParaRPr lang="en-US" sz="4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SzPts val="1000"/>
              <a:buFont typeface="Symbol" panose="05050102010706020507" pitchFamily="18" charset="2"/>
              <a:buChar char=""/>
              <a:tabLst>
                <a:tab pos="457200" algn="l"/>
              </a:tabLst>
            </a:pPr>
            <a:r>
              <a:rPr lang="ar-SA" sz="2800"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محاولة تلافي نقاط القصور والضعف التي أظهرتها نتائج تقويم المناهج القائمة؛ بهدف تحقيق أكبر قدر ممكن من الكفاءة والفاعليّة</a:t>
            </a:r>
            <a:r>
              <a:rPr lang="en-US" sz="28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2800"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SzPts val="1000"/>
              <a:buFont typeface="Symbol" panose="05050102010706020507" pitchFamily="18" charset="2"/>
              <a:buChar char=""/>
              <a:tabLst>
                <a:tab pos="457200" algn="l"/>
              </a:tabLst>
            </a:pPr>
            <a:r>
              <a:rPr lang="ar-SA" sz="2800"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مواكبة المستجدّات والتغيرات الطارئة في كلّ من: العلوم النفسيّة، والأساسيّة، والتربويّة، والاجتماعيّة</a:t>
            </a:r>
            <a:r>
              <a:rPr lang="en-US" sz="28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2800"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SzPts val="1000"/>
              <a:buFont typeface="Symbol" panose="05050102010706020507" pitchFamily="18" charset="2"/>
              <a:buChar char=""/>
              <a:tabLst>
                <a:tab pos="457200" algn="l"/>
              </a:tabLst>
            </a:pPr>
            <a:r>
              <a:rPr lang="ar-SA" sz="2800"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الاستجابة لرغبات الرأي العام حول المناهج</a:t>
            </a:r>
            <a:r>
              <a:rPr lang="en-US" sz="28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2800"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SzPts val="1000"/>
              <a:buFont typeface="Symbol" panose="05050102010706020507" pitchFamily="18" charset="2"/>
              <a:buChar char=""/>
              <a:tabLst>
                <a:tab pos="457200" algn="l"/>
              </a:tabLst>
            </a:pPr>
            <a:r>
              <a:rPr lang="ar-SA" sz="2800"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الاستجابة لنتائج الأبحاث والدراسات العلميّة الخاصة بالمناهج</a:t>
            </a:r>
            <a:r>
              <a:rPr lang="en-US" sz="28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2800"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SzPts val="1000"/>
              <a:buFont typeface="Symbol" panose="05050102010706020507" pitchFamily="18" charset="2"/>
              <a:buChar char=""/>
              <a:tabLst>
                <a:tab pos="457200" algn="l"/>
              </a:tabLst>
            </a:pPr>
            <a:r>
              <a:rPr lang="ar-SA" sz="2800"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الارتقاء بواقع العمليّة التربويّة؛ اقتداءً بالدول المتحضرّة والمتقدمة</a:t>
            </a:r>
            <a:r>
              <a:rPr lang="en-US" sz="28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2800"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SzPts val="1000"/>
              <a:buFont typeface="Symbol" panose="05050102010706020507" pitchFamily="18" charset="2"/>
              <a:buChar char=""/>
              <a:tabLst>
                <a:tab pos="457200" algn="l"/>
              </a:tabLst>
            </a:pPr>
            <a:r>
              <a:rPr lang="ar-SA" sz="2800"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التماشي مع التطورات السياسيّة، أو التحولات الاجتماعيّة والاقتصاديّة، سواء المحليّة، أم الإقليميّة، أم الدوليّة، والتي تستوجب تطوير المناهج القائمة</a:t>
            </a:r>
            <a:r>
              <a:rPr lang="en-US" sz="18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en-US" sz="18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04283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9A3F619-6D08-4D38-9371-EF6C45839E2A}"/>
              </a:ext>
            </a:extLst>
          </p:cNvPr>
          <p:cNvSpPr txBox="1"/>
          <p:nvPr/>
        </p:nvSpPr>
        <p:spPr>
          <a:xfrm>
            <a:off x="270456" y="317264"/>
            <a:ext cx="11165983" cy="6342634"/>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r" rtl="1">
              <a:lnSpc>
                <a:spcPct val="115000"/>
              </a:lnSpc>
              <a:spcAft>
                <a:spcPts val="1000"/>
              </a:spcAft>
            </a:pPr>
            <a:r>
              <a:rPr lang="ar-SA" sz="40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أسس تطوير المنهج</a:t>
            </a:r>
            <a:r>
              <a:rPr lang="ar-SA" sz="4000" dirty="0">
                <a:solidFill>
                  <a:srgbClr val="FF0000"/>
                </a:solidFill>
                <a:latin typeface="Calibri" panose="020F0502020204030204" pitchFamily="34" charset="0"/>
                <a:ea typeface="Times New Roman" panose="02020603050405020304" pitchFamily="18" charset="0"/>
                <a:cs typeface="Arial" panose="020B0604020202020204" pitchFamily="34" charset="0"/>
              </a:rPr>
              <a:t> :</a:t>
            </a:r>
            <a:r>
              <a:rPr lang="ar-SA" sz="2400" b="1"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في تطوير المناهج علينا الاستناد إلى أسس مهمة منها</a:t>
            </a:r>
            <a:r>
              <a:rPr lang="en-US" sz="24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SzPts val="1000"/>
              <a:buFont typeface="Symbol" panose="05050102010706020507" pitchFamily="18" charset="2"/>
              <a:buChar char=""/>
              <a:tabLst>
                <a:tab pos="457200" algn="l"/>
              </a:tabLst>
            </a:pPr>
            <a:r>
              <a:rPr lang="ar-SA" sz="2400" b="1"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الاستناد إلى فلسفة تربوية تنبثّق عن أهداف وطموحات المجتمع والبيئة المحيطة، وأن يكون لدى الأشخاص المطورين رؤية واضحة لأهداف العملية التربويّة وغاياتها</a:t>
            </a:r>
            <a:r>
              <a:rPr lang="en-US" sz="24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b="1"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SzPts val="1000"/>
              <a:buFont typeface="Symbol" panose="05050102010706020507" pitchFamily="18" charset="2"/>
              <a:buChar char=""/>
              <a:tabLst>
                <a:tab pos="457200" algn="l"/>
              </a:tabLst>
            </a:pPr>
            <a:r>
              <a:rPr lang="ar-SA" sz="2400" b="1"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الاعتماد على أهداف تطويريّة محددة وواضحة؛ لتنمية الأفراد تنمية شاملة ومتوازنة بما يوائم قدراته وحاجاته، وتعزيز ميوله الإيجابيّة، وحلّ مشكلاته</a:t>
            </a:r>
            <a:r>
              <a:rPr lang="en-US" sz="24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b="1"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SzPts val="1000"/>
              <a:buFont typeface="Symbol" panose="05050102010706020507" pitchFamily="18" charset="2"/>
              <a:buChar char=""/>
              <a:tabLst>
                <a:tab pos="457200" algn="l"/>
              </a:tabLst>
            </a:pPr>
            <a:r>
              <a:rPr lang="ar-SA" sz="2400" b="1"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اشتمال التطوير على أسس المنهج، ومكوناته، وأساليب منفذيه، وكفاياتهم التربويّة، والأكاديميّة، وأساليب التقويم وأدواته، وطرق تحليل نتائجه</a:t>
            </a:r>
            <a:r>
              <a:rPr lang="en-US" sz="24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b="1"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SzPts val="1000"/>
              <a:buFont typeface="Symbol" panose="05050102010706020507" pitchFamily="18" charset="2"/>
              <a:buChar char=""/>
              <a:tabLst>
                <a:tab pos="457200" algn="l"/>
              </a:tabLst>
            </a:pPr>
            <a:r>
              <a:rPr lang="ar-SA" sz="2400" b="1"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اتّسام التطوير بالروح التعاونيّة؛ وذلك بواسطة إشراك المعنيين بالعملية التربويّة بشكل مباشر أو غير مباشر، بالإضافة إلى مؤسسات المجتمع المدنيّ والمؤسسات الرسميّة</a:t>
            </a:r>
            <a:r>
              <a:rPr lang="en-US" sz="24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b="1"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SzPts val="1000"/>
              <a:buFont typeface="Symbol" panose="05050102010706020507" pitchFamily="18" charset="2"/>
              <a:buChar char=""/>
              <a:tabLst>
                <a:tab pos="457200" algn="l"/>
              </a:tabLst>
            </a:pPr>
            <a:r>
              <a:rPr lang="ar-SA" sz="2400" b="1"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اتّسام التطوير بالاستمرار؛ حيث تطلع علينا مؤسسات البحث العلميّ والتكنولوجيّ كل يوم بالجديد</a:t>
            </a:r>
            <a:r>
              <a:rPr lang="en-US" sz="24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b="1"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SzPts val="1000"/>
              <a:buFont typeface="Symbol" panose="05050102010706020507" pitchFamily="18" charset="2"/>
              <a:buChar char=""/>
              <a:tabLst>
                <a:tab pos="457200" algn="l"/>
              </a:tabLst>
            </a:pPr>
            <a:r>
              <a:rPr lang="ar-SA" sz="2400" b="1"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أن يكون عمليّاً وليس عشوائياً؛ بواسطة اعتماد التخطيط السليم</a:t>
            </a:r>
            <a:r>
              <a:rPr lang="en-US" sz="24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b="1"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SzPts val="1000"/>
              <a:buFont typeface="Symbol" panose="05050102010706020507" pitchFamily="18" charset="2"/>
              <a:buChar char=""/>
              <a:tabLst>
                <a:tab pos="457200" algn="l"/>
              </a:tabLst>
            </a:pPr>
            <a:r>
              <a:rPr lang="ar-SA" sz="2400" b="1"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الاستفادة من التجارب السابقة لتطوير المناهج سواء المحليّة أم الأجنبيّة</a:t>
            </a:r>
            <a:r>
              <a:rPr lang="en-US" sz="2400" b="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b="1"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7331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CD7E2C-893B-4B91-9453-BA8FDF3B7F20}"/>
              </a:ext>
            </a:extLst>
          </p:cNvPr>
          <p:cNvSpPr txBox="1"/>
          <p:nvPr/>
        </p:nvSpPr>
        <p:spPr>
          <a:xfrm>
            <a:off x="785611" y="614258"/>
            <a:ext cx="10998558" cy="5851795"/>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indent="179705" algn="ctr" rtl="1">
              <a:lnSpc>
                <a:spcPct val="115000"/>
              </a:lnSpc>
              <a:spcAft>
                <a:spcPts val="100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ساليب تطوير المنهج</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يمكن أن نقسم أساليب تطوير المنهج إلى:</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0"/>
              </a:spcAft>
            </a:pPr>
            <a:r>
              <a:rPr lang="ar-YE" sz="28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أولًا – أساليب التطوير التقليدية, ومنها:</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1-الحذف  والإضافة   ويعني هذا الأسلوب حذف موضوع أو جزء منه, أو وحدة دراسية, أو مادة بأكملها, لسبب من الأسباب التي يراها المسؤولون والمشرفون التربويون, وإضافة معلومات معينة إلى موضوع أو موضوع بكامله أو وحدة دراسية إلى مادة أو مادة دراسية كاملة.</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2-التقديم والتأخير حيث يعدل تنظيم مادة, فتقدم بعض الموضوعات, ويؤخر بعضها الآخر؛ لدواعي تعليمية أو سيكولوجية أو منطقية.</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3-التنقيح  وإعادة الصوغ, وفي هذا الأسلوب يخلص المنهج من بعض الأغلاط الطباعية أو العلمية التي علقت به, أو  يعاد النظر في أسلوب عرضه  ولغته.</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53882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00DFBD-8CA2-4DA3-8FE5-3C9A30D9FF5D}"/>
              </a:ext>
            </a:extLst>
          </p:cNvPr>
          <p:cNvSpPr txBox="1"/>
          <p:nvPr/>
        </p:nvSpPr>
        <p:spPr>
          <a:xfrm>
            <a:off x="721217" y="1676084"/>
            <a:ext cx="10470524" cy="4511043"/>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indent="179705" algn="ctr" rtl="1">
              <a:lnSpc>
                <a:spcPct val="115000"/>
              </a:lnSpc>
              <a:spcAft>
                <a:spcPts val="0"/>
              </a:spcAft>
            </a:pPr>
            <a:r>
              <a:rPr lang="ar-SA" sz="36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a:t>
            </a:r>
            <a:r>
              <a:rPr lang="ar-YE" sz="3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-الاستبدال والتعديل  ويعني هذا الأسلوب استبدال معلومات أو موضوعات محدثة أو موسعة أو ملخصة بموضوعات مشابهة في المنهج, أو العودة إلى تلك المعلومات والموضوعات المتضمنة في المنهج, وإعادة النظر فيها, وتعديلها بما ينسجم والمعطيات الحديثة.</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3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5-تطوير واحد أو أكثر من عناصر المنهج, كتطوير أساليب التقويم أو تطوير طرائق التدريس, أو تطوير تنظيم المنهج من مواد منفصلة إلى مواد مترابطة, أو مندمجة.</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11358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948283-F1B5-4431-9D4A-C21C79045F8E}"/>
              </a:ext>
            </a:extLst>
          </p:cNvPr>
          <p:cNvSpPr txBox="1"/>
          <p:nvPr/>
        </p:nvSpPr>
        <p:spPr>
          <a:xfrm>
            <a:off x="412124" y="688648"/>
            <a:ext cx="11346287" cy="5869684"/>
          </a:xfrm>
          <a:prstGeom prst="rect">
            <a:avLst/>
          </a:prstGeom>
        </p:spPr>
        <p:style>
          <a:lnRef idx="1">
            <a:schemeClr val="accent5"/>
          </a:lnRef>
          <a:fillRef idx="3">
            <a:schemeClr val="accent5"/>
          </a:fillRef>
          <a:effectRef idx="2">
            <a:schemeClr val="accent5"/>
          </a:effectRef>
          <a:fontRef idx="minor">
            <a:schemeClr val="lt1"/>
          </a:fontRef>
        </p:style>
        <p:txBody>
          <a:bodyPr wrap="square">
            <a:spAutoFit/>
          </a:bodyPr>
          <a:lstStyle/>
          <a:p>
            <a:pPr algn="ctr"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 أساليب التطوير الحديثة</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just" rtl="1">
              <a:lnSpc>
                <a:spcPct val="115000"/>
              </a:lnSpc>
              <a:spcAft>
                <a:spcPts val="0"/>
              </a:spcAft>
            </a:pPr>
            <a:r>
              <a:rPr lang="ar-YE" sz="2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وترى في التطوير عملية شاملة تتناول المنهج عمومًا, بدءًا من فلسفته وأهدافه, وانتهاء بعملية تقويمه، وعليه فإن خطة التطوير الشامل للمنهج يجب أن تبدأ بتطوير الأهداف؛تحديدًا وصياغة وتنويعًا, وفي ضوء ذلك يعاد النظر في اختيار المحتوى, وأساليب تنظيمه, بناء على أحدث ما وصل إليه مجال المادة, وأساليب التربية, ونظريات علم النفس, ثم يتم اختيار طرائق التدريس وأساليب التعلم التي قد تتغير بعض الشيء عن الأساليب القديمة؛نظرًا لحداثة المحتوى والخبرات التعليمية, فقد يتم على سبيل المثال التركيز على الطريقة الكلية في تدريس القراءة بدلًا من الطريقة الجزئية التي كانت سائدة في المنهج السابق, أو تستخدم أساليب التدريس الجمعي بدلًا من الفردي؛ نظرًا لزيادة أعداد التلاميذ في المدارس, وقد يتم إدخال تقنيات حديثة؛لزيادة قدرة المعلم على ضبط الفروق الفردية بين المتعلمين, وينتج عن ذلك كله تطوير في أساليب القياس والتقويم والاختبارات, بحيث تصبح قادرة على تقويم مقدار النمو الذي حققه كل تلميذ في مختلف المجالات العقلية والمهارية والوجدانية، يصاحبه تطوير في التوجيه والإشراف الفني,  كما ينبغي أن يشمل التطوير تدريب المعلمين على تطبيق المنهج المطور, ويمتد إلى برامج الإعداد في الكليات والجامعات التربوية  لإكساب الخريجين المهارات والمعلومات والاتجاهات التي تؤهلهم للتعامل مع المنهج المطور.</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25281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96C631-1B9E-48A4-9448-40213E6B984A}"/>
              </a:ext>
            </a:extLst>
          </p:cNvPr>
          <p:cNvSpPr txBox="1"/>
          <p:nvPr/>
        </p:nvSpPr>
        <p:spPr>
          <a:xfrm>
            <a:off x="345583" y="1011111"/>
            <a:ext cx="11500833" cy="500201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indent="179705" algn="ctr"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خطوات تطوير المنهج</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أولًا: إثارة الشعور بالحاجة إلى التطوير:</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40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وذلك من خلال تسليط الأضواء على نواحي القصور التي تعانيها المناهج القائمة, وما يترتب على هذا القصور من نتائج سلبية, وعرض دعوات التجديد والتطوير المنبعثة من داخل المؤسسة التربوية ومن خارجها, وعرض أهداف التطوير, وما يمكن أن يحققه للناشئة والوطن.</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15330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92EAE1-C5BA-444B-82AB-8C724961B3EE}"/>
              </a:ext>
            </a:extLst>
          </p:cNvPr>
          <p:cNvSpPr txBox="1"/>
          <p:nvPr/>
        </p:nvSpPr>
        <p:spPr>
          <a:xfrm>
            <a:off x="321972" y="352984"/>
            <a:ext cx="11050073" cy="585602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rtl="1">
              <a:lnSpc>
                <a:spcPct val="115000"/>
              </a:lnSpc>
              <a:spcAft>
                <a:spcPts val="0"/>
              </a:spcAft>
            </a:pPr>
            <a:r>
              <a:rPr lang="ar-YE" sz="4000" b="1" dirty="0">
                <a:solidFill>
                  <a:srgbClr val="C0081F"/>
                </a:solidFill>
                <a:effectLst/>
                <a:latin typeface="Calibri" panose="020F0502020204030204" pitchFamily="34" charset="0"/>
                <a:ea typeface="Times New Roman" panose="02020603050405020304" pitchFamily="18" charset="0"/>
                <a:cs typeface="Arial" panose="020B0604020202020204" pitchFamily="34" charset="0"/>
              </a:rPr>
              <a:t>ثانيًا: تحديد الأهداف وترجمتها إلى معايير:</a:t>
            </a:r>
            <a:endParaRPr lang="en-US" sz="4000" b="1" dirty="0">
              <a:effectLst/>
              <a:latin typeface="Calibri" panose="020F0502020204030204" pitchFamily="34" charset="0"/>
              <a:ea typeface="Calibri" panose="020F0502020204030204" pitchFamily="34" charset="0"/>
              <a:cs typeface="Arial" panose="020B0604020202020204" pitchFamily="34" charset="0"/>
            </a:endParaRPr>
          </a:p>
          <a:p>
            <a:pPr indent="179705" algn="ctr" rtl="1">
              <a:lnSpc>
                <a:spcPct val="115000"/>
              </a:lnSpc>
              <a:spcAft>
                <a:spcPts val="0"/>
              </a:spcAft>
            </a:pPr>
            <a:r>
              <a:rPr lang="ar-YE" sz="3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فهي التي توجه العمل, وتحدد آلية تنفيذه, مع تهيئة الظروف المواتية لنجاح هذا التنفيذ, وتحديد أهداف التطوير هي الخطوة الإجرائية الأولى للتطوير, فهي التي ترسم معالم خطة التطوير ومراحلها, وهي التي تحدد محتوى المنهج وطرائقه ووسائله وأساليب تجريب المنهج  المطور, ومتابعته  وتقويمه. ولا بد أن تكون الأهداف مستوفية الشروط سليمة في دقة صياغتها,وتكامل مصادرها, وتوازن مجالاتها ومستوياتها, وواقعية تنفيذها, وإمكانية ملاحظتها وقياسها, ووصفها السلوك الذي تسعى إلى إحداثه لدى المتعلمين بشكل واضح لا يقبل اللبس في المنهج المطور.</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0830550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186</TotalTime>
  <Words>2894</Words>
  <Application>Microsoft Office PowerPoint</Application>
  <PresentationFormat>Widescreen</PresentationFormat>
  <Paragraphs>150</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Gill Sans MT</vt:lpstr>
      <vt:lpstr>Symbol</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الفرق بين تعديل المنهج تطوير المنهج تغير المنهج تحسين المنهج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salah salah</dc:creator>
  <cp:lastModifiedBy>salah salah</cp:lastModifiedBy>
  <cp:revision>18</cp:revision>
  <dcterms:created xsi:type="dcterms:W3CDTF">2020-04-15T13:16:49Z</dcterms:created>
  <dcterms:modified xsi:type="dcterms:W3CDTF">2020-04-15T18:26:27Z</dcterms:modified>
</cp:coreProperties>
</file>