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4"/>
  </p:notesMasterIdLst>
  <p:sldIdLst>
    <p:sldId id="261" r:id="rId2"/>
    <p:sldId id="278" r:id="rId3"/>
    <p:sldId id="263" r:id="rId4"/>
    <p:sldId id="279" r:id="rId5"/>
    <p:sldId id="280" r:id="rId6"/>
    <p:sldId id="281" r:id="rId7"/>
    <p:sldId id="282" r:id="rId8"/>
    <p:sldId id="283" r:id="rId9"/>
    <p:sldId id="284" r:id="rId10"/>
    <p:sldId id="286" r:id="rId11"/>
    <p:sldId id="287" r:id="rId12"/>
    <p:sldId id="288" r:id="rId13"/>
  </p:sldIdLst>
  <p:sldSz cx="9361488" cy="5221288"/>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9420CFD0-12F0-43ED-98DF-19DEDDB05A7D}">
          <p14:sldIdLst>
            <p14:sldId id="261"/>
            <p14:sldId id="278"/>
            <p14:sldId id="263"/>
            <p14:sldId id="279"/>
            <p14:sldId id="280"/>
            <p14:sldId id="281"/>
            <p14:sldId id="282"/>
            <p14:sldId id="283"/>
            <p14:sldId id="284"/>
            <p14:sldId id="286"/>
            <p14:sldId id="287"/>
            <p14:sldId id="28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00CC"/>
    <a:srgbClr val="D21C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68" autoAdjust="0"/>
    <p:restoredTop sz="94662" autoAdjust="0"/>
  </p:normalViewPr>
  <p:slideViewPr>
    <p:cSldViewPr>
      <p:cViewPr varScale="1">
        <p:scale>
          <a:sx n="86" d="100"/>
          <a:sy n="86" d="100"/>
        </p:scale>
        <p:origin x="-1002" y="-90"/>
      </p:cViewPr>
      <p:guideLst>
        <p:guide orient="horz" pos="1645"/>
        <p:guide pos="29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عنصر نائب للتاريخ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7297449-9A3A-439E-9D74-095F308E1ABD}" type="datetimeFigureOut">
              <a:rPr lang="en-US" smtClean="0"/>
              <a:t>3/28/2020</a:t>
            </a:fld>
            <a:endParaRPr lang="en-US" dirty="0"/>
          </a:p>
        </p:txBody>
      </p:sp>
      <p:sp>
        <p:nvSpPr>
          <p:cNvPr id="4" name="عنصر نائب لصورة الشريحة 3"/>
          <p:cNvSpPr>
            <a:spLocks noGrp="1" noRot="1" noChangeAspect="1"/>
          </p:cNvSpPr>
          <p:nvPr>
            <p:ph type="sldImg" idx="2"/>
          </p:nvPr>
        </p:nvSpPr>
        <p:spPr>
          <a:xfrm>
            <a:off x="2266950" y="514350"/>
            <a:ext cx="46101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عنصر نائب للملاحظات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عنصر نائب لرقم الشريحة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1EFD484-D0D8-403B-A4E4-79D64158FD52}" type="slidenum">
              <a:rPr lang="en-US" smtClean="0"/>
              <a:t>‹#›</a:t>
            </a:fld>
            <a:endParaRPr lang="en-US" dirty="0"/>
          </a:p>
        </p:txBody>
      </p:sp>
    </p:spTree>
    <p:extLst>
      <p:ext uri="{BB962C8B-B14F-4D97-AF65-F5344CB8AC3E}">
        <p14:creationId xmlns:p14="http://schemas.microsoft.com/office/powerpoint/2010/main" val="3763853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a:t>
            </a:fld>
            <a:endParaRPr lang="en-US" dirty="0"/>
          </a:p>
        </p:txBody>
      </p:sp>
    </p:spTree>
    <p:extLst>
      <p:ext uri="{BB962C8B-B14F-4D97-AF65-F5344CB8AC3E}">
        <p14:creationId xmlns:p14="http://schemas.microsoft.com/office/powerpoint/2010/main" val="3082078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10</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11</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12</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2</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3</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4</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5</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6</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7</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8</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9</a:t>
            </a:fld>
            <a:endParaRPr lang="en-US" dirty="0"/>
          </a:p>
        </p:txBody>
      </p:sp>
    </p:spTree>
    <p:extLst>
      <p:ext uri="{BB962C8B-B14F-4D97-AF65-F5344CB8AC3E}">
        <p14:creationId xmlns:p14="http://schemas.microsoft.com/office/powerpoint/2010/main" val="1021594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Title 8"/>
          <p:cNvSpPr>
            <a:spLocks noGrp="1"/>
          </p:cNvSpPr>
          <p:nvPr>
            <p:ph type="ctrTitle"/>
          </p:nvPr>
        </p:nvSpPr>
        <p:spPr>
          <a:xfrm>
            <a:off x="546087" y="1044259"/>
            <a:ext cx="8038398" cy="1392343"/>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46087" y="2458023"/>
            <a:ext cx="8041518" cy="1334329"/>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7080" y="696173"/>
            <a:ext cx="2106335" cy="3967938"/>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68074" y="696173"/>
            <a:ext cx="6162980" cy="3967938"/>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42967" y="1002487"/>
            <a:ext cx="7957265" cy="103729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42967" y="2059176"/>
            <a:ext cx="7957265" cy="114940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68076" y="536052"/>
            <a:ext cx="8425339" cy="870214"/>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68076" y="1461843"/>
            <a:ext cx="4134657" cy="3376432"/>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758758" y="1461843"/>
            <a:ext cx="4134657" cy="3376432"/>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68076" y="536052"/>
            <a:ext cx="8425339" cy="870214"/>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68075" y="1412480"/>
            <a:ext cx="4136283" cy="501993"/>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755506" y="1415913"/>
            <a:ext cx="4137908" cy="498560"/>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68075" y="1914473"/>
            <a:ext cx="4136283" cy="292791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755506" y="1914473"/>
            <a:ext cx="4137908" cy="292791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68074" y="536052"/>
            <a:ext cx="8503352" cy="870214"/>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2112" y="391599"/>
            <a:ext cx="2808446" cy="88471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702112" y="1276315"/>
            <a:ext cx="2808446" cy="3480859"/>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660082" y="1276315"/>
            <a:ext cx="5233332" cy="3480859"/>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241050" y="843626"/>
            <a:ext cx="5382856" cy="3132773"/>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194512" y="4080622"/>
            <a:ext cx="159145" cy="118349"/>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24099" y="896098"/>
            <a:ext cx="2265480" cy="1204917"/>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24099" y="2153675"/>
            <a:ext cx="2262360" cy="1659209"/>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461473F-15CB-4CEE-B30E-716553332B48}" type="datetimeFigureOut">
              <a:rPr lang="en-US" smtClean="0"/>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69316" y="4839361"/>
            <a:ext cx="624099" cy="277985"/>
          </a:xfrm>
        </p:spPr>
        <p:txBody>
          <a:bodyPr/>
          <a:lstStyle/>
          <a:p>
            <a:fld id="{1EF8997E-C902-4A67-B7F8-DC4F3C121300}" type="slidenum">
              <a:rPr lang="en-US" smtClean="0"/>
              <a:t>‹#›</a:t>
            </a:fld>
            <a:endParaRPr lang="en-US" dirty="0"/>
          </a:p>
        </p:txBody>
      </p:sp>
      <p:sp>
        <p:nvSpPr>
          <p:cNvPr id="3" name="Picture Placeholder 2"/>
          <p:cNvSpPr>
            <a:spLocks noGrp="1"/>
          </p:cNvSpPr>
          <p:nvPr>
            <p:ph type="pic" idx="1"/>
          </p:nvPr>
        </p:nvSpPr>
        <p:spPr>
          <a:xfrm rot="420000">
            <a:off x="3568703" y="913244"/>
            <a:ext cx="4727551" cy="2993538"/>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752" y="4428426"/>
            <a:ext cx="9380991" cy="792862"/>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485714" y="4735419"/>
            <a:ext cx="4875775" cy="4858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752" y="-5439"/>
            <a:ext cx="9380991" cy="792862"/>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485714" y="-5438"/>
            <a:ext cx="4875775" cy="4858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68076" y="536052"/>
            <a:ext cx="8425339" cy="870214"/>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68076" y="1473563"/>
            <a:ext cx="8425339" cy="3341624"/>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68076" y="4839361"/>
            <a:ext cx="2184347" cy="27798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61473F-15CB-4CEE-B30E-716553332B48}" type="datetimeFigureOut">
              <a:rPr lang="en-US" smtClean="0"/>
              <a:t>3/28/2020</a:t>
            </a:fld>
            <a:endParaRPr lang="en-US" dirty="0"/>
          </a:p>
        </p:txBody>
      </p:sp>
      <p:sp>
        <p:nvSpPr>
          <p:cNvPr id="22" name="Footer Placeholder 21"/>
          <p:cNvSpPr>
            <a:spLocks noGrp="1"/>
          </p:cNvSpPr>
          <p:nvPr>
            <p:ph type="ftr" sz="quarter" idx="3"/>
          </p:nvPr>
        </p:nvSpPr>
        <p:spPr>
          <a:xfrm>
            <a:off x="2730434" y="4839361"/>
            <a:ext cx="3432546" cy="27798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8113290" y="4839361"/>
            <a:ext cx="780124" cy="27798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F8997E-C902-4A67-B7F8-DC4F3C121300}" type="slidenum">
              <a:rPr lang="en-US" smtClean="0"/>
              <a:t>‹#›</a:t>
            </a:fld>
            <a:endParaRPr lang="en-US" dirty="0"/>
          </a:p>
        </p:txBody>
      </p:sp>
      <p:grpSp>
        <p:nvGrpSpPr>
          <p:cNvPr id="2" name="Group 1"/>
          <p:cNvGrpSpPr/>
          <p:nvPr/>
        </p:nvGrpSpPr>
        <p:grpSpPr>
          <a:xfrm>
            <a:off x="-19469" y="154101"/>
            <a:ext cx="9398905" cy="49428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en-US" dirty="0"/>
          </a:p>
        </p:txBody>
      </p:sp>
      <p:sp>
        <p:nvSpPr>
          <p:cNvPr id="3" name="عنصر نائب للتاريخ 2"/>
          <p:cNvSpPr>
            <a:spLocks noGrp="1"/>
          </p:cNvSpPr>
          <p:nvPr>
            <p:ph type="dt" sz="half" idx="10"/>
          </p:nvPr>
        </p:nvSpPr>
        <p:spPr/>
        <p:txBody>
          <a:bodyPr/>
          <a:lstStyle/>
          <a:p>
            <a:endParaRPr lang="en-US" dirty="0"/>
          </a:p>
        </p:txBody>
      </p:sp>
      <p:pic>
        <p:nvPicPr>
          <p:cNvPr id="8" name="عنصر نائب للصورة 7" descr="مجموعة مكدسة من الكتب" title="مجموعة مكدسة من الكتب">
            <a:extLst>
              <a:ext uri="{FF2B5EF4-FFF2-40B4-BE49-F238E27FC236}">
                <a16:creationId xmlns:a16="http://schemas.microsoft.com/office/drawing/2014/main" xmlns="" id="{2558B793-7BCF-4C70-BC5C-CDE5EECF8FA4}"/>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3" y="2"/>
            <a:ext cx="9361488" cy="5217565"/>
          </a:xfrm>
          <a:prstGeom prst="rect">
            <a:avLst/>
          </a:prstGeom>
          <a:ln>
            <a:solidFill>
              <a:srgbClr val="00FF00"/>
            </a:solidFill>
          </a:ln>
        </p:spPr>
      </p:pic>
      <p:sp>
        <p:nvSpPr>
          <p:cNvPr id="13" name="مستطيل 12"/>
          <p:cNvSpPr/>
          <p:nvPr/>
        </p:nvSpPr>
        <p:spPr>
          <a:xfrm>
            <a:off x="1584388" y="732053"/>
            <a:ext cx="6078907" cy="769441"/>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wrap="none" lIns="91440" tIns="45720" rIns="91440" bIns="45720">
            <a:spAutoFit/>
          </a:bodyPr>
          <a:lstStyle/>
          <a:p>
            <a:pPr algn="ctr"/>
            <a:r>
              <a:rPr lang="ar-IQ" sz="4400" b="1" dirty="0" smtClean="0">
                <a:ln w="1905"/>
                <a:solidFill>
                  <a:srgbClr val="FF0000"/>
                </a:solidFill>
                <a:effectLst>
                  <a:outerShdw blurRad="38100" dist="38100" dir="2700000" algn="tl">
                    <a:srgbClr val="000000">
                      <a:alpha val="43137"/>
                    </a:srgbClr>
                  </a:outerShdw>
                </a:effectLst>
              </a:rPr>
              <a:t>النُّزول </a:t>
            </a:r>
            <a:r>
              <a:rPr lang="ar-IQ" sz="4400" b="1" dirty="0">
                <a:ln w="1905"/>
                <a:solidFill>
                  <a:srgbClr val="FF0000"/>
                </a:solidFill>
                <a:effectLst>
                  <a:outerShdw blurRad="38100" dist="38100" dir="2700000" algn="tl">
                    <a:srgbClr val="000000">
                      <a:alpha val="43137"/>
                    </a:srgbClr>
                  </a:outerShdw>
                </a:effectLst>
              </a:rPr>
              <a:t>القرآنيّ، تعريفُه، وأنواعُه</a:t>
            </a:r>
            <a:endParaRPr lang="en-US" sz="4400" b="1" dirty="0">
              <a:ln w="1905"/>
              <a:solidFill>
                <a:srgbClr val="FF0000"/>
              </a:solidFill>
              <a:effectLst>
                <a:outerShdw blurRad="38100" dist="38100" dir="2700000" algn="tl">
                  <a:srgbClr val="000000">
                    <a:alpha val="43137"/>
                  </a:srgbClr>
                </a:outerShdw>
              </a:effectLst>
            </a:endParaRPr>
          </a:p>
        </p:txBody>
      </p:sp>
      <p:sp>
        <p:nvSpPr>
          <p:cNvPr id="15" name="مستطيل 14"/>
          <p:cNvSpPr/>
          <p:nvPr/>
        </p:nvSpPr>
        <p:spPr>
          <a:xfrm>
            <a:off x="1206076" y="2034580"/>
            <a:ext cx="6949338" cy="73330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cap="none" spc="0" dirty="0" smtClean="0">
                <a:ln w="11430"/>
                <a:solidFill>
                  <a:srgbClr val="FFFF00"/>
                </a:solidFill>
                <a:effectLst>
                  <a:outerShdw blurRad="80000" dist="40000" dir="5040000" algn="tl">
                    <a:srgbClr val="000000">
                      <a:alpha val="30000"/>
                    </a:srgbClr>
                  </a:outerShdw>
                </a:effectLst>
              </a:rPr>
              <a:t>إعداد وتقديم: م. عامر ضاحي السويراوي</a:t>
            </a:r>
            <a:endParaRPr lang="en-US" sz="4000" b="1" cap="none" spc="0" dirty="0">
              <a:ln w="11430"/>
              <a:solidFill>
                <a:srgbClr val="FFFF00"/>
              </a:solidFill>
              <a:effectLst>
                <a:outerShdw blurRad="80000" dist="40000" dir="5040000" algn="tl">
                  <a:srgbClr val="000000">
                    <a:alpha val="30000"/>
                  </a:srgbClr>
                </a:outerShdw>
              </a:effectLst>
            </a:endParaRPr>
          </a:p>
        </p:txBody>
      </p:sp>
      <p:sp>
        <p:nvSpPr>
          <p:cNvPr id="19" name="مستطيل 18"/>
          <p:cNvSpPr/>
          <p:nvPr/>
        </p:nvSpPr>
        <p:spPr>
          <a:xfrm>
            <a:off x="962421" y="2815585"/>
            <a:ext cx="7436651" cy="73330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cap="none" spc="0" dirty="0">
                <a:ln w="11430"/>
                <a:solidFill>
                  <a:srgbClr val="FFFF00"/>
                </a:solidFill>
                <a:effectLst>
                  <a:outerShdw blurRad="80000" dist="40000" dir="5040000" algn="tl">
                    <a:srgbClr val="000000">
                      <a:alpha val="30000"/>
                    </a:srgbClr>
                  </a:outerShdw>
                </a:effectLst>
              </a:rPr>
              <a:t>الجامعة</a:t>
            </a:r>
            <a:r>
              <a:rPr lang="ar-SA" sz="4000" b="1" cap="none" spc="0" dirty="0" smtClean="0">
                <a:ln w="11430"/>
                <a:solidFill>
                  <a:srgbClr val="FFFF00"/>
                </a:solidFill>
                <a:effectLst>
                  <a:outerShdw blurRad="80000" dist="40000" dir="5040000" algn="tl">
                    <a:srgbClr val="000000">
                      <a:alpha val="30000"/>
                    </a:srgbClr>
                  </a:outerShdw>
                </a:effectLst>
              </a:rPr>
              <a:t> </a:t>
            </a:r>
            <a:r>
              <a:rPr lang="ar-SA" sz="4000" b="1" dirty="0">
                <a:ln w="11430"/>
                <a:solidFill>
                  <a:srgbClr val="FFFF00"/>
                </a:solidFill>
                <a:effectLst>
                  <a:outerShdw blurRad="80000" dist="40000" dir="5040000" algn="tl">
                    <a:srgbClr val="000000">
                      <a:alpha val="30000"/>
                    </a:srgbClr>
                  </a:outerShdw>
                </a:effectLst>
              </a:rPr>
              <a:t>المستنصرية / كلية التربية الاساسية</a:t>
            </a:r>
            <a:endParaRPr lang="en-US" sz="4000" b="1" dirty="0">
              <a:ln w="11430"/>
              <a:solidFill>
                <a:srgbClr val="FFFF00"/>
              </a:solidFill>
              <a:effectLst>
                <a:outerShdw blurRad="80000" dist="40000" dir="5040000" algn="tl">
                  <a:srgbClr val="000000">
                    <a:alpha val="30000"/>
                  </a:srgbClr>
                </a:outerShdw>
              </a:effectLst>
            </a:endParaRPr>
          </a:p>
        </p:txBody>
      </p:sp>
      <p:sp>
        <p:nvSpPr>
          <p:cNvPr id="20" name="مستطيل 19"/>
          <p:cNvSpPr/>
          <p:nvPr/>
        </p:nvSpPr>
        <p:spPr>
          <a:xfrm>
            <a:off x="2817897" y="3596589"/>
            <a:ext cx="3725699" cy="73330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dirty="0">
                <a:ln w="11430"/>
                <a:solidFill>
                  <a:srgbClr val="FFFF00"/>
                </a:solidFill>
                <a:effectLst>
                  <a:outerShdw blurRad="80000" dist="40000" dir="5040000" algn="tl">
                    <a:srgbClr val="000000">
                      <a:alpha val="30000"/>
                    </a:srgbClr>
                  </a:outerShdw>
                </a:effectLst>
              </a:rPr>
              <a:t>قسم التربية </a:t>
            </a:r>
            <a:r>
              <a:rPr lang="ar-SA" sz="4000" b="1" dirty="0" smtClean="0">
                <a:ln w="11430"/>
                <a:solidFill>
                  <a:srgbClr val="FFFF00"/>
                </a:solidFill>
                <a:effectLst>
                  <a:outerShdw blurRad="80000" dist="40000" dir="5040000" algn="tl">
                    <a:srgbClr val="000000">
                      <a:alpha val="30000"/>
                    </a:srgbClr>
                  </a:outerShdw>
                </a:effectLst>
              </a:rPr>
              <a:t>الإسلامية</a:t>
            </a:r>
            <a:endParaRPr lang="en-US" sz="4000" b="1" dirty="0">
              <a:ln w="11430"/>
              <a:solidFill>
                <a:srgbClr val="FFFF00"/>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807614883"/>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500"/>
                                  </p:stCondLst>
                                  <p:iterate type="lt">
                                    <p:tmPct val="10000"/>
                                  </p:iterate>
                                  <p:childTnLst>
                                    <p:set>
                                      <p:cBhvr>
                                        <p:cTn id="6" dur="1" fill="hold">
                                          <p:stCondLst>
                                            <p:cond delay="0"/>
                                          </p:stCondLst>
                                        </p:cTn>
                                        <p:tgtEl>
                                          <p:spTgt spid="13">
                                            <p:txEl>
                                              <p:pRg st="0" end="0"/>
                                            </p:txEl>
                                          </p:spTgt>
                                        </p:tgtEl>
                                        <p:attrNameLst>
                                          <p:attrName>style.visibility</p:attrName>
                                        </p:attrNameLst>
                                      </p:cBhvr>
                                      <p:to>
                                        <p:strVal val="visible"/>
                                      </p:to>
                                    </p:set>
                                    <p:anim by="(-#ppt_w*2)" calcmode="lin" valueType="num">
                                      <p:cBhvr rctx="PPT">
                                        <p:cTn id="7" dur="375" autoRev="1" fill="hold">
                                          <p:stCondLst>
                                            <p:cond delay="0"/>
                                          </p:stCondLst>
                                        </p:cTn>
                                        <p:tgtEl>
                                          <p:spTgt spid="13">
                                            <p:txEl>
                                              <p:pRg st="0" end="0"/>
                                            </p:txEl>
                                          </p:spTgt>
                                        </p:tgtEl>
                                        <p:attrNameLst>
                                          <p:attrName>ppt_w</p:attrName>
                                        </p:attrNameLst>
                                      </p:cBhvr>
                                    </p:anim>
                                    <p:anim by="(#ppt_w*0.50)" calcmode="lin" valueType="num">
                                      <p:cBhvr>
                                        <p:cTn id="8" dur="375" decel="50000" autoRev="1" fill="hold">
                                          <p:stCondLst>
                                            <p:cond delay="0"/>
                                          </p:stCondLst>
                                        </p:cTn>
                                        <p:tgtEl>
                                          <p:spTgt spid="13">
                                            <p:txEl>
                                              <p:pRg st="0" end="0"/>
                                            </p:txEl>
                                          </p:spTgt>
                                        </p:tgtEl>
                                        <p:attrNameLst>
                                          <p:attrName>ppt_x</p:attrName>
                                        </p:attrNameLst>
                                      </p:cBhvr>
                                    </p:anim>
                                    <p:anim from="(-#ppt_h/2)" to="(#ppt_y)" calcmode="lin" valueType="num">
                                      <p:cBhvr>
                                        <p:cTn id="9" dur="750" fill="hold">
                                          <p:stCondLst>
                                            <p:cond delay="0"/>
                                          </p:stCondLst>
                                        </p:cTn>
                                        <p:tgtEl>
                                          <p:spTgt spid="13">
                                            <p:txEl>
                                              <p:pRg st="0" end="0"/>
                                            </p:txEl>
                                          </p:spTgt>
                                        </p:tgtEl>
                                        <p:attrNameLst>
                                          <p:attrName>ppt_y</p:attrName>
                                        </p:attrNameLst>
                                      </p:cBhvr>
                                    </p:anim>
                                    <p:animRot by="21600000">
                                      <p:cBhvr>
                                        <p:cTn id="10" dur="750" fill="hold">
                                          <p:stCondLst>
                                            <p:cond delay="0"/>
                                          </p:stCondLst>
                                        </p:cTn>
                                        <p:tgtEl>
                                          <p:spTgt spid="1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3"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50"/>
                                        <p:tgtEl>
                                          <p:spTgt spid="15"/>
                                        </p:tgtEl>
                                      </p:cBhvr>
                                    </p:animEffect>
                                    <p:anim calcmode="lin" valueType="num">
                                      <p:cBhvr>
                                        <p:cTn id="16" dur="600" fill="hold"/>
                                        <p:tgtEl>
                                          <p:spTgt spid="15"/>
                                        </p:tgtEl>
                                        <p:attrNameLst>
                                          <p:attrName>ppt_x</p:attrName>
                                        </p:attrNameLst>
                                      </p:cBhvr>
                                      <p:tavLst>
                                        <p:tav tm="0">
                                          <p:val>
                                            <p:strVal val="#ppt_x"/>
                                          </p:val>
                                        </p:tav>
                                        <p:tav tm="100000">
                                          <p:val>
                                            <p:strVal val="#ppt_x"/>
                                          </p:val>
                                        </p:tav>
                                      </p:tavLst>
                                    </p:anim>
                                    <p:anim calcmode="lin" valueType="num">
                                      <p:cBhvr>
                                        <p:cTn id="17" dur="600" fill="hold"/>
                                        <p:tgtEl>
                                          <p:spTgt spid="15"/>
                                        </p:tgtEl>
                                        <p:attrNameLst>
                                          <p:attrName>ppt_y</p:attrName>
                                        </p:attrNameLst>
                                      </p:cBhvr>
                                      <p:tavLst>
                                        <p:tav tm="0">
                                          <p:val>
                                            <p:strVal val="#ppt_y+0.31"/>
                                          </p:val>
                                        </p:tav>
                                        <p:tav tm="100000">
                                          <p:val>
                                            <p:strVal val="#ppt_y+0.31"/>
                                          </p:val>
                                        </p:tav>
                                      </p:tavLst>
                                    </p:anim>
                                    <p:anim calcmode="lin" valueType="num">
                                      <p:cBhvr>
                                        <p:cTn id="18" dur="900" decel="50000" fill="hold">
                                          <p:stCondLst>
                                            <p:cond delay="600"/>
                                          </p:stCondLst>
                                        </p:cTn>
                                        <p:tgtEl>
                                          <p:spTgt spid="1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900" decel="50000" fill="hold">
                                          <p:stCondLst>
                                            <p:cond delay="600"/>
                                          </p:stCondLst>
                                        </p:cTn>
                                        <p:tgtEl>
                                          <p:spTgt spid="1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0" presetID="43"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50"/>
                                        <p:tgtEl>
                                          <p:spTgt spid="19"/>
                                        </p:tgtEl>
                                      </p:cBhvr>
                                    </p:animEffect>
                                    <p:anim calcmode="lin" valueType="num">
                                      <p:cBhvr>
                                        <p:cTn id="23" dur="600" fill="hold"/>
                                        <p:tgtEl>
                                          <p:spTgt spid="19"/>
                                        </p:tgtEl>
                                        <p:attrNameLst>
                                          <p:attrName>ppt_x</p:attrName>
                                        </p:attrNameLst>
                                      </p:cBhvr>
                                      <p:tavLst>
                                        <p:tav tm="0">
                                          <p:val>
                                            <p:strVal val="#ppt_x"/>
                                          </p:val>
                                        </p:tav>
                                        <p:tav tm="100000">
                                          <p:val>
                                            <p:strVal val="#ppt_x"/>
                                          </p:val>
                                        </p:tav>
                                      </p:tavLst>
                                    </p:anim>
                                    <p:anim calcmode="lin" valueType="num">
                                      <p:cBhvr>
                                        <p:cTn id="24" dur="600" fill="hold"/>
                                        <p:tgtEl>
                                          <p:spTgt spid="19"/>
                                        </p:tgtEl>
                                        <p:attrNameLst>
                                          <p:attrName>ppt_y</p:attrName>
                                        </p:attrNameLst>
                                      </p:cBhvr>
                                      <p:tavLst>
                                        <p:tav tm="0">
                                          <p:val>
                                            <p:strVal val="#ppt_y+0.31"/>
                                          </p:val>
                                        </p:tav>
                                        <p:tav tm="100000">
                                          <p:val>
                                            <p:strVal val="#ppt_y+0.31"/>
                                          </p:val>
                                        </p:tav>
                                      </p:tavLst>
                                    </p:anim>
                                    <p:anim calcmode="lin" valueType="num">
                                      <p:cBhvr>
                                        <p:cTn id="25" dur="900" decel="50000" fill="hold">
                                          <p:stCondLst>
                                            <p:cond delay="600"/>
                                          </p:stCondLst>
                                        </p:cTn>
                                        <p:tgtEl>
                                          <p:spTgt spid="1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900" decel="50000" fill="hold">
                                          <p:stCondLst>
                                            <p:cond delay="600"/>
                                          </p:stCondLst>
                                        </p:cTn>
                                        <p:tgtEl>
                                          <p:spTgt spid="1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7" presetID="43"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150"/>
                                        <p:tgtEl>
                                          <p:spTgt spid="20"/>
                                        </p:tgtEl>
                                      </p:cBhvr>
                                    </p:animEffect>
                                    <p:anim calcmode="lin" valueType="num">
                                      <p:cBhvr>
                                        <p:cTn id="30" dur="600" fill="hold"/>
                                        <p:tgtEl>
                                          <p:spTgt spid="20"/>
                                        </p:tgtEl>
                                        <p:attrNameLst>
                                          <p:attrName>ppt_x</p:attrName>
                                        </p:attrNameLst>
                                      </p:cBhvr>
                                      <p:tavLst>
                                        <p:tav tm="0">
                                          <p:val>
                                            <p:strVal val="#ppt_x"/>
                                          </p:val>
                                        </p:tav>
                                        <p:tav tm="100000">
                                          <p:val>
                                            <p:strVal val="#ppt_x"/>
                                          </p:val>
                                        </p:tav>
                                      </p:tavLst>
                                    </p:anim>
                                    <p:anim calcmode="lin" valueType="num">
                                      <p:cBhvr>
                                        <p:cTn id="31" dur="600" fill="hold"/>
                                        <p:tgtEl>
                                          <p:spTgt spid="20"/>
                                        </p:tgtEl>
                                        <p:attrNameLst>
                                          <p:attrName>ppt_y</p:attrName>
                                        </p:attrNameLst>
                                      </p:cBhvr>
                                      <p:tavLst>
                                        <p:tav tm="0">
                                          <p:val>
                                            <p:strVal val="#ppt_y+0.31"/>
                                          </p:val>
                                        </p:tav>
                                        <p:tav tm="100000">
                                          <p:val>
                                            <p:strVal val="#ppt_y+0.31"/>
                                          </p:val>
                                        </p:tav>
                                      </p:tavLst>
                                    </p:anim>
                                    <p:anim calcmode="lin" valueType="num">
                                      <p:cBhvr>
                                        <p:cTn id="32" dur="900" decel="50000" fill="hold">
                                          <p:stCondLst>
                                            <p:cond delay="600"/>
                                          </p:stCondLst>
                                        </p:cTn>
                                        <p:tgtEl>
                                          <p:spTgt spid="2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900" decel="50000" fill="hold">
                                          <p:stCondLst>
                                            <p:cond delay="600"/>
                                          </p:stCondLst>
                                        </p:cTn>
                                        <p:tgtEl>
                                          <p:spTgt spid="2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894993"/>
            <a:ext cx="9145016" cy="3970318"/>
          </a:xfrm>
          <a:prstGeom prst="rect">
            <a:avLst/>
          </a:prstGeom>
        </p:spPr>
        <p:txBody>
          <a:bodyPr wrap="square">
            <a:spAutoFit/>
          </a:bodyPr>
          <a:lstStyle/>
          <a:p>
            <a:pPr algn="just" rtl="1">
              <a:lnSpc>
                <a:spcPct val="150000"/>
              </a:lnSpc>
            </a:pP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ممَّا تجدر الإشارة إليه أنَّ نزول القرآن مفرَّقًا كان سببًا في إيجاد كثير من هذه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العُلوم</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علوم القرآن -، ونزول القرآن مفرَّقًا ثبت ثبوتًا قطعيًّا منها قوله تعالى:</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وَقُرْآناً فَرَقْنَاهُ لِتَقْرَأَهُ عَلَى النَّاسِ عَلَى مُكْثٍ وَنَزَّلْنَاهُ </a:t>
            </a:r>
            <a:r>
              <a:rPr lang="ar-SA" sz="24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تَنزِيلا﴾</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الإسراء:106</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وقوله تعالى: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وَقَالَ الَّذِينَ كَفَرُوا لَوْلاَ نُزِّلَ عَلَيْهِ الْقُرْآنُ جُمْلَةً وَاحِدَةً كَذَلِكَ لِنُثَبِّتَ بِهِ فُؤَادَكَ وَرَتَّلْنَاهُ تَرْتِيلاً</a:t>
            </a:r>
            <a:r>
              <a:rPr lang="ar-SA" sz="24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الفرقان:32]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لأنَّ الكتب التي أُنزلت من قبلُ كانت تنزل جملة واحدة، والمثل في ذلك التَّوراة، فلو فرضنا أنَّ القرآن لم ينزل مفرَّقًا أو منجَّمًا لم يكن هناك ما يُعرف بالمكِّيّ والمدنيّ، وكذلك ما يُعرف بأسباب النُّزول، وكذلك النَّاسخ والمنسوخ، فكلّ هذه العُلوم وغيرها وليدة نزول القرآن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منجَّمًا. </a:t>
            </a:r>
            <a:endParaRPr lang="ar-IQ" sz="24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615041637"/>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894993"/>
            <a:ext cx="9145016" cy="3970318"/>
          </a:xfrm>
          <a:prstGeom prst="rect">
            <a:avLst/>
          </a:prstGeom>
        </p:spPr>
        <p:txBody>
          <a:bodyPr wrap="square">
            <a:spAutoFit/>
          </a:bodyPr>
          <a:lstStyle/>
          <a:p>
            <a:pPr algn="just" rtl="1">
              <a:lnSpc>
                <a:spcPct val="150000"/>
              </a:lnSpc>
            </a:pP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والقرآن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الكريم انفرد عن الكتب السَّماويَّة السَّابقة بنزوله مُنجَّمًا، وإنَّ لهذا التَّنجيم حكمةً وهدفًا، فقد كان لهذا التَّدرُّج في إنزال القرآن الكريم أثرٌ كبيرٌ في تحقيق أهدافه، وإنجاح الدَّعوة وبناء أمَّة، فضلاً عن أنَّ التَّنجيم كان يُعدُّ آية من آيات إعجاز القرآن الكريم، ويتَّضح ذلك ممَّا يأتي: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1. إبراز مظهر من مظاهر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الإعجاز؛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لأنَّ القرآن الكريم لم يتأثَّر بالأحوال التي مرَّت على الدَّعوة الإسلاميَّة من ضعف، وقوَّة، وعسر، ويسر، وغيرها، وهذا ممَّا يؤيِّد أنَّه نزل من لدن عليٍّ حكيم، وليس وحيًا نفسانيًّا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لمحمَّد</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صلى الله عليه وآله وسلم )</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615041637"/>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388" y="738436"/>
            <a:ext cx="9145016" cy="3970318"/>
          </a:xfrm>
          <a:prstGeom prst="rect">
            <a:avLst/>
          </a:prstGeom>
        </p:spPr>
        <p:txBody>
          <a:bodyPr wrap="square">
            <a:spAutoFit/>
          </a:bodyPr>
          <a:lstStyle/>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2. إنَّ نزول القرآن تدريجيًّا كان فيه إمدادٌ معنويٌّ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للرَّسول</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صلى الله عليه وآله وسلم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وتقوية لقلبه في مواجهة المشركين والمنافقين، وتقوية لأمله بالنَّصر.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3. لا يعدُّ القرآن الكريم كتابًا كسائر الكتب الأخرى ذات الأغراض العلميَّة فحسب، بل هدفه تغيير الإنسان عقليًّا، وروحيًّا، وإرادةً، وهذا العمل والهدف يتطلَّب التَّدريج ليحكم الغاية التي يرمي الوصول إليها، ومن أمثلة ذلك قصَّة تحريم الخمر، وتدرُّج القرآن في إنزالها.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4. حاجة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الرَّسول</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صلى الله عليه وآله وسلم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إلى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مواجهة الشُّبهات، والاتهامات التي يوجهها المشركون على مرور الزَّمن استدعت التَّدرُّج في التَّنزيل؛ وذلك لغرض المعالجة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الميدانيَّة.</a:t>
            </a:r>
            <a:endParaRPr lang="ar-IQ" sz="24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615041637"/>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594420"/>
            <a:ext cx="9145016" cy="5078313"/>
          </a:xfrm>
          <a:prstGeom prst="rect">
            <a:avLst/>
          </a:prstGeom>
        </p:spPr>
        <p:txBody>
          <a:bodyPr wrap="square">
            <a:spAutoFit/>
          </a:bodyPr>
          <a:lstStyle/>
          <a:p>
            <a:pPr algn="just" rtl="1">
              <a:lnSpc>
                <a:spcPct val="150000"/>
              </a:lnSpc>
            </a:pP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p>
          <a:p>
            <a:pPr algn="just" rtl="1">
              <a:lnSpc>
                <a:spcPct val="150000"/>
              </a:lnSpc>
            </a:pP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إنَّ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النزول يُطلق مجازًا على نزول القرآن، فالنُّزول هذا ليس نزولاً مادّيًّا من مكان عالٍ إلى مكان أسفل منه، بل هو نزول معنويّ مجرّد من المعاني الجسمانيَّة؛ لأنَّ الله تعالى ليس بجسمٍ يحدُّهُ مكانٌ معيَّنٌ، ويكون نزول القرآن من ذلك المكان بالذَّات، إذ إنّه يعُدُّ علوَّ الله تعالى عزَّ وجلَّ على كلِّ ما خلق علوًّا معنويًّا، لأنّه خالقُ كلِّ شيءٍ.</a:t>
            </a:r>
            <a:endParaRPr lang="ar-SA"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ولتعرُّفِ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ماهيَّة النُّزول القرآنيّ، وما يشتمل عليه من أنواع، لابدَّ من بيان معناهُ أوَّلاً؛ لغةً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واصطلاحًا</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a:t>
            </a:r>
          </a:p>
          <a:p>
            <a:pPr algn="just" rtl="1">
              <a:lnSpc>
                <a:spcPct val="150000"/>
              </a:lnSpc>
            </a:pP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endParaRPr lang="ar-IQ" sz="24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097152226"/>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894993"/>
            <a:ext cx="9145016" cy="2954655"/>
          </a:xfrm>
          <a:prstGeom prst="rect">
            <a:avLst/>
          </a:prstGeom>
        </p:spPr>
        <p:txBody>
          <a:bodyPr wrap="square">
            <a:spAutoFit/>
          </a:bodyPr>
          <a:lstStyle/>
          <a:p>
            <a:pPr algn="just" rtl="1">
              <a:lnSpc>
                <a:spcPct val="150000"/>
              </a:lnSpc>
            </a:pPr>
            <a:r>
              <a:rPr lang="ar-SA" sz="28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8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فالنُّزول </a:t>
            </a:r>
            <a:r>
              <a:rPr lang="ar-IQ" sz="28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في اللُّغة:</a:t>
            </a:r>
            <a:r>
              <a:rPr lang="ar-IQ" sz="28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مصدر من الفعل نَزَلَ، وهي تدلُّ على هبوط شيءٍ ووقوعه من علوٍّ إلى أسفلَ؛ نحو: نَزَلَ فلانٌ من الجبل، ومنه قوله تعالى:</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وَاللّهُ أَنزَلَ مِنَ الْسَّمَاء مَاء فَأَحْيَا بِهِ الأَرْضَ بَعْدَ مَوْتِهَا إِنَّ فِي ذَلِكَ لآيَةً لِّقَوْمٍ يَسْمَعُون</a:t>
            </a:r>
            <a:r>
              <a:rPr lang="ar-SA" sz="24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النحل:65]</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وق</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ــ</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د يأت</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ــ</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ي النُّزُول بمعن</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ـــ</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ى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الحلول</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تقول: (نزل الأميرُ المدينةَ)؛ أي: حلَّ بها، ومنه قوله تعالى:</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وَقُل رَّبِّ أَنزِلْنِي مُنزَلاً مُّبَارَكًا وَأَنتَ خَيْرُ الْمُنزِلِين﴾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[المؤمنون:29]</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endParaRPr lang="ar-SA" sz="2400" dirty="0" smtClean="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0247975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894993"/>
            <a:ext cx="9145016" cy="2908489"/>
          </a:xfrm>
          <a:prstGeom prst="rect">
            <a:avLst/>
          </a:prstGeom>
        </p:spPr>
        <p:txBody>
          <a:bodyPr wrap="square">
            <a:spAutoFit/>
          </a:bodyPr>
          <a:lstStyle/>
          <a:p>
            <a:pPr algn="just" rtl="1">
              <a:lnSpc>
                <a:spcPct val="150000"/>
              </a:lnSpc>
            </a:pPr>
            <a:r>
              <a:rPr lang="ar-SA" sz="28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8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والنُّزُول اصطلاحًا</a:t>
            </a:r>
            <a:r>
              <a:rPr lang="ar-IQ" sz="28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نُزُول القرآن الكريم على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النَّبيّ</a:t>
            </a:r>
            <a:r>
              <a:rPr lang="ar-SA" sz="24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صلى الله عليه وآله وسلم )</a:t>
            </a:r>
            <a:r>
              <a:rPr lang="ar-IQ"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من الله تعالى عن طريق الوحي، ونظرًا إلى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أنَّه</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صلى الله عليه وآله وسلم )</a:t>
            </a:r>
            <a:r>
              <a:rPr lang="ar-IQ"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كان يتلقَّى الوحيَ الإلهيَّ من جهة عليا معنويَّة وهي الله سبحانه، يقال عادة: إنَّ القرآن نزل عليه، للإشارة باستعمال لفظ (النُّزُول) إلى علوّ الجهة التي اتَّصل بها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النَّبيّ</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 صلى الله عليه وآله وسلم )</a:t>
            </a:r>
            <a:r>
              <a:rPr lang="ar-IQ" dirty="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عن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طريق الوحي، وتلقَّى منها القرآن الكريم.</a:t>
            </a:r>
          </a:p>
        </p:txBody>
      </p:sp>
    </p:spTree>
    <p:extLst>
      <p:ext uri="{BB962C8B-B14F-4D97-AF65-F5344CB8AC3E}">
        <p14:creationId xmlns:p14="http://schemas.microsoft.com/office/powerpoint/2010/main" val="39525693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666428"/>
            <a:ext cx="9145016" cy="4478149"/>
          </a:xfrm>
          <a:prstGeom prst="rect">
            <a:avLst/>
          </a:prstGeom>
        </p:spPr>
        <p:txBody>
          <a:bodyPr wrap="square">
            <a:spAutoFit/>
          </a:bodyPr>
          <a:lstStyle/>
          <a:p>
            <a:pPr algn="just" rtl="1">
              <a:lnSpc>
                <a:spcPct val="150000"/>
              </a:lnSpc>
            </a:pP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وتقسم </a:t>
            </a: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الآيات القرآنيَّة من حيث سبب النُّزول على قسمين: </a:t>
            </a:r>
            <a:endParaRPr lang="en-US"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1. </a:t>
            </a: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ابتدائيّ</a:t>
            </a: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وهو ما لم يتقدَّم نزولَهُ سببٌ يقتضيه، وهو غالب آيات القرآن الكريم، ويمكن تصنيفه على أقسام؛ ومنها: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أ. الآيات والسُّور المباركة التي تحكي تأريخ الأمم الماضية ووقائعها، مع أنَّه ينبغي لنا الإشارة إلى أنَّ بعض الآيات نزلت إثر سؤالٍ من المسلمين، أو بسببٍ آخرَ.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ب. الآيات والسُّور القرآنيَّة التي تحكي أخبار الغيب، وتصوّر آفاق عالم البرزخ، والجنَّة والنَّار، وأحوال يوم القيامة، وما يتعلَّق بأحوال أهل الجنَّة، وأمثال تلك التي لا يمكن العثور على سببٍ خاصٍّ في نزولها. </a:t>
            </a:r>
          </a:p>
        </p:txBody>
      </p:sp>
    </p:spTree>
    <p:extLst>
      <p:ext uri="{BB962C8B-B14F-4D97-AF65-F5344CB8AC3E}">
        <p14:creationId xmlns:p14="http://schemas.microsoft.com/office/powerpoint/2010/main" val="39525693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additive="base">
                                        <p:cTn id="1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additive="base">
                                        <p:cTn id="2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894993"/>
            <a:ext cx="9145016" cy="2862322"/>
          </a:xfrm>
          <a:prstGeom prst="rect">
            <a:avLst/>
          </a:prstGeom>
        </p:spPr>
        <p:txBody>
          <a:bodyPr wrap="square">
            <a:spAutoFit/>
          </a:bodyPr>
          <a:lstStyle/>
          <a:p>
            <a:pPr algn="just" rtl="1">
              <a:lnSpc>
                <a:spcPct val="150000"/>
              </a:lnSpc>
            </a:pP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2. </a:t>
            </a: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سببيّ</a:t>
            </a: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وهو ما تقدَّم نزولَهُ سببٌ يقتضيه، وهو على أقسامٍ؛ منها: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أ. أنْ يكون إجابة عن سؤال، كما في قوله تعالى:</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يَسْأَلُونَكَ عَنِ الأهِلَّةِ قُلْ هِيَ مَوَاقِيتُ لِلنَّاسِ وَالْحَجّ</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البقرة:189</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ب. أنْ يكون لمعرفة حكم واقعة من الوقائع، كقوله تعالى: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قَدْ سَمِعَ اللَّهُ قَوْلَ الَّتِي تُجَادِلُكَ فِي زَوْجِهَا ﴾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المجادلة:1</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a:t>
            </a:r>
          </a:p>
        </p:txBody>
      </p:sp>
    </p:spTree>
    <p:extLst>
      <p:ext uri="{BB962C8B-B14F-4D97-AF65-F5344CB8AC3E}">
        <p14:creationId xmlns:p14="http://schemas.microsoft.com/office/powerpoint/2010/main" val="39525693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522833"/>
            <a:ext cx="9145016" cy="4708981"/>
          </a:xfrm>
          <a:prstGeom prst="rect">
            <a:avLst/>
          </a:prstGeom>
        </p:spPr>
        <p:txBody>
          <a:bodyPr wrap="square">
            <a:spAutoFit/>
          </a:bodyPr>
          <a:lstStyle/>
          <a:p>
            <a:pPr algn="just" rtl="1">
              <a:lnSpc>
                <a:spcPct val="150000"/>
              </a:lnSpc>
            </a:pPr>
            <a:r>
              <a:rPr lang="ar-SA" sz="28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8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أنواع </a:t>
            </a:r>
            <a:r>
              <a:rPr lang="ar-IQ" sz="28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النُّزول القرآنيّ</a:t>
            </a:r>
            <a:endParaRPr lang="en-US" sz="28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إنَّ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الرَّأيَ السَّائدَ لدى العلماء، أنَّ القرآن الكريم نزل على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النَّبيّ</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 صلى الله عليه وآله وسلم )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مرَّتينِ</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4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1. النُّزول </a:t>
            </a: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الدَّفْعيّ</a:t>
            </a: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على سبيل الإجمال مرَّةً واحدةً، وهو المتحقِّق في ليلة القدر من شهر رمضان المبارك، فكان النَّازل ليس هذا القرآن بسورة وآياته وأسباب نزوله المختلفة والمتفرِّقة؛ لأنَّها لحوادث شخصيَّة وزمانيَّة ومكانيَّة لا تصدق عليها إلَّا بحصولها؛ أي: حصول مواردها وعلى حسب التَّعابير اللَّفظية من ماضٍ ومضارع أو الحال التي جميعها تستدْعي النُّزول المنجَّم، بل النَّازل هو حقيقة القرآن بعلومه ومعارفه الإلهيَّة؛ ليتنوَّر قلب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النَّبيّ</a:t>
            </a:r>
            <a:r>
              <a:rPr lang="ar-SA" sz="24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صلى الله عليه وآله وسلم </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بالمعارف القرآنيَّة. </a:t>
            </a:r>
          </a:p>
        </p:txBody>
      </p:sp>
    </p:spTree>
    <p:extLst>
      <p:ext uri="{BB962C8B-B14F-4D97-AF65-F5344CB8AC3E}">
        <p14:creationId xmlns:p14="http://schemas.microsoft.com/office/powerpoint/2010/main" val="395256934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43049" y="512307"/>
            <a:ext cx="9145016" cy="4524315"/>
          </a:xfrm>
          <a:prstGeom prst="rect">
            <a:avLst/>
          </a:prstGeom>
        </p:spPr>
        <p:txBody>
          <a:bodyPr wrap="square">
            <a:spAutoFit/>
          </a:bodyPr>
          <a:lstStyle/>
          <a:p>
            <a:pPr algn="just" rtl="1">
              <a:lnSpc>
                <a:spcPct val="150000"/>
              </a:lnSpc>
            </a:pPr>
            <a:r>
              <a:rPr lang="ar-SA" sz="24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2. النُّزول </a:t>
            </a: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التَّدريجيّ (مُنجَّمًا):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أي نزوله على سبيل التَّفصيل، منذ البِعثة إلى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وفاته</a:t>
            </a:r>
            <a:r>
              <a:rPr lang="ar-SA" sz="24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صلى الله عليه وآله وسلم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ومعناه نزوله بألفاظه المحدَّدة وآياته المتعاقبة، بحسب الوقائع والحوادث، فنزل القرآن مُنجَّمًا قرابة ثلاث وعشرين سنةً، ثلاث عشرة منها في مكَّةَ، وعشرٍ منها في المدينة، وإنَّ  أوَّل ما نزل من القرآن كانت الآيات الخمس الأول من سورة العلق، حيث جاء بها جبريل على النَّبيّ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صلى الله عليه وآله وسلم )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وهو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في غار حِرَاء، ثمَّ توالى نزول القرآن، وبدأ النَّبيّ </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صلى الله عليه وآله وسلم )</a:t>
            </a:r>
            <a:r>
              <a:rPr lang="ar-IQ"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بالدَّعوة إلى الإسلام، إذ قام بمكَّة ثلاث سنوات يدعو النَّاس سرًّا، ثمَّ جهر بالدَّعوة بعد نزول قوله تعالى:</a:t>
            </a:r>
            <a:r>
              <a:rPr lang="ar-SA" sz="24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فَاصْدَعْ بِمَا تُؤْمَرُ وَأَعْرِضْ عَنِ </a:t>
            </a:r>
            <a:r>
              <a:rPr lang="ar-SA" sz="24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الْمُشْرِكِين﴾</a:t>
            </a:r>
            <a:r>
              <a:rPr lang="ar-SA"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 الحجر:94</a:t>
            </a:r>
            <a:r>
              <a:rPr lang="ar-SA"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 إذ نزلت هذه الآية في السَّنة الرَّابعة للبِعثة النَّبويَّة المشرَّفة. </a:t>
            </a:r>
          </a:p>
        </p:txBody>
      </p:sp>
    </p:spTree>
    <p:extLst>
      <p:ext uri="{BB962C8B-B14F-4D97-AF65-F5344CB8AC3E}">
        <p14:creationId xmlns:p14="http://schemas.microsoft.com/office/powerpoint/2010/main" val="3952569342"/>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522412"/>
            <a:ext cx="9145016" cy="4616648"/>
          </a:xfrm>
          <a:prstGeom prst="rect">
            <a:avLst/>
          </a:prstGeom>
        </p:spPr>
        <p:txBody>
          <a:bodyPr wrap="square">
            <a:spAutoFit/>
          </a:bodyPr>
          <a:lstStyle/>
          <a:p>
            <a:pPr algn="just" rtl="1">
              <a:lnSpc>
                <a:spcPct val="150000"/>
              </a:lnSpc>
            </a:pPr>
            <a:r>
              <a:rPr lang="ar-SA" sz="28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8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نزول </a:t>
            </a:r>
            <a:r>
              <a:rPr lang="ar-IQ" sz="28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القرآن الكريم مُنجَّمًا، والحكمةُ من ذلك</a:t>
            </a:r>
            <a:endParaRPr lang="en-US" sz="28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قبل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الشُّروع ببيان معنى نزول القرآن مُنجَّمًا والحكمة من تنجيمه، لا بدَّ من بيان معنى التَّنجيم؛ لغةً واصطلاحًا.</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4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فالتَّنجيم </a:t>
            </a: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لغةً</a:t>
            </a: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من قولهم نجَّم بتشديد الجيم، والنَّجم؛ أي الكوكب، إذ كانت العرب تجعل مطالعَ منازلِ القمر ومساقطها مواقيتَ حلولِ ديونها وغيرها؛ لأنَّ من معانيه الوقت المضروب، فتقول: إذا طلع النَّجم: حلَّ عليك مالي، ويقال نجَّمت المال، إذا أدّيته نُجومًا؛ أي: مُفرَّقًا ليس جملةً واحدةً، فلذلك سُمِّي ما ينزل من القرآن بأوقات متفرِّقة </a:t>
            </a:r>
            <a:r>
              <a:rPr lang="ar-IQ" sz="2400" dirty="0" smtClean="0">
                <a:effectLst>
                  <a:outerShdw blurRad="38100" dist="38100" dir="2700000" algn="tl">
                    <a:srgbClr val="000000">
                      <a:alpha val="43137"/>
                    </a:srgbClr>
                  </a:outerShdw>
                </a:effectLst>
                <a:latin typeface="Simplified Arabic" pitchFamily="18" charset="-78"/>
                <a:cs typeface="Simplified Arabic" pitchFamily="18" charset="-78"/>
              </a:rPr>
              <a:t>نُجومًا</a:t>
            </a:r>
            <a:r>
              <a:rPr lang="ar-SA" sz="2400" dirty="0" smtClean="0">
                <a:effectLst>
                  <a:outerShdw blurRad="38100" dist="38100" dir="2700000" algn="tl">
                    <a:srgbClr val="000000">
                      <a:alpha val="43137"/>
                    </a:srgbClr>
                  </a:outerShdw>
                </a:effectLst>
                <a:latin typeface="Simplified Arabic" pitchFamily="18" charset="-78"/>
                <a:cs typeface="Simplified Arabic" pitchFamily="18" charset="-78"/>
              </a:rPr>
              <a:t>.</a:t>
            </a:r>
          </a:p>
          <a:p>
            <a:pPr algn="just" rtl="1">
              <a:lnSpc>
                <a:spcPct val="150000"/>
              </a:lnSpc>
            </a:pPr>
            <a:r>
              <a:rPr lang="ar-SA"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24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أمّا اصطلاحًا: </a:t>
            </a:r>
            <a:r>
              <a:rPr lang="ar-IQ" sz="2400" dirty="0">
                <a:effectLst>
                  <a:outerShdw blurRad="38100" dist="38100" dir="2700000" algn="tl">
                    <a:srgbClr val="000000">
                      <a:alpha val="43137"/>
                    </a:srgbClr>
                  </a:outerShdw>
                </a:effectLst>
                <a:latin typeface="Simplified Arabic" pitchFamily="18" charset="-78"/>
                <a:cs typeface="Simplified Arabic" pitchFamily="18" charset="-78"/>
              </a:rPr>
              <a:t>فهو إنزال القرآن على دفعاتٍ في أوقاتٍ مختلفةٍ، بحسَب دواعي النُّزول. </a:t>
            </a:r>
          </a:p>
        </p:txBody>
      </p:sp>
    </p:spTree>
    <p:extLst>
      <p:ext uri="{BB962C8B-B14F-4D97-AF65-F5344CB8AC3E}">
        <p14:creationId xmlns:p14="http://schemas.microsoft.com/office/powerpoint/2010/main" val="395256934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2000</TotalTime>
  <Words>1189</Words>
  <Application>Microsoft Office PowerPoint</Application>
  <PresentationFormat>مخصص</PresentationFormat>
  <Paragraphs>44</Paragraphs>
  <Slides>12</Slides>
  <Notes>12</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الافق الجديد</dc:creator>
  <cp:lastModifiedBy>الافق الجديد</cp:lastModifiedBy>
  <cp:revision>92</cp:revision>
  <dcterms:created xsi:type="dcterms:W3CDTF">2019-12-17T16:10:49Z</dcterms:created>
  <dcterms:modified xsi:type="dcterms:W3CDTF">2020-03-28T23:13:34Z</dcterms:modified>
</cp:coreProperties>
</file>