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60" r:id="rId3"/>
    <p:sldId id="257" r:id="rId4"/>
    <p:sldId id="258" r:id="rId5"/>
    <p:sldId id="261" r:id="rId6"/>
    <p:sldId id="262" r:id="rId7"/>
    <p:sldId id="263" r:id="rId8"/>
    <p:sldId id="259"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FBD4BF5-7EA6-44D1-A587-E232397275F1}" type="datetimeFigureOut">
              <a:rPr lang="ar-IQ" smtClean="0"/>
              <a:t>19/08/1441</a:t>
            </a:fld>
            <a:endParaRPr lang="ar-IQ"/>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61D25D78-D70F-440F-A3DC-E9C50EE410EF}"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5FBD4BF5-7EA6-44D1-A587-E232397275F1}" type="datetimeFigureOut">
              <a:rPr lang="ar-IQ" smtClean="0"/>
              <a:t>19/08/1441</a:t>
            </a:fld>
            <a:endParaRPr lang="ar-IQ"/>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IQ"/>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61D25D78-D70F-440F-A3DC-E9C50EE410E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FBD4BF5-7EA6-44D1-A587-E232397275F1}" type="datetimeFigureOut">
              <a:rPr lang="ar-IQ" smtClean="0"/>
              <a:t>19/08/1441</a:t>
            </a:fld>
            <a:endParaRPr lang="ar-IQ"/>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61D25D78-D70F-440F-A3DC-E9C50EE410EF}"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5FBD4BF5-7EA6-44D1-A587-E232397275F1}" type="datetimeFigureOut">
              <a:rPr lang="ar-IQ" smtClean="0"/>
              <a:t>19/08/1441</a:t>
            </a:fld>
            <a:endParaRPr lang="ar-IQ"/>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IQ"/>
          </a:p>
        </p:txBody>
      </p:sp>
      <p:sp>
        <p:nvSpPr>
          <p:cNvPr id="4" name="عنصر نائب لرقم الشريحة 3"/>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1D25D78-D70F-440F-A3DC-E9C50EE410E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5FBD4BF5-7EA6-44D1-A587-E232397275F1}" type="datetimeFigureOut">
              <a:rPr lang="ar-IQ" smtClean="0"/>
              <a:t>19/08/1441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61D25D78-D70F-440F-A3DC-E9C50EE410EF}" type="slidenum">
              <a:rPr lang="ar-IQ" smtClean="0"/>
              <a:t>‹#›</a:t>
            </a:fld>
            <a:endParaRPr lang="ar-IQ"/>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FBD4BF5-7EA6-44D1-A587-E232397275F1}" type="datetimeFigureOut">
              <a:rPr lang="ar-IQ" smtClean="0"/>
              <a:t>19/08/1441</a:t>
            </a:fld>
            <a:endParaRPr lang="ar-IQ"/>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61D25D78-D70F-440F-A3DC-E9C50EE410E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59832" y="1700808"/>
            <a:ext cx="5760640" cy="1512168"/>
          </a:xfrm>
          <a:effectLst>
            <a:glow rad="228600">
              <a:schemeClr val="accent3">
                <a:satMod val="175000"/>
                <a:alpha val="40000"/>
              </a:schemeClr>
            </a:glow>
            <a:outerShdw blurRad="50800" dist="38100" dir="13500000" algn="br" rotWithShape="0">
              <a:prstClr val="black">
                <a:alpha val="40000"/>
              </a:prstClr>
            </a:outerShdw>
          </a:effectLst>
          <a:scene3d>
            <a:camera prst="perspectiveRight"/>
            <a:lightRig rig="threePt" dir="t"/>
          </a:scene3d>
        </p:spPr>
        <p:style>
          <a:lnRef idx="1">
            <a:schemeClr val="accent2"/>
          </a:lnRef>
          <a:fillRef idx="2">
            <a:schemeClr val="accent2"/>
          </a:fillRef>
          <a:effectRef idx="1">
            <a:schemeClr val="accent2"/>
          </a:effectRef>
          <a:fontRef idx="minor">
            <a:schemeClr val="dk1"/>
          </a:fontRef>
        </p:style>
        <p:txBody>
          <a:bodyPr>
            <a:noAutofit/>
          </a:bodyPr>
          <a:lstStyle/>
          <a:p>
            <a:pPr algn="ctr"/>
            <a:r>
              <a:rPr lang="ar-IQ" sz="2400" b="1" dirty="0" smtClean="0">
                <a:effectLst>
                  <a:outerShdw blurRad="38100" dist="38100" dir="2700000" algn="tl">
                    <a:srgbClr val="000000">
                      <a:alpha val="43137"/>
                    </a:srgbClr>
                  </a:outerShdw>
                </a:effectLst>
              </a:rPr>
              <a:t>المبحث الثاني </a:t>
            </a:r>
            <a:br>
              <a:rPr lang="ar-IQ" sz="2400" b="1" dirty="0" smtClean="0">
                <a:effectLst>
                  <a:outerShdw blurRad="38100" dist="38100" dir="2700000" algn="tl">
                    <a:srgbClr val="000000">
                      <a:alpha val="43137"/>
                    </a:srgbClr>
                  </a:outerShdw>
                </a:effectLst>
              </a:rPr>
            </a:br>
            <a:r>
              <a:rPr lang="ar-IQ" sz="2400" b="1" dirty="0" smtClean="0">
                <a:effectLst>
                  <a:outerShdw blurRad="38100" dist="38100" dir="2700000" algn="tl">
                    <a:srgbClr val="000000">
                      <a:alpha val="43137"/>
                    </a:srgbClr>
                  </a:outerShdw>
                </a:effectLst>
              </a:rPr>
              <a:t/>
            </a:r>
            <a:br>
              <a:rPr lang="ar-IQ" sz="2400" b="1" dirty="0" smtClean="0">
                <a:effectLst>
                  <a:outerShdw blurRad="38100" dist="38100" dir="2700000" algn="tl">
                    <a:srgbClr val="000000">
                      <a:alpha val="43137"/>
                    </a:srgbClr>
                  </a:outerShdw>
                </a:effectLst>
              </a:rPr>
            </a:br>
            <a:r>
              <a:rPr lang="ar-IQ" sz="2400" b="1" dirty="0" smtClean="0">
                <a:effectLst>
                  <a:outerShdw blurRad="38100" dist="38100" dir="2700000" algn="tl">
                    <a:srgbClr val="000000">
                      <a:alpha val="43137"/>
                    </a:srgbClr>
                  </a:outerShdw>
                </a:effectLst>
              </a:rPr>
              <a:t>انواع الديمقراطيات واليات الديمقراطية  </a:t>
            </a:r>
            <a:endParaRPr lang="ar-IQ" sz="24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827584" y="4509120"/>
            <a:ext cx="4176464" cy="792088"/>
          </a:xfrm>
          <a:effectLst>
            <a:glow rad="228600">
              <a:schemeClr val="accent1">
                <a:satMod val="175000"/>
                <a:alpha val="40000"/>
              </a:schemeClr>
            </a:glow>
            <a:outerShdw blurRad="40000" dist="20000" dir="5400000" rotWithShape="0">
              <a:srgbClr val="000000">
                <a:alpha val="38000"/>
              </a:srgbClr>
            </a:outerShdw>
          </a:effectLst>
          <a:scene3d>
            <a:camera prst="perspectiveRight"/>
            <a:lightRig rig="threePt" dir="t"/>
          </a:scene3d>
        </p:spPr>
        <p:style>
          <a:lnRef idx="1">
            <a:schemeClr val="accent2"/>
          </a:lnRef>
          <a:fillRef idx="2">
            <a:schemeClr val="accent2"/>
          </a:fillRef>
          <a:effectRef idx="1">
            <a:schemeClr val="accent2"/>
          </a:effectRef>
          <a:fontRef idx="minor">
            <a:schemeClr val="dk1"/>
          </a:fontRef>
        </p:style>
        <p:txBody>
          <a:bodyPr>
            <a:noAutofit/>
          </a:bodyPr>
          <a:lstStyle/>
          <a:p>
            <a:pPr algn="ctr"/>
            <a:r>
              <a:rPr lang="ar-IQ" sz="2800" b="1" dirty="0" smtClean="0">
                <a:solidFill>
                  <a:schemeClr val="tx1"/>
                </a:solidFill>
                <a:latin typeface="Arial" pitchFamily="34" charset="0"/>
                <a:cs typeface="Arial" pitchFamily="34" charset="0"/>
              </a:rPr>
              <a:t>د. خمائل شاكر ابو خضير</a:t>
            </a:r>
          </a:p>
        </p:txBody>
      </p:sp>
    </p:spTree>
    <p:extLst>
      <p:ext uri="{BB962C8B-B14F-4D97-AF65-F5344CB8AC3E}">
        <p14:creationId xmlns:p14="http://schemas.microsoft.com/office/powerpoint/2010/main" val="2810234165"/>
      </p:ext>
    </p:extLst>
  </p:cSld>
  <p:clrMapOvr>
    <a:masterClrMapping/>
  </p:clrMapOvr>
  <mc:AlternateContent xmlns:mc="http://schemas.openxmlformats.org/markup-compatibility/2006" xmlns:p14="http://schemas.microsoft.com/office/powerpoint/2010/main">
    <mc:Choice Requires="p14">
      <p:transition spd="slow" p14:dur="2000" advClick="0">
        <p:blinds dir="vert"/>
      </p:transition>
    </mc:Choice>
    <mc:Fallback xmlns="">
      <p:transition spd="slow" advClick="0">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 calcmode="lin" valueType="num">
                                      <p:cBhvr>
                                        <p:cTn id="9" dur="1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
                                        </p:tgtEl>
                                      </p:cBhvr>
                                    </p:animEffect>
                                  </p:childTnLst>
                                </p:cTn>
                              </p:par>
                            </p:childTnLst>
                          </p:cTn>
                        </p:par>
                        <p:par>
                          <p:cTn id="12" fill="hold">
                            <p:stCondLst>
                              <p:cond delay="5500"/>
                            </p:stCondLst>
                            <p:childTnLst>
                              <p:par>
                                <p:cTn id="13" presetID="30" presetClass="entr" presetSubtype="0" fill="hold" grpId="0" nodeType="after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800" decel="100000"/>
                                        <p:tgtEl>
                                          <p:spTgt spid="3">
                                            <p:bg/>
                                          </p:spTgt>
                                        </p:tgtEl>
                                      </p:cBhvr>
                                    </p:animEffect>
                                    <p:anim calcmode="lin" valueType="num">
                                      <p:cBhvr>
                                        <p:cTn id="16" dur="800" decel="100000" fill="hold"/>
                                        <p:tgtEl>
                                          <p:spTgt spid="3">
                                            <p:bg/>
                                          </p:spTgt>
                                        </p:tgtEl>
                                        <p:attrNameLst>
                                          <p:attrName>style.rotation</p:attrName>
                                        </p:attrNameLst>
                                      </p:cBhvr>
                                      <p:tavLst>
                                        <p:tav tm="0">
                                          <p:val>
                                            <p:fltVal val="-90"/>
                                          </p:val>
                                        </p:tav>
                                        <p:tav tm="100000">
                                          <p:val>
                                            <p:fltVal val="0"/>
                                          </p:val>
                                        </p:tav>
                                      </p:tavLst>
                                    </p:anim>
                                    <p:anim calcmode="lin" valueType="num">
                                      <p:cBhvr>
                                        <p:cTn id="17" dur="800" decel="100000" fill="hold"/>
                                        <p:tgtEl>
                                          <p:spTgt spid="3">
                                            <p:bg/>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3">
                                            <p:bg/>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3">
                                            <p:bg/>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3">
                                            <p:bg/>
                                          </p:spTgt>
                                        </p:tgtEl>
                                        <p:attrNameLst>
                                          <p:attrName>ppt_y</p:attrName>
                                        </p:attrNameLst>
                                      </p:cBhvr>
                                      <p:tavLst>
                                        <p:tav tm="0">
                                          <p:val>
                                            <p:strVal val="#ppt_y+0.1"/>
                                          </p:val>
                                        </p:tav>
                                        <p:tav tm="100000">
                                          <p:val>
                                            <p:strVal val="#ppt_y"/>
                                          </p:val>
                                        </p:tav>
                                      </p:tavLst>
                                    </p:anim>
                                  </p:childTnLst>
                                </p:cTn>
                              </p:par>
                            </p:childTnLst>
                          </p:cTn>
                        </p:par>
                        <p:par>
                          <p:cTn id="21" fill="hold">
                            <p:stCondLst>
                              <p:cond delay="6500"/>
                            </p:stCondLst>
                            <p:childTnLst>
                              <p:par>
                                <p:cTn id="22" presetID="30" presetClass="entr" presetSubtype="0" fill="hold" grpId="0"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800" decel="100000"/>
                                        <p:tgtEl>
                                          <p:spTgt spid="3">
                                            <p:txEl>
                                              <p:pRg st="0" end="0"/>
                                            </p:txEl>
                                          </p:spTgt>
                                        </p:tgtEl>
                                      </p:cBhvr>
                                    </p:animEffect>
                                    <p:anim calcmode="lin" valueType="num">
                                      <p:cBhvr>
                                        <p:cTn id="25"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7239000" cy="5619024"/>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ctr">
              <a:buNone/>
            </a:pPr>
            <a:r>
              <a:rPr lang="ar-IQ" b="1" dirty="0"/>
              <a:t>انواع الديمقراطيات المتبعة في الانظمة السياسية ومنها </a:t>
            </a:r>
          </a:p>
          <a:p>
            <a:pPr marL="0" indent="0">
              <a:buNone/>
            </a:pPr>
            <a:r>
              <a:rPr lang="ar-IQ" b="1" dirty="0"/>
              <a:t>اولاً- الديمقراطية التمثيلية ( التفويضية ) </a:t>
            </a:r>
            <a:r>
              <a:rPr lang="ar-IQ" dirty="0"/>
              <a:t>: والتي تعني ان يكون الحكم لممثلي الشعب المنتخبين ومن خلاله يستطيع الشعب اتخاذ القرارات من خلال انتخاب افراد يقومون بتنفيذ ارادة الشعب </a:t>
            </a:r>
          </a:p>
          <a:p>
            <a:pPr marL="0" indent="0">
              <a:buNone/>
            </a:pPr>
            <a:r>
              <a:rPr lang="ar-IQ" dirty="0"/>
              <a:t>وتتخذ هذه الديمقراطية اتجاهين هما :</a:t>
            </a:r>
          </a:p>
          <a:p>
            <a:pPr marL="0" indent="0">
              <a:buNone/>
            </a:pPr>
            <a:r>
              <a:rPr lang="ar-IQ" dirty="0" err="1"/>
              <a:t>أا</a:t>
            </a:r>
            <a:r>
              <a:rPr lang="ar-IQ" dirty="0"/>
              <a:t>- الديمقراطية شبه المباشرة : والتي تعتمد على مجموعة من الافراد يقومون </a:t>
            </a:r>
            <a:r>
              <a:rPr lang="ar-IQ" dirty="0" err="1"/>
              <a:t>بادارة</a:t>
            </a:r>
            <a:r>
              <a:rPr lang="ar-IQ" dirty="0"/>
              <a:t> امور البلاد النيابية نيابة عن الشعب في اتخاذ القرارات المختلفة ومنها التشريع وتعين رجال الدولة والقضاء ، وفي الوقت نفسه اعطى هذا النظام دورا ً مميزاً للشعب من خلال عدة مظاهر هي :</a:t>
            </a:r>
          </a:p>
          <a:p>
            <a:pPr marL="0" indent="0">
              <a:buNone/>
            </a:pPr>
            <a:endParaRPr lang="ar-IQ" dirty="0"/>
          </a:p>
        </p:txBody>
      </p:sp>
    </p:spTree>
    <p:extLst>
      <p:ext uri="{BB962C8B-B14F-4D97-AF65-F5344CB8AC3E}">
        <p14:creationId xmlns:p14="http://schemas.microsoft.com/office/powerpoint/2010/main" val="2399400767"/>
      </p:ext>
    </p:extLst>
  </p:cSld>
  <p:clrMapOvr>
    <a:masterClrMapping/>
  </p:clrMapOvr>
  <mc:AlternateContent xmlns:mc="http://schemas.openxmlformats.org/markup-compatibility/2006" xmlns:p14="http://schemas.microsoft.com/office/powerpoint/2010/main">
    <mc:Choice Requires="p14">
      <p:transition spd="slow" p14:dur="3900" advClick="0">
        <p14:glitter dir="r"/>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3">
                                            <p:bg/>
                                          </p:spTgt>
                                        </p:tgtEl>
                                        <p:attrNameLst>
                                          <p:attrName>ppt_y</p:attrName>
                                        </p:attrNameLst>
                                      </p:cBhvr>
                                      <p:tavLst>
                                        <p:tav tm="0">
                                          <p:val>
                                            <p:strVal val="#ppt_y"/>
                                          </p:val>
                                        </p:tav>
                                        <p:tav tm="100000">
                                          <p:val>
                                            <p:strVal val="#ppt_y"/>
                                          </p:val>
                                        </p:tav>
                                      </p:tavLst>
                                    </p:anim>
                                    <p:anim calcmode="lin" valueType="num">
                                      <p:cBhvr>
                                        <p:cTn id="9" dur="1000" fill="hold"/>
                                        <p:tgtEl>
                                          <p:spTgt spid="3">
                                            <p:bg/>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3">
                                            <p:bg/>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3">
                                            <p:bg/>
                                          </p:spTgt>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7" dur="10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10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1000" tmFilter="0,0; .5, 1; 1, 1"/>
                                        <p:tgtEl>
                                          <p:spTgt spid="3">
                                            <p:txEl>
                                              <p:pRg st="0" end="0"/>
                                            </p:txEl>
                                          </p:spTgt>
                                        </p:tgtEl>
                                      </p:cBhvr>
                                    </p:animEffect>
                                  </p:childTnLst>
                                </p:cTn>
                              </p:par>
                            </p:childTnLst>
                          </p:cTn>
                        </p:par>
                        <p:par>
                          <p:cTn id="20" fill="hold">
                            <p:stCondLst>
                              <p:cond delay="65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5" dur="10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10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1000" tmFilter="0,0; .5, 1; 1, 1"/>
                                        <p:tgtEl>
                                          <p:spTgt spid="3">
                                            <p:txEl>
                                              <p:pRg st="1" end="1"/>
                                            </p:txEl>
                                          </p:spTgt>
                                        </p:tgtEl>
                                      </p:cBhvr>
                                    </p:animEffect>
                                  </p:childTnLst>
                                </p:cTn>
                              </p:par>
                            </p:childTnLst>
                          </p:cTn>
                        </p:par>
                        <p:par>
                          <p:cTn id="28" fill="hold">
                            <p:stCondLst>
                              <p:cond delay="22300"/>
                            </p:stCondLst>
                            <p:childTnLst>
                              <p:par>
                                <p:cTn id="29" presetID="41" presetClass="entr" presetSubtype="0" fill="hold" grpId="0" nodeType="afterEffect">
                                  <p:stCondLst>
                                    <p:cond delay="0"/>
                                  </p:stCondLst>
                                  <p:iterate type="lt">
                                    <p:tmPct val="10000"/>
                                  </p:iterate>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32" dur="10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33" dur="10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4" dur="10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5" dur="1000" tmFilter="0,0; .5, 1; 1, 1"/>
                                        <p:tgtEl>
                                          <p:spTgt spid="3">
                                            <p:txEl>
                                              <p:pRg st="2" end="2"/>
                                            </p:txEl>
                                          </p:spTgt>
                                        </p:tgtEl>
                                      </p:cBhvr>
                                    </p:animEffect>
                                  </p:childTnLst>
                                </p:cTn>
                              </p:par>
                            </p:childTnLst>
                          </p:cTn>
                        </p:par>
                        <p:par>
                          <p:cTn id="36" fill="hold">
                            <p:stCondLst>
                              <p:cond delay="2620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41" dur="10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10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10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92696"/>
            <a:ext cx="7704856" cy="5544616"/>
          </a:xfrm>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pPr algn="just"/>
            <a:r>
              <a:rPr lang="ar-IQ" sz="3200" dirty="0" smtClean="0">
                <a:latin typeface="Arial" pitchFamily="34" charset="0"/>
                <a:cs typeface="Arial" pitchFamily="34" charset="0"/>
              </a:rPr>
              <a:t>1- الاستفتاء الشعبي : وهو ويقصد به اخذ راي الشعب بموضوع من الموضوعات التي يطرحها البرلمان مثل طرح القرارات قبل تصديقها وعرضها على الشعب ليعطي رايه بها وهو يتخذ عدة اشكال منها استفتاء سابق او لاحق او استفتاء قانوني او سياسي او استفتاء استشاري وتكون النتيجة اما بالقبول او الرفض ..</a:t>
            </a:r>
          </a:p>
          <a:p>
            <a:pPr algn="just"/>
            <a:r>
              <a:rPr lang="ar-IQ" sz="3200" dirty="0" smtClean="0">
                <a:latin typeface="Arial" pitchFamily="34" charset="0"/>
                <a:cs typeface="Arial" pitchFamily="34" charset="0"/>
              </a:rPr>
              <a:t>2-  الاعتراض الشعبي ويني اعتراض الشعب على قانون اصدره البرلمان من خلال مدة زمنية محددة ويجب على البرلمان ان يعرض القانون على الشعب حتى يبدي رايه .</a:t>
            </a:r>
          </a:p>
          <a:p>
            <a:pPr algn="just"/>
            <a:r>
              <a:rPr lang="ar-IQ" sz="3200" dirty="0" smtClean="0">
                <a:latin typeface="Arial" pitchFamily="34" charset="0"/>
                <a:cs typeface="Arial" pitchFamily="34" charset="0"/>
              </a:rPr>
              <a:t>3- الاقتراح الشعبي : ويعني ويعطي هذا الحق لعدد من الناخبين  تقديم مقترح قانون على البرلمان لمناقشته ثم اصدار القانون او يطرح على الاستفتاء الشعبي لاقراره .</a:t>
            </a:r>
          </a:p>
          <a:p>
            <a:endParaRPr lang="ar-IQ" dirty="0"/>
          </a:p>
        </p:txBody>
      </p:sp>
    </p:spTree>
    <p:extLst>
      <p:ext uri="{BB962C8B-B14F-4D97-AF65-F5344CB8AC3E}">
        <p14:creationId xmlns:p14="http://schemas.microsoft.com/office/powerpoint/2010/main" val="752338722"/>
      </p:ext>
    </p:extLst>
  </p:cSld>
  <p:clrMapOvr>
    <a:masterClrMapping/>
  </p:clrMapOvr>
  <mc:AlternateContent xmlns:mc="http://schemas.openxmlformats.org/markup-compatibility/2006" xmlns:p14="http://schemas.microsoft.com/office/powerpoint/2010/main">
    <mc:Choice Requires="p14">
      <p:transition spd="slow" p14:dur="1400" advClick="0">
        <p14:doors dir="vert"/>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par>
                          <p:cTn id="12" fill="hold">
                            <p:stCondLst>
                              <p:cond delay="4000"/>
                            </p:stCondLst>
                            <p:childTnLst>
                              <p:par>
                                <p:cTn id="13" presetID="21"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par>
                          <p:cTn id="16" fill="hold">
                            <p:stCondLst>
                              <p:cond delay="6000"/>
                            </p:stCondLst>
                            <p:childTnLst>
                              <p:par>
                                <p:cTn id="17" presetID="21"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7427168" cy="504056"/>
          </a:xfrm>
        </p:spPr>
        <p:style>
          <a:lnRef idx="1">
            <a:schemeClr val="accent5"/>
          </a:lnRef>
          <a:fillRef idx="2">
            <a:schemeClr val="accent5"/>
          </a:fillRef>
          <a:effectRef idx="1">
            <a:schemeClr val="accent5"/>
          </a:effectRef>
          <a:fontRef idx="minor">
            <a:schemeClr val="dk1"/>
          </a:fontRef>
        </p:style>
        <p:txBody>
          <a:bodyPr>
            <a:normAutofit/>
          </a:bodyPr>
          <a:lstStyle/>
          <a:p>
            <a:pPr algn="r"/>
            <a:r>
              <a:rPr lang="ar-IQ" sz="2400" dirty="0" smtClean="0"/>
              <a:t>ثانيا/الديمقراطية </a:t>
            </a:r>
            <a:r>
              <a:rPr lang="ar-IQ" sz="2400" dirty="0"/>
              <a:t>شبه المباشرة </a:t>
            </a:r>
            <a:r>
              <a:rPr lang="ar-IQ" sz="2400" dirty="0" smtClean="0"/>
              <a:t>المزايا والعيوب</a:t>
            </a:r>
            <a:endParaRPr lang="ar-IQ" sz="2400" dirty="0"/>
          </a:p>
        </p:txBody>
      </p:sp>
      <p:sp>
        <p:nvSpPr>
          <p:cNvPr id="3" name="Content Placeholder 2"/>
          <p:cNvSpPr>
            <a:spLocks noGrp="1"/>
          </p:cNvSpPr>
          <p:nvPr>
            <p:ph idx="1"/>
          </p:nvPr>
        </p:nvSpPr>
        <p:spPr>
          <a:xfrm>
            <a:off x="457200" y="1340768"/>
            <a:ext cx="7499176" cy="5114968"/>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marL="0" indent="0">
              <a:buNone/>
            </a:pPr>
            <a:r>
              <a:rPr lang="ar-IQ" sz="2400" b="1" u="sng" dirty="0">
                <a:latin typeface="Arial" pitchFamily="34" charset="0"/>
                <a:cs typeface="Arial" pitchFamily="34" charset="0"/>
              </a:rPr>
              <a:t>1</a:t>
            </a:r>
            <a:r>
              <a:rPr lang="ar-IQ" sz="3000" b="1" u="sng" dirty="0" smtClean="0">
                <a:latin typeface="Arial" pitchFamily="34" charset="0"/>
                <a:cs typeface="Arial" pitchFamily="34" charset="0"/>
              </a:rPr>
              <a:t>- مزايا الديمقراطية شبه المباشرة منها </a:t>
            </a:r>
          </a:p>
          <a:p>
            <a:r>
              <a:rPr lang="ar-IQ" sz="2400" b="1" dirty="0" smtClean="0">
                <a:latin typeface="Arial" pitchFamily="34" charset="0"/>
                <a:cs typeface="Arial" pitchFamily="34" charset="0"/>
              </a:rPr>
              <a:t>ا- هذا النظام اقرب الى الديمقراطية بمفهومه الاصلي اي ان الشعب يتدخل ويمارس السلطات بشكل فعلي .</a:t>
            </a:r>
          </a:p>
          <a:p>
            <a:r>
              <a:rPr lang="ar-IQ" sz="2400" b="1" dirty="0">
                <a:latin typeface="Arial" pitchFamily="34" charset="0"/>
                <a:cs typeface="Arial" pitchFamily="34" charset="0"/>
              </a:rPr>
              <a:t>ب</a:t>
            </a:r>
            <a:r>
              <a:rPr lang="ar-IQ" sz="2400" b="1" dirty="0" smtClean="0">
                <a:latin typeface="Arial" pitchFamily="34" charset="0"/>
                <a:cs typeface="Arial" pitchFamily="34" charset="0"/>
              </a:rPr>
              <a:t>- يضعف من سيطرة الاحزاب على الناخبين </a:t>
            </a:r>
          </a:p>
          <a:p>
            <a:r>
              <a:rPr lang="ar-IQ" sz="2400" b="1" dirty="0">
                <a:latin typeface="Arial" pitchFamily="34" charset="0"/>
                <a:cs typeface="Arial" pitchFamily="34" charset="0"/>
              </a:rPr>
              <a:t>ج</a:t>
            </a:r>
            <a:r>
              <a:rPr lang="ar-IQ" sz="2400" b="1" dirty="0" smtClean="0">
                <a:latin typeface="Arial" pitchFamily="34" charset="0"/>
                <a:cs typeface="Arial" pitchFamily="34" charset="0"/>
              </a:rPr>
              <a:t>- انها وسيلة للحد من استبداد المجالس المنتخبة </a:t>
            </a:r>
          </a:p>
          <a:p>
            <a:pPr marL="0" indent="0">
              <a:buNone/>
            </a:pPr>
            <a:r>
              <a:rPr lang="ar-IQ" sz="3000" b="1" u="sng" dirty="0">
                <a:latin typeface="Arial" pitchFamily="34" charset="0"/>
                <a:cs typeface="Arial" pitchFamily="34" charset="0"/>
              </a:rPr>
              <a:t>2</a:t>
            </a:r>
            <a:r>
              <a:rPr lang="ar-IQ" sz="3000" b="1" u="sng" dirty="0" smtClean="0">
                <a:latin typeface="Arial" pitchFamily="34" charset="0"/>
                <a:cs typeface="Arial" pitchFamily="34" charset="0"/>
              </a:rPr>
              <a:t>- عيوب الديمقراطية شبه المباشرة </a:t>
            </a:r>
            <a:r>
              <a:rPr lang="ar-IQ" sz="3500" b="1" u="sng" dirty="0" smtClean="0">
                <a:latin typeface="Arial" pitchFamily="34" charset="0"/>
                <a:cs typeface="Arial" pitchFamily="34" charset="0"/>
              </a:rPr>
              <a:t>.</a:t>
            </a:r>
            <a:endParaRPr lang="ar-IQ" sz="3000" b="1" u="sng" dirty="0" smtClean="0">
              <a:latin typeface="Arial" pitchFamily="34" charset="0"/>
              <a:cs typeface="Arial" pitchFamily="34" charset="0"/>
            </a:endParaRPr>
          </a:p>
          <a:p>
            <a:r>
              <a:rPr lang="ar-IQ" sz="2400" b="1" dirty="0" smtClean="0">
                <a:latin typeface="Arial" pitchFamily="34" charset="0"/>
                <a:cs typeface="Arial" pitchFamily="34" charset="0"/>
              </a:rPr>
              <a:t>أ- ان اختلاف درجات الفهم لدى الناخبين لاسيما في التشريع تعطي نتائج كبيرة يترتب عليها اخراج التشريعات عن مجال التخصص وتندرج في اطار التشريعات .</a:t>
            </a:r>
          </a:p>
          <a:p>
            <a:r>
              <a:rPr lang="ar-IQ" sz="2400" b="1" dirty="0" smtClean="0">
                <a:latin typeface="Arial" pitchFamily="34" charset="0"/>
                <a:cs typeface="Arial" pitchFamily="34" charset="0"/>
              </a:rPr>
              <a:t>ب- ان كثرة حالات الاستفتاء التي يخرج لها الناخبون قد تدخل في نفوسهم الملل وتعطل مصالح المواطنين .</a:t>
            </a:r>
          </a:p>
          <a:p>
            <a:r>
              <a:rPr lang="ar-IQ" sz="2400" b="1" dirty="0" smtClean="0">
                <a:latin typeface="Arial" pitchFamily="34" charset="0"/>
                <a:cs typeface="Arial" pitchFamily="34" charset="0"/>
              </a:rPr>
              <a:t>ج- ان نظام الديمقراطية شبه المباشر مرهق ويحتاج الى ميزانية كبيرة واجراءات ونفقات كبيرة .</a:t>
            </a:r>
          </a:p>
          <a:p>
            <a:pPr marL="0" indent="0">
              <a:buNone/>
            </a:pPr>
            <a:endParaRPr lang="ar-IQ" sz="2400" b="1" dirty="0" smtClean="0">
              <a:latin typeface="Arial" pitchFamily="34" charset="0"/>
              <a:cs typeface="Arial" pitchFamily="34" charset="0"/>
            </a:endParaRPr>
          </a:p>
          <a:p>
            <a:endParaRPr lang="ar-IQ" dirty="0"/>
          </a:p>
        </p:txBody>
      </p:sp>
    </p:spTree>
    <p:extLst>
      <p:ext uri="{BB962C8B-B14F-4D97-AF65-F5344CB8AC3E}">
        <p14:creationId xmlns:p14="http://schemas.microsoft.com/office/powerpoint/2010/main" val="1673504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9" presetClass="entr" presetSubtype="0" fill="hold" grpId="0" nodeType="afterEffect">
                                  <p:stCondLst>
                                    <p:cond delay="0"/>
                                  </p:stCondLst>
                                  <p:childTnLst>
                                    <p:set>
                                      <p:cBhvr>
                                        <p:cTn id="23" dur="1" fill="hold">
                                          <p:stCondLst>
                                            <p:cond delay="0"/>
                                          </p:stCondLst>
                                        </p:cTn>
                                        <p:tgtEl>
                                          <p:spTgt spid="3">
                                            <p:bg/>
                                          </p:spTgt>
                                        </p:tgtEl>
                                        <p:attrNameLst>
                                          <p:attrName>style.visibility</p:attrName>
                                        </p:attrNameLst>
                                      </p:cBhvr>
                                      <p:to>
                                        <p:strVal val="visible"/>
                                      </p:to>
                                    </p:set>
                                    <p:animEffect transition="in" filter="dissolve">
                                      <p:cBhvr>
                                        <p:cTn id="24" dur="1000"/>
                                        <p:tgtEl>
                                          <p:spTgt spid="3">
                                            <p:bg/>
                                          </p:spTgt>
                                        </p:tgtEl>
                                      </p:cBhvr>
                                    </p:animEffect>
                                  </p:childTnLst>
                                </p:cTn>
                              </p:par>
                            </p:childTnLst>
                          </p:cTn>
                        </p:par>
                        <p:par>
                          <p:cTn id="25" fill="hold">
                            <p:stCondLst>
                              <p:cond delay="3000"/>
                            </p:stCondLst>
                            <p:childTnLst>
                              <p:par>
                                <p:cTn id="26" presetID="9" presetClass="entr" presetSubtype="0" fill="hold" grpId="0" nodeType="after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dissolve">
                                      <p:cBhvr>
                                        <p:cTn id="28" dur="1000"/>
                                        <p:tgtEl>
                                          <p:spTgt spid="3">
                                            <p:txEl>
                                              <p:pRg st="0" end="0"/>
                                            </p:txEl>
                                          </p:spTgt>
                                        </p:tgtEl>
                                      </p:cBhvr>
                                    </p:animEffect>
                                  </p:childTnLst>
                                </p:cTn>
                              </p:par>
                            </p:childTnLst>
                          </p:cTn>
                        </p:par>
                        <p:par>
                          <p:cTn id="29" fill="hold">
                            <p:stCondLst>
                              <p:cond delay="4000"/>
                            </p:stCondLst>
                            <p:childTnLst>
                              <p:par>
                                <p:cTn id="30" presetID="9" presetClass="entr" presetSubtype="0" fill="hold" grpId="0" nodeType="after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dissolve">
                                      <p:cBhvr>
                                        <p:cTn id="32" dur="1000"/>
                                        <p:tgtEl>
                                          <p:spTgt spid="3">
                                            <p:txEl>
                                              <p:pRg st="1" end="1"/>
                                            </p:txEl>
                                          </p:spTgt>
                                        </p:tgtEl>
                                      </p:cBhvr>
                                    </p:animEffect>
                                  </p:childTnLst>
                                </p:cTn>
                              </p:par>
                            </p:childTnLst>
                          </p:cTn>
                        </p:par>
                        <p:par>
                          <p:cTn id="33" fill="hold">
                            <p:stCondLst>
                              <p:cond delay="5000"/>
                            </p:stCondLst>
                            <p:childTnLst>
                              <p:par>
                                <p:cTn id="34" presetID="9" presetClass="entr" presetSubtype="0" fill="hold" grpId="0" nodeType="after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dissolve">
                                      <p:cBhvr>
                                        <p:cTn id="36" dur="1000"/>
                                        <p:tgtEl>
                                          <p:spTgt spid="3">
                                            <p:txEl>
                                              <p:pRg st="2" end="2"/>
                                            </p:txEl>
                                          </p:spTgt>
                                        </p:tgtEl>
                                      </p:cBhvr>
                                    </p:animEffect>
                                  </p:childTnLst>
                                </p:cTn>
                              </p:par>
                            </p:childTnLst>
                          </p:cTn>
                        </p:par>
                        <p:par>
                          <p:cTn id="37" fill="hold">
                            <p:stCondLst>
                              <p:cond delay="6000"/>
                            </p:stCondLst>
                            <p:childTnLst>
                              <p:par>
                                <p:cTn id="38" presetID="9" presetClass="entr" presetSubtype="0" fill="hold" grpId="0" nodeType="after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dissolve">
                                      <p:cBhvr>
                                        <p:cTn id="40" dur="1000"/>
                                        <p:tgtEl>
                                          <p:spTgt spid="3">
                                            <p:txEl>
                                              <p:pRg st="3" end="3"/>
                                            </p:txEl>
                                          </p:spTgt>
                                        </p:tgtEl>
                                      </p:cBhvr>
                                    </p:animEffect>
                                  </p:childTnLst>
                                </p:cTn>
                              </p:par>
                            </p:childTnLst>
                          </p:cTn>
                        </p:par>
                        <p:par>
                          <p:cTn id="41" fill="hold">
                            <p:stCondLst>
                              <p:cond delay="7000"/>
                            </p:stCondLst>
                            <p:childTnLst>
                              <p:par>
                                <p:cTn id="42" presetID="9" presetClass="entr" presetSubtype="0" fill="hold" grpId="0" nodeType="after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dissolve">
                                      <p:cBhvr>
                                        <p:cTn id="44" dur="1000"/>
                                        <p:tgtEl>
                                          <p:spTgt spid="3">
                                            <p:txEl>
                                              <p:pRg st="4" end="4"/>
                                            </p:txEl>
                                          </p:spTgt>
                                        </p:tgtEl>
                                      </p:cBhvr>
                                    </p:animEffect>
                                  </p:childTnLst>
                                </p:cTn>
                              </p:par>
                            </p:childTnLst>
                          </p:cTn>
                        </p:par>
                        <p:par>
                          <p:cTn id="45" fill="hold">
                            <p:stCondLst>
                              <p:cond delay="8000"/>
                            </p:stCondLst>
                            <p:childTnLst>
                              <p:par>
                                <p:cTn id="46" presetID="9" presetClass="entr" presetSubtype="0" fill="hold" grpId="0" nodeType="after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dissolve">
                                      <p:cBhvr>
                                        <p:cTn id="48" dur="1000"/>
                                        <p:tgtEl>
                                          <p:spTgt spid="3">
                                            <p:txEl>
                                              <p:pRg st="5" end="5"/>
                                            </p:txEl>
                                          </p:spTgt>
                                        </p:tgtEl>
                                      </p:cBhvr>
                                    </p:animEffect>
                                  </p:childTnLst>
                                </p:cTn>
                              </p:par>
                            </p:childTnLst>
                          </p:cTn>
                        </p:par>
                        <p:par>
                          <p:cTn id="49" fill="hold">
                            <p:stCondLst>
                              <p:cond delay="9000"/>
                            </p:stCondLst>
                            <p:childTnLst>
                              <p:par>
                                <p:cTn id="50" presetID="9" presetClass="entr" presetSubtype="0" fill="hold" grpId="0" nodeType="after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dissolve">
                                      <p:cBhvr>
                                        <p:cTn id="52" dur="1000"/>
                                        <p:tgtEl>
                                          <p:spTgt spid="3">
                                            <p:txEl>
                                              <p:pRg st="6" end="6"/>
                                            </p:txEl>
                                          </p:spTgt>
                                        </p:tgtEl>
                                      </p:cBhvr>
                                    </p:animEffect>
                                  </p:childTnLst>
                                </p:cTn>
                              </p:par>
                            </p:childTnLst>
                          </p:cTn>
                        </p:par>
                        <p:par>
                          <p:cTn id="53" fill="hold">
                            <p:stCondLst>
                              <p:cond delay="10000"/>
                            </p:stCondLst>
                            <p:childTnLst>
                              <p:par>
                                <p:cTn id="54" presetID="9" presetClass="entr" presetSubtype="0" fill="hold" grpId="0" nodeType="after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dissolve">
                                      <p:cBhvr>
                                        <p:cTn id="5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buNone/>
            </a:pPr>
            <a:r>
              <a:rPr lang="ar-IQ" dirty="0" smtClean="0"/>
              <a:t>هي </a:t>
            </a:r>
            <a:r>
              <a:rPr lang="ar-IQ" dirty="0"/>
              <a:t>منهجياً سياسياً وترتيباً مؤسسياً للتوصل الى قرارات سياسية وتشريعية وادارية عبر تخويل افراد معينين سلطة تحديد مصائر جميع الامور متابعتهم الناجحة لصوت الشعب وما الحياة الديمقراطية الا صراع بين قادة </a:t>
            </a:r>
            <a:r>
              <a:rPr lang="ar-IQ" dirty="0" err="1"/>
              <a:t>سياسين</a:t>
            </a:r>
            <a:r>
              <a:rPr lang="ar-IQ" dirty="0"/>
              <a:t> محتشدين في احزاب على التفويض بالحكم ..</a:t>
            </a:r>
          </a:p>
          <a:p>
            <a:pPr marL="0" indent="0">
              <a:buNone/>
            </a:pPr>
            <a:r>
              <a:rPr lang="ar-IQ" dirty="0"/>
              <a:t>س/ ان النظام النيابي يقوم على عدة اسس ما هي هذه الاسس .</a:t>
            </a:r>
          </a:p>
          <a:p>
            <a:pPr marL="0" indent="0">
              <a:buNone/>
            </a:pPr>
            <a:r>
              <a:rPr lang="ar-IQ" dirty="0"/>
              <a:t>ج/ 1- تشكيل البرلمان  عن الناخبين مدة نيابته </a:t>
            </a:r>
          </a:p>
          <a:p>
            <a:pPr marL="0" indent="0">
              <a:buNone/>
            </a:pPr>
            <a:r>
              <a:rPr lang="ar-IQ" dirty="0"/>
              <a:t>2- تجديد البرلمان بعد فترة زمنية محددة حسبما يحددها الدستور او القانون .</a:t>
            </a:r>
          </a:p>
          <a:p>
            <a:pPr marL="0" indent="0">
              <a:buNone/>
            </a:pPr>
            <a:r>
              <a:rPr lang="ar-IQ" dirty="0"/>
              <a:t> 3- اعتبار عضو البرلمان ممثلا عن الشعب كله </a:t>
            </a:r>
          </a:p>
          <a:p>
            <a:pPr marL="0" indent="0">
              <a:buNone/>
            </a:pPr>
            <a:r>
              <a:rPr lang="ar-IQ" dirty="0"/>
              <a:t>4- استقلال البرلمان عن الناخبين مدة نيابته .</a:t>
            </a:r>
          </a:p>
          <a:p>
            <a:pPr marL="0" indent="0">
              <a:buNone/>
            </a:pPr>
            <a:endParaRPr lang="ar-IQ" dirty="0"/>
          </a:p>
        </p:txBody>
      </p:sp>
      <p:sp>
        <p:nvSpPr>
          <p:cNvPr id="5" name="Title 1"/>
          <p:cNvSpPr txBox="1">
            <a:spLocks/>
          </p:cNvSpPr>
          <p:nvPr/>
        </p:nvSpPr>
        <p:spPr>
          <a:xfrm>
            <a:off x="1619672" y="410031"/>
            <a:ext cx="5472608" cy="858729"/>
          </a:xfrm>
          <a:prstGeom prst="rect">
            <a:avLst/>
          </a:prstGeom>
        </p:spPr>
        <p:style>
          <a:lnRef idx="1">
            <a:schemeClr val="accent2"/>
          </a:lnRef>
          <a:fillRef idx="2">
            <a:schemeClr val="accent2"/>
          </a:fillRef>
          <a:effectRef idx="1">
            <a:schemeClr val="accent2"/>
          </a:effectRef>
          <a:fontRef idx="minor">
            <a:schemeClr val="dk1"/>
          </a:fontRef>
        </p:style>
        <p:txBody>
          <a:bodyPr vert="horz" lIns="45720" tIns="0" rIns="45720" bIns="0" anchor="b" anchorCtr="0">
            <a:normAutofit fontScale="97500"/>
          </a:bodyPr>
          <a:lst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ar-IQ" sz="2800" dirty="0" smtClean="0">
                <a:solidFill>
                  <a:schemeClr val="tx1">
                    <a:lumMod val="85000"/>
                    <a:lumOff val="15000"/>
                  </a:schemeClr>
                </a:solidFill>
              </a:rPr>
              <a:t>ثالثا/ الديمقراطية غير المباشرة </a:t>
            </a:r>
            <a:endParaRPr lang="ar-IQ" sz="2800" dirty="0">
              <a:solidFill>
                <a:schemeClr val="tx1">
                  <a:lumMod val="85000"/>
                  <a:lumOff val="15000"/>
                </a:schemeClr>
              </a:solidFill>
            </a:endParaRPr>
          </a:p>
        </p:txBody>
      </p:sp>
    </p:spTree>
    <p:extLst>
      <p:ext uri="{BB962C8B-B14F-4D97-AF65-F5344CB8AC3E}">
        <p14:creationId xmlns:p14="http://schemas.microsoft.com/office/powerpoint/2010/main" val="1849918837"/>
      </p:ext>
    </p:extLst>
  </p:cSld>
  <p:clrMapOvr>
    <a:masterClrMapping/>
  </p:clrMapOvr>
  <mc:AlternateContent xmlns:mc="http://schemas.openxmlformats.org/markup-compatibility/2006" xmlns:p14="http://schemas.microsoft.com/office/powerpoint/2010/main">
    <mc:Choice Requires="p14">
      <p:transition spd="slow" p14:dur="1600" advClick="0">
        <p14:prism dir="r" isContent="1" isInverted="1"/>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250"/>
                                        <p:tgtEl>
                                          <p:spTgt spid="5"/>
                                        </p:tgtEl>
                                      </p:cBhvr>
                                    </p:animEffect>
                                  </p:childTnLst>
                                </p:cTn>
                              </p:par>
                            </p:childTnLst>
                          </p:cTn>
                        </p:par>
                        <p:par>
                          <p:cTn id="8" fill="hold">
                            <p:stCondLst>
                              <p:cond delay="2250"/>
                            </p:stCondLst>
                            <p:childTnLst>
                              <p:par>
                                <p:cTn id="9" presetID="22" presetClass="entr" presetSubtype="4"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ipe(down)">
                                      <p:cBhvr>
                                        <p:cTn id="11" dur="1000"/>
                                        <p:tgtEl>
                                          <p:spTgt spid="3">
                                            <p:bg/>
                                          </p:spTgt>
                                        </p:tgtEl>
                                      </p:cBhvr>
                                    </p:animEffect>
                                  </p:childTnLst>
                                </p:cTn>
                              </p:par>
                            </p:childTnLst>
                          </p:cTn>
                        </p:par>
                        <p:par>
                          <p:cTn id="12" fill="hold">
                            <p:stCondLst>
                              <p:cond delay="3250"/>
                            </p:stCondLst>
                            <p:childTnLst>
                              <p:par>
                                <p:cTn id="13" presetID="22" presetClass="entr" presetSubtype="4"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1000"/>
                                        <p:tgtEl>
                                          <p:spTgt spid="3">
                                            <p:txEl>
                                              <p:pRg st="0" end="0"/>
                                            </p:txEl>
                                          </p:spTgt>
                                        </p:tgtEl>
                                      </p:cBhvr>
                                    </p:animEffect>
                                  </p:childTnLst>
                                </p:cTn>
                              </p:par>
                            </p:childTnLst>
                          </p:cTn>
                        </p:par>
                        <p:par>
                          <p:cTn id="16" fill="hold">
                            <p:stCondLst>
                              <p:cond delay="4250"/>
                            </p:stCondLst>
                            <p:childTnLst>
                              <p:par>
                                <p:cTn id="17" presetID="22" presetClass="entr" presetSubtype="4"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1000"/>
                                        <p:tgtEl>
                                          <p:spTgt spid="3">
                                            <p:txEl>
                                              <p:pRg st="1" end="1"/>
                                            </p:txEl>
                                          </p:spTgt>
                                        </p:tgtEl>
                                      </p:cBhvr>
                                    </p:animEffect>
                                  </p:childTnLst>
                                </p:cTn>
                              </p:par>
                            </p:childTnLst>
                          </p:cTn>
                        </p:par>
                        <p:par>
                          <p:cTn id="20" fill="hold">
                            <p:stCondLst>
                              <p:cond delay="5250"/>
                            </p:stCondLst>
                            <p:childTnLst>
                              <p:par>
                                <p:cTn id="21" presetID="22" presetClass="entr" presetSubtype="4"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1000"/>
                                        <p:tgtEl>
                                          <p:spTgt spid="3">
                                            <p:txEl>
                                              <p:pRg st="2" end="2"/>
                                            </p:txEl>
                                          </p:spTgt>
                                        </p:tgtEl>
                                      </p:cBhvr>
                                    </p:animEffect>
                                  </p:childTnLst>
                                </p:cTn>
                              </p:par>
                            </p:childTnLst>
                          </p:cTn>
                        </p:par>
                        <p:par>
                          <p:cTn id="24" fill="hold">
                            <p:stCondLst>
                              <p:cond delay="6250"/>
                            </p:stCondLst>
                            <p:childTnLst>
                              <p:par>
                                <p:cTn id="25" presetID="22" presetClass="entr" presetSubtype="4"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1000"/>
                                        <p:tgtEl>
                                          <p:spTgt spid="3">
                                            <p:txEl>
                                              <p:pRg st="3" end="3"/>
                                            </p:txEl>
                                          </p:spTgt>
                                        </p:tgtEl>
                                      </p:cBhvr>
                                    </p:animEffect>
                                  </p:childTnLst>
                                </p:cTn>
                              </p:par>
                            </p:childTnLst>
                          </p:cTn>
                        </p:par>
                        <p:par>
                          <p:cTn id="28" fill="hold">
                            <p:stCondLst>
                              <p:cond delay="7250"/>
                            </p:stCondLst>
                            <p:childTnLst>
                              <p:par>
                                <p:cTn id="29" presetID="22" presetClass="entr" presetSubtype="4"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1000"/>
                                        <p:tgtEl>
                                          <p:spTgt spid="3">
                                            <p:txEl>
                                              <p:pRg st="4" end="4"/>
                                            </p:txEl>
                                          </p:spTgt>
                                        </p:tgtEl>
                                      </p:cBhvr>
                                    </p:animEffect>
                                  </p:childTnLst>
                                </p:cTn>
                              </p:par>
                            </p:childTnLst>
                          </p:cTn>
                        </p:par>
                        <p:par>
                          <p:cTn id="32" fill="hold">
                            <p:stCondLst>
                              <p:cond delay="8250"/>
                            </p:stCondLst>
                            <p:childTnLst>
                              <p:par>
                                <p:cTn id="33" presetID="22" presetClass="entr" presetSubtype="4"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wipe(down)">
                                      <p:cBhvr>
                                        <p:cTn id="3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260648"/>
            <a:ext cx="5987008" cy="1143000"/>
          </a:xfrm>
        </p:spPr>
        <p:txBody>
          <a:bodyPr/>
          <a:lstStyle/>
          <a:p>
            <a:r>
              <a:rPr lang="ar-IQ" dirty="0"/>
              <a:t>الاليات العامة للديمقراطية </a:t>
            </a:r>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a:bodyPr>
          <a:lstStyle/>
          <a:p>
            <a:pPr marL="0" indent="0">
              <a:buNone/>
            </a:pPr>
            <a:r>
              <a:rPr lang="ar-IQ" dirty="0"/>
              <a:t>تعتبر الاليات التي تعتمد في الديمقراطية بمثابة الوسائل التي يتم عن طريقها تحقيق حالة الديمقراطية في الدول التي تعتمد الخيار الديمقراطي في حياتها السياسية والاجتماعية ، ومن ابرز هذه الاليات :</a:t>
            </a:r>
          </a:p>
          <a:p>
            <a:r>
              <a:rPr lang="ar-IQ" b="1" dirty="0"/>
              <a:t>1.الاستفتاء الشعبي :</a:t>
            </a:r>
          </a:p>
          <a:p>
            <a:pPr marL="0" indent="0">
              <a:buNone/>
            </a:pPr>
            <a:r>
              <a:rPr lang="ar-IQ" dirty="0"/>
              <a:t>وبواسطته يتم عرض القضايا المهمة التي تتعلق بمصالح الشعب وعلى الشعب اخذ موافقته او رفضه ، مثل اختيار الدستور او اعتماد شكل معين من اشكال الحكم (برلماني ، رئاسي ، مجلسي...الخ) ونوع الحكم (جمهوري ،ديني، ملكي، مدني) ، او اختيار اقليم معين الانفصال او الاتحاد مع غيره، من القضايا التي </a:t>
            </a:r>
            <a:r>
              <a:rPr lang="ar-IQ" dirty="0" err="1"/>
              <a:t>لامناص</a:t>
            </a:r>
            <a:r>
              <a:rPr lang="ar-IQ" dirty="0"/>
              <a:t> من الرجوع الى راي الشعب فيها .</a:t>
            </a:r>
          </a:p>
          <a:p>
            <a:endParaRPr lang="ar-IQ" dirty="0"/>
          </a:p>
        </p:txBody>
      </p:sp>
    </p:spTree>
    <p:extLst>
      <p:ext uri="{BB962C8B-B14F-4D97-AF65-F5344CB8AC3E}">
        <p14:creationId xmlns:p14="http://schemas.microsoft.com/office/powerpoint/2010/main" val="528537051"/>
      </p:ext>
    </p:extLst>
  </p:cSld>
  <p:clrMapOvr>
    <a:masterClrMapping/>
  </p:clrMapOvr>
  <p:transition spd="slow" advClick="0">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par>
                          <p:cTn id="8" fill="hold">
                            <p:stCondLst>
                              <p:cond delay="2000"/>
                            </p:stCondLst>
                            <p:childTnLst>
                              <p:par>
                                <p:cTn id="9" presetID="21" presetClass="entr" presetSubtype="1"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wheel(1)">
                                      <p:cBhvr>
                                        <p:cTn id="11" dur="20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21" presetClass="entr" presetSubtype="1"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wheel(1)">
                                      <p:cBhvr>
                                        <p:cTn id="16" dur="2000"/>
                                        <p:tgtEl>
                                          <p:spTgt spid="3">
                                            <p:txEl>
                                              <p:pRg st="0" end="0"/>
                                            </p:txEl>
                                          </p:spTgt>
                                        </p:tgtEl>
                                      </p:cBhvr>
                                    </p:animEffect>
                                  </p:childTnLst>
                                </p:cTn>
                              </p:par>
                            </p:childTnLst>
                          </p:cTn>
                        </p:par>
                        <p:par>
                          <p:cTn id="17" fill="hold">
                            <p:stCondLst>
                              <p:cond delay="2000"/>
                            </p:stCondLst>
                            <p:childTnLst>
                              <p:par>
                                <p:cTn id="18" presetID="21" presetClass="entr" presetSubtype="1"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1)">
                                      <p:cBhvr>
                                        <p:cTn id="20" dur="2000"/>
                                        <p:tgtEl>
                                          <p:spTgt spid="3">
                                            <p:txEl>
                                              <p:pRg st="1" end="1"/>
                                            </p:txEl>
                                          </p:spTgt>
                                        </p:tgtEl>
                                      </p:cBhvr>
                                    </p:animEffect>
                                  </p:childTnLst>
                                </p:cTn>
                              </p:par>
                            </p:childTnLst>
                          </p:cTn>
                        </p:par>
                        <p:par>
                          <p:cTn id="21" fill="hold">
                            <p:stCondLst>
                              <p:cond delay="4000"/>
                            </p:stCondLst>
                            <p:childTnLst>
                              <p:par>
                                <p:cTn id="22" presetID="21" presetClass="entr" presetSubtype="1"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1)">
                                      <p:cBhvr>
                                        <p:cTn id="24"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4704"/>
            <a:ext cx="7239000" cy="5691032"/>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r>
              <a:rPr lang="ar-IQ" b="1" dirty="0"/>
              <a:t>2.الاقتراع العام :</a:t>
            </a:r>
          </a:p>
          <a:p>
            <a:pPr marL="0" indent="0">
              <a:buNone/>
            </a:pPr>
            <a:r>
              <a:rPr lang="ar-IQ" dirty="0"/>
              <a:t>ويتم عن طريق صناديق الانتخابات التي تقرر شكل الحكومة القادمة ،  وهناك اقتراع يجري في البرلمان لمنح الثقة او حجبها عن الحكومة او </a:t>
            </a:r>
            <a:r>
              <a:rPr lang="ar-IQ" dirty="0" smtClean="0"/>
              <a:t>لا خذ </a:t>
            </a:r>
            <a:r>
              <a:rPr lang="ar-IQ" dirty="0"/>
              <a:t>القرارات التي </a:t>
            </a:r>
            <a:r>
              <a:rPr lang="ar-IQ" dirty="0" smtClean="0"/>
              <a:t>يرتئيها </a:t>
            </a:r>
            <a:r>
              <a:rPr lang="ar-IQ" dirty="0"/>
              <a:t>البرلمان .</a:t>
            </a:r>
          </a:p>
          <a:p>
            <a:r>
              <a:rPr lang="ar-IQ" b="1" dirty="0"/>
              <a:t>3. الانتخابات المباشرة وغير المباشرة :</a:t>
            </a:r>
          </a:p>
          <a:p>
            <a:pPr marL="0" indent="0">
              <a:buNone/>
            </a:pPr>
            <a:r>
              <a:rPr lang="ar-IQ" dirty="0"/>
              <a:t>وهذا احدى الوسائل الذي يتم اللجوء اليها ، اما بصورة مباشرة كانتخاب حكومة او برلمان (جمعية وطنية ) او رئيس البلاد ، وهناك انتخابات غير مباشرة يقوم به اعضاء البرلمان لتعيين مجلس الرئاسة او مجلس رئاسة الوزراء ، باعتبار النواب قد تم انتخابهم من قبل الشعب وهم يقومون بانتخاب </a:t>
            </a:r>
            <a:r>
              <a:rPr lang="ar-IQ" dirty="0" err="1"/>
              <a:t>ماسبق</a:t>
            </a:r>
            <a:r>
              <a:rPr lang="ar-IQ" dirty="0"/>
              <a:t> ذكره ,</a:t>
            </a:r>
          </a:p>
          <a:p>
            <a:r>
              <a:rPr lang="ar-IQ" dirty="0"/>
              <a:t>4</a:t>
            </a:r>
            <a:r>
              <a:rPr lang="ar-IQ" b="1" dirty="0"/>
              <a:t>. استطلاعات الرأي العام :</a:t>
            </a:r>
          </a:p>
          <a:p>
            <a:pPr marL="0" indent="0">
              <a:buNone/>
            </a:pPr>
            <a:r>
              <a:rPr lang="ar-IQ" dirty="0" smtClean="0"/>
              <a:t>دأبت </a:t>
            </a:r>
            <a:r>
              <a:rPr lang="ar-IQ" dirty="0"/>
              <a:t>كثير من الدول الديمقراطية على اجراء عمليات استطلاع الرأي العام عن قضايا محددة تهم الشعب او صناع القرار ، وتقوم </a:t>
            </a:r>
            <a:r>
              <a:rPr lang="ar-IQ" dirty="0" smtClean="0"/>
              <a:t>بأجراء </a:t>
            </a:r>
            <a:r>
              <a:rPr lang="ar-IQ" dirty="0"/>
              <a:t>استطلاع الراي جهات كثيرة ، بعض وسائل الاعلام والمعاهد المتخصصة ، وبعض مؤسسات المجتمع المدني . </a:t>
            </a:r>
          </a:p>
          <a:p>
            <a:endParaRPr lang="ar-IQ" dirty="0"/>
          </a:p>
        </p:txBody>
      </p:sp>
    </p:spTree>
    <p:extLst>
      <p:ext uri="{BB962C8B-B14F-4D97-AF65-F5344CB8AC3E}">
        <p14:creationId xmlns:p14="http://schemas.microsoft.com/office/powerpoint/2010/main" val="891950808"/>
      </p:ext>
    </p:extLst>
  </p:cSld>
  <p:clrMapOvr>
    <a:masterClrMapping/>
  </p:clrMapOvr>
  <mc:AlternateContent xmlns:mc="http://schemas.openxmlformats.org/markup-compatibility/2006" xmlns:p14="http://schemas.microsoft.com/office/powerpoint/2010/main">
    <mc:Choice Requires="p14">
      <p:transition spd="slow" p14:dur="1600" advClick="0">
        <p14:gallery dir="r"/>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linds(horizontal)">
                                      <p:cBhvr>
                                        <p:cTn id="7" dur="1000"/>
                                        <p:tgtEl>
                                          <p:spTgt spid="3">
                                            <p:bg/>
                                          </p:spTgt>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par>
                          <p:cTn id="12" fill="hold">
                            <p:stCondLst>
                              <p:cond delay="2000"/>
                            </p:stCondLst>
                            <p:childTnLst>
                              <p:par>
                                <p:cTn id="13" presetID="3" presetClass="entr" presetSubtype="1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linds(horizontal)">
                                      <p:cBhvr>
                                        <p:cTn id="15" dur="1000"/>
                                        <p:tgtEl>
                                          <p:spTgt spid="3">
                                            <p:txEl>
                                              <p:pRg st="1" end="1"/>
                                            </p:txEl>
                                          </p:spTgt>
                                        </p:tgtEl>
                                      </p:cBhvr>
                                    </p:animEffect>
                                  </p:childTnLst>
                                </p:cTn>
                              </p:par>
                            </p:childTnLst>
                          </p:cTn>
                        </p:par>
                        <p:par>
                          <p:cTn id="16" fill="hold">
                            <p:stCondLst>
                              <p:cond delay="3000"/>
                            </p:stCondLst>
                            <p:childTnLst>
                              <p:par>
                                <p:cTn id="17" presetID="3" presetClass="entr" presetSubtype="1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linds(horizontal)">
                                      <p:cBhvr>
                                        <p:cTn id="19" dur="1000"/>
                                        <p:tgtEl>
                                          <p:spTgt spid="3">
                                            <p:txEl>
                                              <p:pRg st="2" end="2"/>
                                            </p:txEl>
                                          </p:spTgt>
                                        </p:tgtEl>
                                      </p:cBhvr>
                                    </p:animEffect>
                                  </p:childTnLst>
                                </p:cTn>
                              </p:par>
                            </p:childTnLst>
                          </p:cTn>
                        </p:par>
                        <p:par>
                          <p:cTn id="20" fill="hold">
                            <p:stCondLst>
                              <p:cond delay="4000"/>
                            </p:stCondLst>
                            <p:childTnLst>
                              <p:par>
                                <p:cTn id="21" presetID="3" presetClass="entr" presetSubtype="1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1000"/>
                                        <p:tgtEl>
                                          <p:spTgt spid="3">
                                            <p:txEl>
                                              <p:pRg st="3" end="3"/>
                                            </p:txEl>
                                          </p:spTgt>
                                        </p:tgtEl>
                                      </p:cBhvr>
                                    </p:animEffect>
                                  </p:childTnLst>
                                </p:cTn>
                              </p:par>
                            </p:childTnLst>
                          </p:cTn>
                        </p:par>
                        <p:par>
                          <p:cTn id="24" fill="hold">
                            <p:stCondLst>
                              <p:cond delay="5000"/>
                            </p:stCondLst>
                            <p:childTnLst>
                              <p:par>
                                <p:cTn id="25" presetID="3" presetClass="entr" presetSubtype="1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1000"/>
                                        <p:tgtEl>
                                          <p:spTgt spid="3">
                                            <p:txEl>
                                              <p:pRg st="4" end="4"/>
                                            </p:txEl>
                                          </p:spTgt>
                                        </p:tgtEl>
                                      </p:cBhvr>
                                    </p:animEffect>
                                  </p:childTnLst>
                                </p:cTn>
                              </p:par>
                            </p:childTnLst>
                          </p:cTn>
                        </p:par>
                        <p:par>
                          <p:cTn id="28" fill="hold">
                            <p:stCondLst>
                              <p:cond delay="6000"/>
                            </p:stCondLst>
                            <p:childTnLst>
                              <p:par>
                                <p:cTn id="29" presetID="3" presetClass="entr" presetSubtype="1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linds(horizontal)">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36912"/>
            <a:ext cx="6120680" cy="626328"/>
          </a:xfrm>
        </p:spPr>
        <p:style>
          <a:lnRef idx="0">
            <a:schemeClr val="accent2"/>
          </a:lnRef>
          <a:fillRef idx="3">
            <a:schemeClr val="accent2"/>
          </a:fillRef>
          <a:effectRef idx="3">
            <a:schemeClr val="accent2"/>
          </a:effectRef>
          <a:fontRef idx="minor">
            <a:schemeClr val="lt1"/>
          </a:fontRef>
        </p:style>
        <p:txBody>
          <a:bodyPr/>
          <a:lstStyle/>
          <a:p>
            <a:pPr algn="ctr"/>
            <a:r>
              <a:rPr lang="ar-IQ" dirty="0" smtClean="0"/>
              <a:t>اشكر حسن متابعتكم</a:t>
            </a:r>
            <a:endParaRPr lang="ar-IQ" dirty="0"/>
          </a:p>
        </p:txBody>
      </p:sp>
    </p:spTree>
    <p:extLst>
      <p:ext uri="{BB962C8B-B14F-4D97-AF65-F5344CB8AC3E}">
        <p14:creationId xmlns:p14="http://schemas.microsoft.com/office/powerpoint/2010/main" val="3804577805"/>
      </p:ext>
    </p:extLst>
  </p:cSld>
  <p:clrMapOvr>
    <a:masterClrMapping/>
  </p:clrMapOvr>
  <mc:AlternateContent xmlns:mc="http://schemas.openxmlformats.org/markup-compatibility/2006" xmlns:p14="http://schemas.microsoft.com/office/powerpoint/2010/main">
    <mc:Choice Requires="p14">
      <p:transition spd="slow" p14:dur="1500" advClick="0">
        <p14:doors dir="vert"/>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 calcmode="lin" valueType="num">
                                      <p:cBhvr>
                                        <p:cTn id="9" dur="1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87</TotalTime>
  <Words>650</Words>
  <Application>Microsoft Office PowerPoint</Application>
  <PresentationFormat>عرض على الشاشة (3:4)‏</PresentationFormat>
  <Paragraphs>36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وافر</vt:lpstr>
      <vt:lpstr>المبحث الثاني   انواع الديمقراطيات واليات الديمقراطية  </vt:lpstr>
      <vt:lpstr>عرض تقديمي في PowerPoint</vt:lpstr>
      <vt:lpstr>عرض تقديمي في PowerPoint</vt:lpstr>
      <vt:lpstr>ثانيا/الديمقراطية شبه المباشرة المزايا والعيوب</vt:lpstr>
      <vt:lpstr>عرض تقديمي في PowerPoint</vt:lpstr>
      <vt:lpstr>الاليات العامة للديمقراطية </vt:lpstr>
      <vt:lpstr>عرض تقديمي في PowerPoint</vt:lpstr>
      <vt:lpstr>اشكر حسن متابعتكم</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الثاني / انواع الديمقراطيات واليات الديمقراطية</dc:title>
  <dc:creator>hp</dc:creator>
  <cp:lastModifiedBy>Google</cp:lastModifiedBy>
  <cp:revision>16</cp:revision>
  <dcterms:created xsi:type="dcterms:W3CDTF">2020-03-03T20:55:55Z</dcterms:created>
  <dcterms:modified xsi:type="dcterms:W3CDTF">2020-04-11T22:54:16Z</dcterms:modified>
</cp:coreProperties>
</file>