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1" r:id="rId3"/>
    <p:sldId id="257" r:id="rId4"/>
    <p:sldId id="258" r:id="rId5"/>
    <p:sldId id="259" r:id="rId6"/>
    <p:sldId id="260"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830F33A-6455-418E-A5CE-C9D270ACA166}" type="datetimeFigureOut">
              <a:rPr lang="ar-IQ" smtClean="0"/>
              <a:t>19/08/1441</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51BD3C18-B6BC-4453-AF2C-0EC85AEAE31F}" type="slidenum">
              <a:rPr lang="ar-IQ" smtClean="0"/>
              <a:t>‹#›</a:t>
            </a:fld>
            <a:endParaRPr lang="ar-IQ"/>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830F33A-6455-418E-A5CE-C9D270ACA166}" type="datetimeFigureOut">
              <a:rPr lang="ar-IQ" smtClean="0"/>
              <a:t>19/08/1441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BD3C18-B6BC-4453-AF2C-0EC85AEAE31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830F33A-6455-418E-A5CE-C9D270ACA166}" type="datetimeFigureOut">
              <a:rPr lang="ar-IQ" smtClean="0"/>
              <a:t>19/08/1441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BD3C18-B6BC-4453-AF2C-0EC85AEAE31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830F33A-6455-418E-A5CE-C9D270ACA166}" type="datetimeFigureOut">
              <a:rPr lang="ar-IQ" smtClean="0"/>
              <a:t>19/08/1441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BD3C18-B6BC-4453-AF2C-0EC85AEAE31F}" type="slidenum">
              <a:rPr lang="ar-IQ" smtClean="0"/>
              <a:t>‹#›</a:t>
            </a:fld>
            <a:endParaRPr lang="ar-IQ"/>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30F33A-6455-418E-A5CE-C9D270ACA166}" type="datetimeFigureOut">
              <a:rPr lang="ar-IQ" smtClean="0"/>
              <a:t>19/08/1441</a:t>
            </a:fld>
            <a:endParaRPr lang="ar-IQ"/>
          </a:p>
        </p:txBody>
      </p:sp>
      <p:sp>
        <p:nvSpPr>
          <p:cNvPr id="5" name="عنصر نائب للتذييل 4"/>
          <p:cNvSpPr>
            <a:spLocks noGrp="1"/>
          </p:cNvSpPr>
          <p:nvPr>
            <p:ph type="ftr" sz="quarter" idx="11"/>
          </p:nvPr>
        </p:nvSpPr>
        <p:spPr>
          <a:xfrm>
            <a:off x="800100" y="6172200"/>
            <a:ext cx="4000500" cy="457200"/>
          </a:xfrm>
        </p:spPr>
        <p:txBody>
          <a:bodyPr/>
          <a:lstStyle/>
          <a:p>
            <a:endParaRPr lang="ar-IQ"/>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51BD3C18-B6BC-4453-AF2C-0EC85AEAE31F}"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830F33A-6455-418E-A5CE-C9D270ACA166}" type="datetimeFigureOut">
              <a:rPr lang="ar-IQ" smtClean="0"/>
              <a:t>19/08/1441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BD3C18-B6BC-4453-AF2C-0EC85AEAE31F}" type="slidenum">
              <a:rPr lang="ar-IQ" smtClean="0"/>
              <a:t>‹#›</a:t>
            </a:fld>
            <a:endParaRPr lang="ar-IQ"/>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830F33A-6455-418E-A5CE-C9D270ACA166}" type="datetimeFigureOut">
              <a:rPr lang="ar-IQ" smtClean="0"/>
              <a:t>19/08/1441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1BD3C18-B6BC-4453-AF2C-0EC85AEAE31F}" type="slidenum">
              <a:rPr lang="ar-IQ" smtClean="0"/>
              <a:t>‹#›</a:t>
            </a:fld>
            <a:endParaRPr lang="ar-IQ"/>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830F33A-6455-418E-A5CE-C9D270ACA166}" type="datetimeFigureOut">
              <a:rPr lang="ar-IQ" smtClean="0"/>
              <a:t>19/08/1441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1BD3C18-B6BC-4453-AF2C-0EC85AEAE31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30F33A-6455-418E-A5CE-C9D270ACA166}" type="datetimeFigureOut">
              <a:rPr lang="ar-IQ" smtClean="0"/>
              <a:t>19/08/1441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1BD3C18-B6BC-4453-AF2C-0EC85AEAE31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30F33A-6455-418E-A5CE-C9D270ACA166}" type="datetimeFigureOut">
              <a:rPr lang="ar-IQ" smtClean="0"/>
              <a:t>19/08/1441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BD3C18-B6BC-4453-AF2C-0EC85AEAE31F}" type="slidenum">
              <a:rPr lang="ar-IQ" smtClean="0"/>
              <a:t>‹#›</a:t>
            </a:fld>
            <a:endParaRPr lang="ar-IQ"/>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30F33A-6455-418E-A5CE-C9D270ACA166}" type="datetimeFigureOut">
              <a:rPr lang="ar-IQ" smtClean="0"/>
              <a:t>19/08/1441</a:t>
            </a:fld>
            <a:endParaRPr lang="ar-IQ"/>
          </a:p>
        </p:txBody>
      </p:sp>
      <p:sp>
        <p:nvSpPr>
          <p:cNvPr id="6" name="عنصر نائب للتذييل 5"/>
          <p:cNvSpPr>
            <a:spLocks noGrp="1"/>
          </p:cNvSpPr>
          <p:nvPr>
            <p:ph type="ftr" sz="quarter" idx="11"/>
          </p:nvPr>
        </p:nvSpPr>
        <p:spPr>
          <a:xfrm>
            <a:off x="914400" y="6172200"/>
            <a:ext cx="3886200" cy="457200"/>
          </a:xfrm>
        </p:spPr>
        <p:txBody>
          <a:bodyPr/>
          <a:lstStyle/>
          <a:p>
            <a:endParaRPr lang="ar-IQ"/>
          </a:p>
        </p:txBody>
      </p:sp>
      <p:sp>
        <p:nvSpPr>
          <p:cNvPr id="7" name="عنصر نائب لرقم الشريحة 6"/>
          <p:cNvSpPr>
            <a:spLocks noGrp="1"/>
          </p:cNvSpPr>
          <p:nvPr>
            <p:ph type="sldNum" sz="quarter" idx="12"/>
          </p:nvPr>
        </p:nvSpPr>
        <p:spPr>
          <a:xfrm>
            <a:off x="146304" y="6208776"/>
            <a:ext cx="457200" cy="457200"/>
          </a:xfrm>
        </p:spPr>
        <p:txBody>
          <a:bodyPr/>
          <a:lstStyle/>
          <a:p>
            <a:fld id="{51BD3C18-B6BC-4453-AF2C-0EC85AEAE31F}" type="slidenum">
              <a:rPr lang="ar-IQ" smtClean="0"/>
              <a:t>‹#›</a:t>
            </a:fld>
            <a:endParaRPr lang="ar-IQ"/>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830F33A-6455-418E-A5CE-C9D270ACA166}" type="datetimeFigureOut">
              <a:rPr lang="ar-IQ" smtClean="0"/>
              <a:t>19/08/1441</a:t>
            </a:fld>
            <a:endParaRPr lang="ar-IQ"/>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1BD3C18-B6BC-4453-AF2C-0EC85AEAE3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ar-IQ" dirty="0" smtClean="0"/>
              <a:t>المبحث الثالث : الحكومات وانواعها </a:t>
            </a:r>
            <a:endParaRPr lang="ar-IQ" dirty="0"/>
          </a:p>
        </p:txBody>
      </p:sp>
      <p:sp>
        <p:nvSpPr>
          <p:cNvPr id="4" name="عنوان فرعي 3"/>
          <p:cNvSpPr>
            <a:spLocks noGrp="1"/>
          </p:cNvSpPr>
          <p:nvPr>
            <p:ph type="subTitle" idx="1"/>
          </p:nvPr>
        </p:nvSpPr>
        <p:spPr>
          <a:xfrm>
            <a:off x="1331640" y="3789040"/>
            <a:ext cx="6400800" cy="1011560"/>
          </a:xfrm>
        </p:spPr>
        <p:txBody>
          <a:bodyPr>
            <a:normAutofit/>
          </a:bodyPr>
          <a:lstStyle/>
          <a:p>
            <a:r>
              <a:rPr lang="ar-IQ" sz="4400" b="1" dirty="0" err="1" smtClean="0"/>
              <a:t>د.خمائل</a:t>
            </a:r>
            <a:r>
              <a:rPr lang="ar-IQ" sz="4400" b="1" dirty="0" smtClean="0"/>
              <a:t> شاكر ابو خضير</a:t>
            </a:r>
            <a:endParaRPr lang="ar-IQ" sz="4400" b="1" dirty="0"/>
          </a:p>
        </p:txBody>
      </p:sp>
    </p:spTree>
    <p:extLst>
      <p:ext uri="{BB962C8B-B14F-4D97-AF65-F5344CB8AC3E}">
        <p14:creationId xmlns:p14="http://schemas.microsoft.com/office/powerpoint/2010/main" val="214132216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circle(in)">
                                      <p:cBhvr>
                                        <p:cTn id="11"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51720" y="274638"/>
            <a:ext cx="4968552" cy="1143000"/>
          </a:xfrm>
        </p:spPr>
        <p:style>
          <a:lnRef idx="1">
            <a:schemeClr val="accent1"/>
          </a:lnRef>
          <a:fillRef idx="3">
            <a:schemeClr val="accent1"/>
          </a:fillRef>
          <a:effectRef idx="2">
            <a:schemeClr val="accent1"/>
          </a:effectRef>
          <a:fontRef idx="minor">
            <a:schemeClr val="lt1"/>
          </a:fontRef>
        </p:style>
        <p:txBody>
          <a:bodyPr/>
          <a:lstStyle/>
          <a:p>
            <a:pPr algn="ctr"/>
            <a:r>
              <a:rPr lang="ar-IQ" dirty="0"/>
              <a:t>ماهي الحكومة ؟ </a:t>
            </a:r>
          </a:p>
        </p:txBody>
      </p:sp>
      <p:sp>
        <p:nvSpPr>
          <p:cNvPr id="4" name="Subtitle 2"/>
          <p:cNvSpPr>
            <a:spLocks noGrp="1"/>
          </p:cNvSpPr>
          <p:nvPr>
            <p:ph sz="quarter" idx="1"/>
          </p:nvPr>
        </p:nvSpPr>
        <p:spPr>
          <a:xfrm>
            <a:off x="611560" y="1556792"/>
            <a:ext cx="8075240" cy="4463008"/>
          </a:xfrm>
          <a:effectLst>
            <a:glow rad="228600">
              <a:schemeClr val="accent3">
                <a:satMod val="175000"/>
                <a:alpha val="40000"/>
              </a:schemeClr>
            </a:glow>
            <a:outerShdw blurRad="38100" dist="25400" dir="5400000" algn="t" rotWithShape="0">
              <a:srgbClr val="000000">
                <a:alpha val="50000"/>
              </a:srgbClr>
            </a:outerShdw>
          </a:effectLst>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lgn="just">
              <a:buNone/>
            </a:pPr>
            <a:r>
              <a:rPr lang="ar-IQ" sz="3200" dirty="0" smtClean="0">
                <a:latin typeface="Arial" pitchFamily="34" charset="0"/>
                <a:cs typeface="Arial" pitchFamily="34" charset="0"/>
              </a:rPr>
              <a:t> الحكومة لها عدة معاني منها تاتي مرة بمعنى الوزارة اي رئيس الوزراء والوزراء .</a:t>
            </a:r>
          </a:p>
          <a:p>
            <a:pPr marL="0" indent="0" algn="just">
              <a:buNone/>
            </a:pPr>
            <a:r>
              <a:rPr lang="ar-IQ" sz="3200" dirty="0" smtClean="0">
                <a:latin typeface="Arial" pitchFamily="34" charset="0"/>
                <a:cs typeface="Arial" pitchFamily="34" charset="0"/>
              </a:rPr>
              <a:t>ويقصد بالحكومة هي مجموع الهيئات المديرة للدولة وشؤونها ويراد بها السلطاتالتشريعية والتنفيذية والقضائية .</a:t>
            </a:r>
          </a:p>
          <a:p>
            <a:pPr marL="0" indent="0" algn="just">
              <a:buNone/>
            </a:pPr>
            <a:r>
              <a:rPr lang="ar-IQ" sz="3200" dirty="0" smtClean="0">
                <a:latin typeface="Arial" pitchFamily="34" charset="0"/>
                <a:cs typeface="Arial" pitchFamily="34" charset="0"/>
              </a:rPr>
              <a:t>وهناك معنى اخر هو النظام في الدولة اي كيفية ممارسة السلطة من قبل السلطات العامة فبدون الحكومة لا تستطيع الدولة ان تفرض سلطتها وتفرض اردتها على الافراد ولا يكفي وجود ارض وشعب بل لا بد من وجود هيئة حكم مهمتها الاشراف على على الاقليم وعلى من يقيمون به وتمارس سلطتها المشروعة . </a:t>
            </a:r>
          </a:p>
          <a:p>
            <a:pPr algn="r"/>
            <a:endParaRPr lang="ar-IQ" sz="2000" dirty="0"/>
          </a:p>
          <a:p>
            <a:pPr algn="r"/>
            <a:endParaRPr lang="ar-IQ" sz="2000" dirty="0"/>
          </a:p>
        </p:txBody>
      </p:sp>
    </p:spTree>
    <p:extLst>
      <p:ext uri="{BB962C8B-B14F-4D97-AF65-F5344CB8AC3E}">
        <p14:creationId xmlns:p14="http://schemas.microsoft.com/office/powerpoint/2010/main" val="70006153"/>
      </p:ext>
    </p:extLst>
  </p:cSld>
  <p:clrMapOvr>
    <a:masterClrMapping/>
  </p:clrMapOvr>
  <mc:AlternateContent xmlns:mc="http://schemas.openxmlformats.org/markup-compatibility/2006" xmlns:p14="http://schemas.microsoft.com/office/powerpoint/2010/main">
    <mc:Choice Requires="p14">
      <p:transition spd="slow" p14:dur="1500" advClick="0">
        <p14:window dir="vert"/>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p:cTn id="13" dur="1000" fill="hold"/>
                                        <p:tgtEl>
                                          <p:spTgt spid="4">
                                            <p:bg/>
                                          </p:spTgt>
                                        </p:tgtEl>
                                        <p:attrNameLst>
                                          <p:attrName>ppt_w</p:attrName>
                                        </p:attrNameLst>
                                      </p:cBhvr>
                                      <p:tavLst>
                                        <p:tav tm="0">
                                          <p:val>
                                            <p:strVal val="#ppt_w*0.70"/>
                                          </p:val>
                                        </p:tav>
                                        <p:tav tm="100000">
                                          <p:val>
                                            <p:strVal val="#ppt_w"/>
                                          </p:val>
                                        </p:tav>
                                      </p:tavLst>
                                    </p:anim>
                                    <p:anim calcmode="lin" valueType="num">
                                      <p:cBhvr>
                                        <p:cTn id="14" dur="1000" fill="hold"/>
                                        <p:tgtEl>
                                          <p:spTgt spid="4">
                                            <p:bg/>
                                          </p:spTgt>
                                        </p:tgtEl>
                                        <p:attrNameLst>
                                          <p:attrName>ppt_h</p:attrName>
                                        </p:attrNameLst>
                                      </p:cBhvr>
                                      <p:tavLst>
                                        <p:tav tm="0">
                                          <p:val>
                                            <p:strVal val="#ppt_h"/>
                                          </p:val>
                                        </p:tav>
                                        <p:tav tm="100000">
                                          <p:val>
                                            <p:strVal val="#ppt_h"/>
                                          </p:val>
                                        </p:tav>
                                      </p:tavLst>
                                    </p:anim>
                                    <p:animEffect transition="in" filter="fade">
                                      <p:cBhvr>
                                        <p:cTn id="15" dur="1000"/>
                                        <p:tgtEl>
                                          <p:spTgt spid="4">
                                            <p:bg/>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4">
                                            <p:txEl>
                                              <p:pRg st="0" end="0"/>
                                            </p:txEl>
                                          </p:spTgt>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p:cTn id="25"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6"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7" dur="1000"/>
                                        <p:tgtEl>
                                          <p:spTgt spid="4">
                                            <p:txEl>
                                              <p:pRg st="1" end="1"/>
                                            </p:txEl>
                                          </p:spTgt>
                                        </p:tgtEl>
                                      </p:cBhvr>
                                    </p:animEffect>
                                  </p:childTnLst>
                                </p:cTn>
                              </p:par>
                            </p:childTnLst>
                          </p:cTn>
                        </p:par>
                        <p:par>
                          <p:cTn id="28" fill="hold">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p:cTn id="31"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32"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33"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540934">
            <a:off x="-87673" y="315800"/>
            <a:ext cx="4032448" cy="1290637"/>
          </a:xfrm>
          <a:scene3d>
            <a:camera prst="isometricLeftDown"/>
            <a:lightRig rig="threePt" dir="t"/>
          </a:scene3d>
        </p:spPr>
        <p:style>
          <a:lnRef idx="3">
            <a:schemeClr val="lt1"/>
          </a:lnRef>
          <a:fillRef idx="1">
            <a:schemeClr val="accent3"/>
          </a:fillRef>
          <a:effectRef idx="1">
            <a:schemeClr val="accent3"/>
          </a:effectRef>
          <a:fontRef idx="minor">
            <a:schemeClr val="lt1"/>
          </a:fontRef>
        </p:style>
        <p:txBody>
          <a:bodyPr>
            <a:normAutofit/>
          </a:bodyPr>
          <a:lstStyle/>
          <a:p>
            <a:pPr algn="ctr"/>
            <a:r>
              <a:rPr lang="ar-IQ" sz="4400" b="1" dirty="0" smtClean="0">
                <a:effectLst>
                  <a:outerShdw blurRad="38100" dist="38100" dir="2700000" algn="tl">
                    <a:srgbClr val="000000">
                      <a:alpha val="43137"/>
                    </a:srgbClr>
                  </a:outerShdw>
                </a:effectLst>
              </a:rPr>
              <a:t>انواع الحكومات</a:t>
            </a:r>
            <a:endParaRPr lang="ar-IQ" sz="4400"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67544" y="1700808"/>
            <a:ext cx="7772400" cy="4572000"/>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ar-IQ" dirty="0" smtClean="0"/>
              <a:t>قسم الفقهاء الحكومة الى عدة انواع ومن وجوه متعددة ، </a:t>
            </a:r>
          </a:p>
          <a:p>
            <a:pPr marL="0" indent="0">
              <a:buNone/>
            </a:pPr>
            <a:r>
              <a:rPr lang="ar-IQ" sz="2800" dirty="0" smtClean="0"/>
              <a:t>ما هي هذه الوجوه ؟ </a:t>
            </a:r>
            <a:endParaRPr lang="ar-IQ" sz="2400" dirty="0" smtClean="0"/>
          </a:p>
          <a:p>
            <a:r>
              <a:rPr lang="ar-IQ" sz="2400" dirty="0" smtClean="0"/>
              <a:t>ج/ 1- من حيث خضوعها للقانون الى حكومات قانونية وحكومات استبدادية .</a:t>
            </a:r>
          </a:p>
          <a:p>
            <a:r>
              <a:rPr lang="ar-IQ" sz="2400" dirty="0" smtClean="0"/>
              <a:t>2- من حيث الرئيس الاعلى الى حكومات ملكية وحكومات جمهورية .</a:t>
            </a:r>
          </a:p>
          <a:p>
            <a:r>
              <a:rPr lang="ar-IQ" sz="2400" dirty="0" smtClean="0"/>
              <a:t>3- من حيث مصدر السيادة الى حكومات فردية وحكومات ارستقراطية وحكومات ديمقراطية </a:t>
            </a:r>
            <a:r>
              <a:rPr lang="ar-IQ" sz="2800" dirty="0" smtClean="0"/>
              <a:t>.</a:t>
            </a:r>
          </a:p>
          <a:p>
            <a:r>
              <a:rPr lang="ar-IQ" sz="2800" dirty="0" smtClean="0"/>
              <a:t>انواع الحكومات </a:t>
            </a:r>
          </a:p>
          <a:p>
            <a:r>
              <a:rPr lang="ar-IQ" sz="2400" b="1" u="sng" dirty="0" smtClean="0"/>
              <a:t>الحكومة الاستبدادية  </a:t>
            </a:r>
            <a:r>
              <a:rPr lang="ar-IQ" sz="2400" dirty="0" smtClean="0"/>
              <a:t>: وهي التي لاللقانون  تخضع  ولاتتقيد في حكمها في احكامه .</a:t>
            </a:r>
          </a:p>
          <a:p>
            <a:r>
              <a:rPr lang="ar-IQ" sz="2400" b="1" u="sng" dirty="0" smtClean="0"/>
              <a:t>- الحكومة القانونية </a:t>
            </a:r>
            <a:r>
              <a:rPr lang="ar-IQ" sz="2400" dirty="0" smtClean="0"/>
              <a:t>: هي الحكومة التي تخضع في جميع نشاطاتها ماديا ام قانونية لقواعد القانون وتلتزم باحكامه . </a:t>
            </a:r>
          </a:p>
          <a:p>
            <a:endParaRPr lang="ar-IQ" dirty="0" smtClean="0"/>
          </a:p>
        </p:txBody>
      </p:sp>
    </p:spTree>
    <p:extLst>
      <p:ext uri="{BB962C8B-B14F-4D97-AF65-F5344CB8AC3E}">
        <p14:creationId xmlns:p14="http://schemas.microsoft.com/office/powerpoint/2010/main" val="3621272008"/>
      </p:ext>
    </p:extLst>
  </p:cSld>
  <p:clrMapOvr>
    <a:masterClrMapping/>
  </p:clrMapOvr>
  <p:transition spd="slow" advClick="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25"/>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0.31"/>
                                          </p:val>
                                        </p:tav>
                                        <p:tav tm="100000">
                                          <p:val>
                                            <p:strVal val="#ppt_y+0.31"/>
                                          </p:val>
                                        </p:tav>
                                      </p:tavLst>
                                    </p:anim>
                                    <p:anim calcmode="lin" valueType="num">
                                      <p:cBhvr>
                                        <p:cTn id="10" dur="750" decel="50000" fill="hold">
                                          <p:stCondLst>
                                            <p:cond delay="5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750" decel="50000" fill="hold">
                                          <p:stCondLst>
                                            <p:cond delay="5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250"/>
                            </p:stCondLst>
                            <p:childTnLst>
                              <p:par>
                                <p:cTn id="13" presetID="20" presetClass="entr" presetSubtype="0" fill="hold" grpId="0" nodeType="after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edge">
                                      <p:cBhvr>
                                        <p:cTn id="15" dur="2000"/>
                                        <p:tgtEl>
                                          <p:spTgt spid="3">
                                            <p:bg/>
                                          </p:spTgt>
                                        </p:tgtEl>
                                      </p:cBhvr>
                                    </p:animEffect>
                                  </p:childTnLst>
                                </p:cTn>
                              </p:par>
                            </p:childTnLst>
                          </p:cTn>
                        </p:par>
                        <p:par>
                          <p:cTn id="16" fill="hold">
                            <p:stCondLst>
                              <p:cond delay="3250"/>
                            </p:stCondLst>
                            <p:childTnLst>
                              <p:par>
                                <p:cTn id="17" presetID="20"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edge">
                                      <p:cBhvr>
                                        <p:cTn id="19" dur="2000"/>
                                        <p:tgtEl>
                                          <p:spTgt spid="3">
                                            <p:txEl>
                                              <p:pRg st="0" end="0"/>
                                            </p:txEl>
                                          </p:spTgt>
                                        </p:tgtEl>
                                      </p:cBhvr>
                                    </p:animEffect>
                                  </p:childTnLst>
                                </p:cTn>
                              </p:par>
                            </p:childTnLst>
                          </p:cTn>
                        </p:par>
                        <p:par>
                          <p:cTn id="20" fill="hold">
                            <p:stCondLst>
                              <p:cond delay="5250"/>
                            </p:stCondLst>
                            <p:childTnLst>
                              <p:par>
                                <p:cTn id="21" presetID="20"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edge">
                                      <p:cBhvr>
                                        <p:cTn id="23" dur="2000"/>
                                        <p:tgtEl>
                                          <p:spTgt spid="3">
                                            <p:txEl>
                                              <p:pRg st="1" end="1"/>
                                            </p:txEl>
                                          </p:spTgt>
                                        </p:tgtEl>
                                      </p:cBhvr>
                                    </p:animEffect>
                                  </p:childTnLst>
                                </p:cTn>
                              </p:par>
                            </p:childTnLst>
                          </p:cTn>
                        </p:par>
                        <p:par>
                          <p:cTn id="24" fill="hold">
                            <p:stCondLst>
                              <p:cond delay="7250"/>
                            </p:stCondLst>
                            <p:childTnLst>
                              <p:par>
                                <p:cTn id="25" presetID="20"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edge">
                                      <p:cBhvr>
                                        <p:cTn id="27" dur="2000"/>
                                        <p:tgtEl>
                                          <p:spTgt spid="3">
                                            <p:txEl>
                                              <p:pRg st="2" end="2"/>
                                            </p:txEl>
                                          </p:spTgt>
                                        </p:tgtEl>
                                      </p:cBhvr>
                                    </p:animEffect>
                                  </p:childTnLst>
                                </p:cTn>
                              </p:par>
                            </p:childTnLst>
                          </p:cTn>
                        </p:par>
                        <p:par>
                          <p:cTn id="28" fill="hold">
                            <p:stCondLst>
                              <p:cond delay="9250"/>
                            </p:stCondLst>
                            <p:childTnLst>
                              <p:par>
                                <p:cTn id="29" presetID="20"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edge">
                                      <p:cBhvr>
                                        <p:cTn id="31" dur="2000"/>
                                        <p:tgtEl>
                                          <p:spTgt spid="3">
                                            <p:txEl>
                                              <p:pRg st="3" end="3"/>
                                            </p:txEl>
                                          </p:spTgt>
                                        </p:tgtEl>
                                      </p:cBhvr>
                                    </p:animEffect>
                                  </p:childTnLst>
                                </p:cTn>
                              </p:par>
                            </p:childTnLst>
                          </p:cTn>
                        </p:par>
                        <p:par>
                          <p:cTn id="32" fill="hold">
                            <p:stCondLst>
                              <p:cond delay="11250"/>
                            </p:stCondLst>
                            <p:childTnLst>
                              <p:par>
                                <p:cTn id="33" presetID="20"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edge">
                                      <p:cBhvr>
                                        <p:cTn id="35" dur="2000"/>
                                        <p:tgtEl>
                                          <p:spTgt spid="3">
                                            <p:txEl>
                                              <p:pRg st="4" end="4"/>
                                            </p:txEl>
                                          </p:spTgt>
                                        </p:tgtEl>
                                      </p:cBhvr>
                                    </p:animEffect>
                                  </p:childTnLst>
                                </p:cTn>
                              </p:par>
                            </p:childTnLst>
                          </p:cTn>
                        </p:par>
                        <p:par>
                          <p:cTn id="36" fill="hold">
                            <p:stCondLst>
                              <p:cond delay="13250"/>
                            </p:stCondLst>
                            <p:childTnLst>
                              <p:par>
                                <p:cTn id="37" presetID="20" presetClass="entr" presetSubtype="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edge">
                                      <p:cBhvr>
                                        <p:cTn id="39" dur="2000"/>
                                        <p:tgtEl>
                                          <p:spTgt spid="3">
                                            <p:txEl>
                                              <p:pRg st="5" end="5"/>
                                            </p:txEl>
                                          </p:spTgt>
                                        </p:tgtEl>
                                      </p:cBhvr>
                                    </p:animEffect>
                                  </p:childTnLst>
                                </p:cTn>
                              </p:par>
                            </p:childTnLst>
                          </p:cTn>
                        </p:par>
                        <p:par>
                          <p:cTn id="40" fill="hold">
                            <p:stCondLst>
                              <p:cond delay="15250"/>
                            </p:stCondLst>
                            <p:childTnLst>
                              <p:par>
                                <p:cTn id="41" presetID="20"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edge">
                                      <p:cBhvr>
                                        <p:cTn id="43" dur="2000"/>
                                        <p:tgtEl>
                                          <p:spTgt spid="3">
                                            <p:txEl>
                                              <p:pRg st="6" end="6"/>
                                            </p:txEl>
                                          </p:spTgt>
                                        </p:tgtEl>
                                      </p:cBhvr>
                                    </p:animEffect>
                                  </p:childTnLst>
                                </p:cTn>
                              </p:par>
                            </p:childTnLst>
                          </p:cTn>
                        </p:par>
                        <p:par>
                          <p:cTn id="44" fill="hold">
                            <p:stCondLst>
                              <p:cond delay="17250"/>
                            </p:stCondLst>
                            <p:childTnLst>
                              <p:par>
                                <p:cTn id="45" presetID="20" presetClass="entr" presetSubtype="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edge">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476672"/>
            <a:ext cx="8352928" cy="6048672"/>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ar-IQ" sz="3200" b="1" u="sng" dirty="0" smtClean="0"/>
              <a:t>الحكومة الملكية : </a:t>
            </a:r>
            <a:r>
              <a:rPr lang="ar-IQ" sz="2800" dirty="0" smtClean="0"/>
              <a:t>هي تلك التي يتولى فيها راس الدولة حقه في الحكم عن طريق الوراثة اي يرث الابن الاب وينفرد فيها مدى الحياة ولا يشاركه فيه احد </a:t>
            </a:r>
            <a:r>
              <a:rPr lang="ar-IQ" sz="3200" dirty="0" smtClean="0"/>
              <a:t>.</a:t>
            </a:r>
          </a:p>
          <a:p>
            <a:pPr algn="just"/>
            <a:r>
              <a:rPr lang="ar-IQ" sz="3200" b="1" u="sng" dirty="0" smtClean="0"/>
              <a:t>الحكومة الجمهورية </a:t>
            </a:r>
            <a:r>
              <a:rPr lang="ar-IQ" sz="3200" dirty="0" smtClean="0"/>
              <a:t>:</a:t>
            </a:r>
            <a:r>
              <a:rPr lang="ar-IQ" sz="2800" dirty="0" smtClean="0"/>
              <a:t> اسناد رئيس الدزلة عن طريق صناديق الانتخاب التي تعبر عن ارادة الشعب في اسناد السلطة لرئيس الجمهورية </a:t>
            </a:r>
            <a:r>
              <a:rPr lang="ar-IQ" sz="3200" dirty="0" smtClean="0"/>
              <a:t>.</a:t>
            </a:r>
            <a:endParaRPr lang="ar-IQ" sz="2800" dirty="0" smtClean="0"/>
          </a:p>
          <a:p>
            <a:pPr algn="just"/>
            <a:r>
              <a:rPr lang="ar-IQ" sz="2800" dirty="0" smtClean="0"/>
              <a:t>وهناك فوارق كبيرة بين النظام الجمهوري والنظام الملكي يمكن اجمالها من خلال ما ورد في الكتاب المنهجي  ص40-41 . </a:t>
            </a:r>
          </a:p>
          <a:p>
            <a:pPr algn="just"/>
            <a:r>
              <a:rPr lang="ar-IQ" sz="2800" dirty="0" smtClean="0"/>
              <a:t>- </a:t>
            </a:r>
            <a:r>
              <a:rPr lang="ar-IQ" sz="2800" b="1" u="sng" dirty="0" smtClean="0"/>
              <a:t>الحكومة المطلقة </a:t>
            </a:r>
            <a:r>
              <a:rPr lang="ar-IQ" sz="2800" dirty="0" smtClean="0"/>
              <a:t>: هي تلك الحكومة التي تتركز فيها السطات بيد شخص واحد او هيئة واحدة مع خضوعها للقانون . </a:t>
            </a:r>
          </a:p>
          <a:p>
            <a:pPr algn="just"/>
            <a:r>
              <a:rPr lang="ar-IQ" sz="2800" dirty="0" smtClean="0"/>
              <a:t>- </a:t>
            </a:r>
            <a:r>
              <a:rPr lang="ar-IQ" sz="2800" b="1" u="sng" dirty="0" smtClean="0"/>
              <a:t>الحكومة المقيدة : </a:t>
            </a:r>
            <a:r>
              <a:rPr lang="ar-IQ" sz="2800" dirty="0" smtClean="0"/>
              <a:t>هي تلك الحكومة التي تتوزع فيها السلطات بين هيئات متعددة مع مراقبة بعضها البعض </a:t>
            </a:r>
            <a:r>
              <a:rPr lang="ar-IQ" sz="2400" dirty="0" smtClean="0"/>
              <a:t>ويتجلى فيها مبدا الفصل بين السلطات . </a:t>
            </a:r>
          </a:p>
        </p:txBody>
      </p:sp>
    </p:spTree>
    <p:extLst>
      <p:ext uri="{BB962C8B-B14F-4D97-AF65-F5344CB8AC3E}">
        <p14:creationId xmlns:p14="http://schemas.microsoft.com/office/powerpoint/2010/main" val="1639249696"/>
      </p:ext>
    </p:extLst>
  </p:cSld>
  <p:clrMapOvr>
    <a:masterClrMapping/>
  </p:clrMapOvr>
  <mc:AlternateContent xmlns:mc="http://schemas.openxmlformats.org/markup-compatibility/2006" xmlns:p14="http://schemas.microsoft.com/office/powerpoint/2010/main">
    <mc:Choice Requires="p14">
      <p:transition spd="slow" p14:dur="2000" advClick="0">
        <p14:ferris dir="r"/>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1340768"/>
            <a:ext cx="7772400" cy="3096344"/>
          </a:xfrm>
          <a:effectLst>
            <a:glow rad="228600">
              <a:schemeClr val="accent3">
                <a:satMod val="175000"/>
                <a:alpha val="40000"/>
              </a:schemeClr>
            </a:glow>
            <a:outerShdw blurRad="38100" dist="25400" dir="5400000" algn="t" rotWithShape="0">
              <a:srgbClr val="000000">
                <a:alpha val="50000"/>
              </a:srgbClr>
            </a:outerShdw>
          </a:effectLst>
        </p:spPr>
        <p:style>
          <a:lnRef idx="1">
            <a:schemeClr val="accent1"/>
          </a:lnRef>
          <a:fillRef idx="3">
            <a:schemeClr val="accent1"/>
          </a:fillRef>
          <a:effectRef idx="2">
            <a:schemeClr val="accent1"/>
          </a:effectRef>
          <a:fontRef idx="minor">
            <a:schemeClr val="lt1"/>
          </a:fontRef>
        </p:style>
        <p:txBody>
          <a:bodyPr/>
          <a:lstStyle/>
          <a:p>
            <a:pPr algn="just"/>
            <a:r>
              <a:rPr lang="ar-IQ" sz="3200" dirty="0" err="1"/>
              <a:t>اا</a:t>
            </a:r>
            <a:r>
              <a:rPr lang="ar-IQ" sz="3200" dirty="0"/>
              <a:t>- </a:t>
            </a:r>
            <a:r>
              <a:rPr lang="ar-IQ" sz="3200" b="1" dirty="0"/>
              <a:t>حكومة الاقلية </a:t>
            </a:r>
            <a:r>
              <a:rPr lang="ar-IQ" sz="3200" dirty="0"/>
              <a:t>( </a:t>
            </a:r>
            <a:r>
              <a:rPr lang="ar-IQ" sz="3200" dirty="0" err="1"/>
              <a:t>الاوليجارشية</a:t>
            </a:r>
            <a:r>
              <a:rPr lang="ar-IQ" sz="3200" dirty="0"/>
              <a:t> ) او الحكومة الارستقراطية تتركز فيها السلطة بعدد من الافراد </a:t>
            </a:r>
          </a:p>
          <a:p>
            <a:pPr algn="just"/>
            <a:r>
              <a:rPr lang="ar-IQ" sz="3200" b="1" u="sng" dirty="0" err="1" smtClean="0">
                <a:solidFill>
                  <a:srgbClr val="FF0000"/>
                </a:solidFill>
              </a:rPr>
              <a:t>الاويجارشية</a:t>
            </a:r>
            <a:r>
              <a:rPr lang="ar-IQ" sz="3200" b="1" u="sng" dirty="0" smtClean="0">
                <a:solidFill>
                  <a:srgbClr val="FF0000"/>
                </a:solidFill>
              </a:rPr>
              <a:t> :</a:t>
            </a:r>
            <a:r>
              <a:rPr lang="ar-IQ" sz="3200" dirty="0" smtClean="0">
                <a:solidFill>
                  <a:srgbClr val="FF0000"/>
                </a:solidFill>
              </a:rPr>
              <a:t> </a:t>
            </a:r>
            <a:r>
              <a:rPr lang="ar-IQ" sz="2800" dirty="0" smtClean="0"/>
              <a:t>تعني</a:t>
            </a:r>
            <a:r>
              <a:rPr lang="ar-IQ" sz="2800" b="1" dirty="0" smtClean="0"/>
              <a:t> </a:t>
            </a:r>
            <a:r>
              <a:rPr lang="ar-IQ" sz="2800" dirty="0" smtClean="0"/>
              <a:t>تركز السلطة بيد اقلية من طبقة الاغنياء </a:t>
            </a:r>
          </a:p>
          <a:p>
            <a:pPr algn="just"/>
            <a:r>
              <a:rPr lang="ar-IQ" sz="2800" b="1" u="sng" dirty="0" smtClean="0">
                <a:solidFill>
                  <a:srgbClr val="FF0000"/>
                </a:solidFill>
              </a:rPr>
              <a:t>اما الارستقراطية </a:t>
            </a:r>
            <a:r>
              <a:rPr lang="ar-IQ" sz="2800" dirty="0" smtClean="0"/>
              <a:t>: تعني تركز السلطة بيد مجموعة من الافراد المتميزين من ناحية الاصل او العلم او المركز الاجتماعي </a:t>
            </a:r>
            <a:r>
              <a:rPr lang="ar-IQ" sz="3200" dirty="0" smtClean="0"/>
              <a:t>.</a:t>
            </a:r>
          </a:p>
          <a:p>
            <a:pPr marL="0" indent="0">
              <a:buNone/>
            </a:pPr>
            <a:endParaRPr lang="ar-IQ" dirty="0" smtClean="0"/>
          </a:p>
          <a:p>
            <a:endParaRPr lang="ar-IQ" dirty="0" smtClean="0"/>
          </a:p>
        </p:txBody>
      </p:sp>
    </p:spTree>
    <p:extLst>
      <p:ext uri="{BB962C8B-B14F-4D97-AF65-F5344CB8AC3E}">
        <p14:creationId xmlns:p14="http://schemas.microsoft.com/office/powerpoint/2010/main" val="3665876419"/>
      </p:ext>
    </p:extLst>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p:transition spd="slow" advClick="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1250"/>
                                        <p:tgtEl>
                                          <p:spTgt spid="3">
                                            <p:bg/>
                                          </p:spTgt>
                                        </p:tgtEl>
                                      </p:cBhvr>
                                    </p:animEffect>
                                  </p:childTnLst>
                                </p:cTn>
                              </p:par>
                            </p:childTnLst>
                          </p:cTn>
                        </p:par>
                        <p:par>
                          <p:cTn id="8" fill="hold">
                            <p:stCondLst>
                              <p:cond delay="125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1250"/>
                                        <p:tgtEl>
                                          <p:spTgt spid="3">
                                            <p:txEl>
                                              <p:pRg st="0" end="0"/>
                                            </p:txEl>
                                          </p:spTgt>
                                        </p:tgtEl>
                                      </p:cBhvr>
                                    </p:animEffect>
                                  </p:childTnLst>
                                </p:cTn>
                              </p:par>
                            </p:childTnLst>
                          </p:cTn>
                        </p:par>
                        <p:par>
                          <p:cTn id="12" fill="hold">
                            <p:stCondLst>
                              <p:cond delay="2500"/>
                            </p:stCondLst>
                            <p:childTnLst>
                              <p:par>
                                <p:cTn id="13" presetID="14"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1250"/>
                                        <p:tgtEl>
                                          <p:spTgt spid="3">
                                            <p:txEl>
                                              <p:pRg st="1" end="1"/>
                                            </p:txEl>
                                          </p:spTgt>
                                        </p:tgtEl>
                                      </p:cBhvr>
                                    </p:animEffect>
                                  </p:childTnLst>
                                </p:cTn>
                              </p:par>
                            </p:childTnLst>
                          </p:cTn>
                        </p:par>
                        <p:par>
                          <p:cTn id="16" fill="hold">
                            <p:stCondLst>
                              <p:cond delay="3750"/>
                            </p:stCondLst>
                            <p:childTnLst>
                              <p:par>
                                <p:cTn id="17" presetID="14"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2577480" cy="1143000"/>
          </a:xfrm>
          <a:scene3d>
            <a:camera prst="isometricOffAxis2Left"/>
            <a:lightRig rig="threePt" dir="t"/>
          </a:scene3d>
        </p:spPr>
        <p:style>
          <a:lnRef idx="3">
            <a:schemeClr val="lt1"/>
          </a:lnRef>
          <a:fillRef idx="1">
            <a:schemeClr val="accent1"/>
          </a:fillRef>
          <a:effectRef idx="1">
            <a:schemeClr val="accent1"/>
          </a:effectRef>
          <a:fontRef idx="minor">
            <a:schemeClr val="lt1"/>
          </a:fontRef>
        </p:style>
        <p:txBody>
          <a:bodyPr/>
          <a:lstStyle/>
          <a:p>
            <a:r>
              <a:rPr lang="ar-IQ" dirty="0" smtClean="0"/>
              <a:t>ملاحظة مهمة</a:t>
            </a:r>
            <a:endParaRPr lang="ar-IQ" dirty="0"/>
          </a:p>
        </p:txBody>
      </p:sp>
      <p:sp>
        <p:nvSpPr>
          <p:cNvPr id="3" name="عنصر نائب للمحتوى 2"/>
          <p:cNvSpPr>
            <a:spLocks noGrp="1"/>
          </p:cNvSpPr>
          <p:nvPr>
            <p:ph sz="quarter" idx="1"/>
          </p:nvPr>
        </p:nvSpPr>
        <p:spPr>
          <a:xfrm>
            <a:off x="683568" y="2204864"/>
            <a:ext cx="7772400" cy="3205336"/>
          </a:xfrm>
          <a:solidFill>
            <a:schemeClr val="accent1">
              <a:lumMod val="60000"/>
              <a:lumOff val="40000"/>
            </a:schemeClr>
          </a:solidFill>
        </p:spPr>
        <p:style>
          <a:lnRef idx="1">
            <a:schemeClr val="dk1"/>
          </a:lnRef>
          <a:fillRef idx="2">
            <a:schemeClr val="dk1"/>
          </a:fillRef>
          <a:effectRef idx="1">
            <a:schemeClr val="dk1"/>
          </a:effectRef>
          <a:fontRef idx="minor">
            <a:schemeClr val="dk1"/>
          </a:fontRef>
        </p:style>
        <p:txBody>
          <a:bodyPr/>
          <a:lstStyle/>
          <a:p>
            <a:pPr marL="0" indent="0">
              <a:buNone/>
            </a:pPr>
            <a:r>
              <a:rPr lang="ar-IQ" dirty="0" err="1" smtClean="0"/>
              <a:t>اعزائي</a:t>
            </a:r>
            <a:r>
              <a:rPr lang="ar-IQ" dirty="0" smtClean="0"/>
              <a:t> </a:t>
            </a:r>
            <a:r>
              <a:rPr lang="ar-IQ" dirty="0"/>
              <a:t>الطلبة </a:t>
            </a:r>
            <a:r>
              <a:rPr lang="ar-IQ" dirty="0" smtClean="0"/>
              <a:t> يمكنكم </a:t>
            </a:r>
            <a:r>
              <a:rPr lang="ar-IQ" dirty="0"/>
              <a:t>الاطلاع على المزيد من التفاصيل حول انواع الحكومات من خلال الكتاب المنهجي المقرر او مصادر اخرى تتعلق  </a:t>
            </a:r>
            <a:r>
              <a:rPr lang="ar-IQ" dirty="0" smtClean="0"/>
              <a:t>بأنظمة </a:t>
            </a:r>
            <a:r>
              <a:rPr lang="ar-IQ" dirty="0"/>
              <a:t>الحكم الديمقراطية .</a:t>
            </a:r>
          </a:p>
          <a:p>
            <a:pPr marL="0" indent="0">
              <a:buNone/>
            </a:pPr>
            <a:r>
              <a:rPr lang="ar-IQ" dirty="0"/>
              <a:t>   متمنية لكم النجاح ومتابعة هذه المحاضرات من خلال دخولكم على البروفايل المتعلق </a:t>
            </a:r>
            <a:r>
              <a:rPr lang="ar-IQ" dirty="0" smtClean="0"/>
              <a:t>بالأساتذة </a:t>
            </a:r>
            <a:r>
              <a:rPr lang="ar-IQ" dirty="0"/>
              <a:t>الذين يدرسوكم .... مع تحياتي </a:t>
            </a:r>
            <a:endParaRPr lang="ar-IQ" dirty="0" smtClean="0"/>
          </a:p>
          <a:p>
            <a:pPr marL="0" indent="0" algn="ctr">
              <a:buNone/>
            </a:pPr>
            <a:r>
              <a:rPr lang="ar-IQ" dirty="0"/>
              <a:t> </a:t>
            </a:r>
            <a:r>
              <a:rPr lang="ar-IQ" sz="3600" b="1" dirty="0" smtClean="0"/>
              <a:t> .</a:t>
            </a:r>
            <a:r>
              <a:rPr lang="ar-IQ" sz="3600" b="1" dirty="0"/>
              <a:t>د. خمائل شاكر</a:t>
            </a:r>
          </a:p>
          <a:p>
            <a:pPr marL="0" indent="0">
              <a:buNone/>
            </a:pPr>
            <a:endParaRPr lang="ar-IQ" dirty="0"/>
          </a:p>
        </p:txBody>
      </p:sp>
    </p:spTree>
    <p:extLst>
      <p:ext uri="{BB962C8B-B14F-4D97-AF65-F5344CB8AC3E}">
        <p14:creationId xmlns:p14="http://schemas.microsoft.com/office/powerpoint/2010/main" val="2718532576"/>
      </p:ext>
    </p:extLst>
  </p:cSld>
  <p:clrMapOvr>
    <a:masterClrMapping/>
  </p:clrMapOvr>
  <mc:AlternateContent xmlns:mc="http://schemas.openxmlformats.org/markup-compatibility/2006" xmlns:p14="http://schemas.microsoft.com/office/powerpoint/2010/main">
    <mc:Choice Requires="p14">
      <p:transition spd="slow" p14:dur="1400" advClick="0">
        <p14:rippl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25" presetClass="entr" presetSubtype="0" fill="hold" grpId="0" nodeType="after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625" decel="50000" fill="hold">
                                          <p:stCondLst>
                                            <p:cond delay="0"/>
                                          </p:stCondLst>
                                        </p:cTn>
                                        <p:tgtEl>
                                          <p:spTgt spid="3">
                                            <p:bg/>
                                          </p:spTgt>
                                        </p:tgtEl>
                                        <p:attrNameLst>
                                          <p:attrName>style.rotation</p:attrName>
                                        </p:attrNameLst>
                                      </p:cBhvr>
                                      <p:tavLst>
                                        <p:tav tm="0">
                                          <p:val>
                                            <p:fltVal val="-90"/>
                                          </p:val>
                                        </p:tav>
                                        <p:tav tm="100000">
                                          <p:val>
                                            <p:fltVal val="0"/>
                                          </p:val>
                                        </p:tav>
                                      </p:tavLst>
                                    </p:anim>
                                    <p:anim calcmode="lin" valueType="num">
                                      <p:cBhvr>
                                        <p:cTn id="15" dur="625" decel="50000" fill="hold">
                                          <p:stCondLst>
                                            <p:cond delay="0"/>
                                          </p:stCondLst>
                                        </p:cTn>
                                        <p:tgtEl>
                                          <p:spTgt spid="3">
                                            <p:bg/>
                                          </p:spTgt>
                                        </p:tgtEl>
                                        <p:attrNameLst>
                                          <p:attrName>ppt_w</p:attrName>
                                        </p:attrNameLst>
                                      </p:cBhvr>
                                      <p:tavLst>
                                        <p:tav tm="0">
                                          <p:val>
                                            <p:strVal val="#ppt_w"/>
                                          </p:val>
                                        </p:tav>
                                        <p:tav tm="100000">
                                          <p:val>
                                            <p:strVal val="#ppt_w*.05"/>
                                          </p:val>
                                        </p:tav>
                                      </p:tavLst>
                                    </p:anim>
                                    <p:anim calcmode="lin" valueType="num">
                                      <p:cBhvr>
                                        <p:cTn id="16" dur="625" accel="50000" fill="hold">
                                          <p:stCondLst>
                                            <p:cond delay="625"/>
                                          </p:stCondLst>
                                        </p:cTn>
                                        <p:tgtEl>
                                          <p:spTgt spid="3">
                                            <p:bg/>
                                          </p:spTgt>
                                        </p:tgtEl>
                                        <p:attrNameLst>
                                          <p:attrName>ppt_w</p:attrName>
                                        </p:attrNameLst>
                                      </p:cBhvr>
                                      <p:tavLst>
                                        <p:tav tm="0">
                                          <p:val>
                                            <p:strVal val="#ppt_w*.05"/>
                                          </p:val>
                                        </p:tav>
                                        <p:tav tm="100000">
                                          <p:val>
                                            <p:strVal val="#ppt_w"/>
                                          </p:val>
                                        </p:tav>
                                      </p:tavLst>
                                    </p:anim>
                                    <p:anim calcmode="lin" valueType="num">
                                      <p:cBhvr>
                                        <p:cTn id="17" dur="1250" fill="hold"/>
                                        <p:tgtEl>
                                          <p:spTgt spid="3">
                                            <p:bg/>
                                          </p:spTgt>
                                        </p:tgtEl>
                                        <p:attrNameLst>
                                          <p:attrName>ppt_h</p:attrName>
                                        </p:attrNameLst>
                                      </p:cBhvr>
                                      <p:tavLst>
                                        <p:tav tm="0">
                                          <p:val>
                                            <p:strVal val="#ppt_h"/>
                                          </p:val>
                                        </p:tav>
                                        <p:tav tm="100000">
                                          <p:val>
                                            <p:strVal val="#ppt_h"/>
                                          </p:val>
                                        </p:tav>
                                      </p:tavLst>
                                    </p:anim>
                                    <p:anim calcmode="lin" valueType="num">
                                      <p:cBhvr>
                                        <p:cTn id="18" dur="625" decel="50000" fill="hold">
                                          <p:stCondLst>
                                            <p:cond delay="0"/>
                                          </p:stCondLst>
                                        </p:cTn>
                                        <p:tgtEl>
                                          <p:spTgt spid="3">
                                            <p:bg/>
                                          </p:spTgt>
                                        </p:tgtEl>
                                        <p:attrNameLst>
                                          <p:attrName>ppt_x</p:attrName>
                                        </p:attrNameLst>
                                      </p:cBhvr>
                                      <p:tavLst>
                                        <p:tav tm="0">
                                          <p:val>
                                            <p:strVal val="#ppt_x+.4"/>
                                          </p:val>
                                        </p:tav>
                                        <p:tav tm="100000">
                                          <p:val>
                                            <p:strVal val="#ppt_x"/>
                                          </p:val>
                                        </p:tav>
                                      </p:tavLst>
                                    </p:anim>
                                    <p:anim calcmode="lin" valueType="num">
                                      <p:cBhvr>
                                        <p:cTn id="19" dur="625" decel="50000" fill="hold">
                                          <p:stCondLst>
                                            <p:cond delay="0"/>
                                          </p:stCondLst>
                                        </p:cTn>
                                        <p:tgtEl>
                                          <p:spTgt spid="3">
                                            <p:bg/>
                                          </p:spTgt>
                                        </p:tgtEl>
                                        <p:attrNameLst>
                                          <p:attrName>ppt_y</p:attrName>
                                        </p:attrNameLst>
                                      </p:cBhvr>
                                      <p:tavLst>
                                        <p:tav tm="0">
                                          <p:val>
                                            <p:strVal val="#ppt_y-.2"/>
                                          </p:val>
                                        </p:tav>
                                        <p:tav tm="100000">
                                          <p:val>
                                            <p:strVal val="#ppt_y+.1"/>
                                          </p:val>
                                        </p:tav>
                                      </p:tavLst>
                                    </p:anim>
                                    <p:anim calcmode="lin" valueType="num">
                                      <p:cBhvr>
                                        <p:cTn id="20" dur="625" accel="50000" fill="hold">
                                          <p:stCondLst>
                                            <p:cond delay="625"/>
                                          </p:stCondLst>
                                        </p:cTn>
                                        <p:tgtEl>
                                          <p:spTgt spid="3">
                                            <p:bg/>
                                          </p:spTgt>
                                        </p:tgtEl>
                                        <p:attrNameLst>
                                          <p:attrName>ppt_y</p:attrName>
                                        </p:attrNameLst>
                                      </p:cBhvr>
                                      <p:tavLst>
                                        <p:tav tm="0">
                                          <p:val>
                                            <p:strVal val="#ppt_y+.1"/>
                                          </p:val>
                                        </p:tav>
                                        <p:tav tm="100000">
                                          <p:val>
                                            <p:strVal val="#ppt_y"/>
                                          </p:val>
                                        </p:tav>
                                      </p:tavLst>
                                    </p:anim>
                                    <p:animEffect transition="in" filter="fade">
                                      <p:cBhvr>
                                        <p:cTn id="21" dur="1250" decel="50000">
                                          <p:stCondLst>
                                            <p:cond delay="0"/>
                                          </p:stCondLst>
                                        </p:cTn>
                                        <p:tgtEl>
                                          <p:spTgt spid="3">
                                            <p:bg/>
                                          </p:spTgt>
                                        </p:tgtEl>
                                      </p:cBhvr>
                                    </p:animEffect>
                                  </p:childTnLst>
                                </p:cTn>
                              </p:par>
                            </p:childTnLst>
                          </p:cTn>
                        </p:par>
                        <p:par>
                          <p:cTn id="22" fill="hold">
                            <p:stCondLst>
                              <p:cond delay="2250"/>
                            </p:stCondLst>
                            <p:childTnLst>
                              <p:par>
                                <p:cTn id="23" presetID="25" presetClass="entr" presetSubtype="0" fill="hold" grpId="0" nodeType="after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625"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6" dur="625"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7" dur="625" accel="50000" fill="hold">
                                          <p:stCondLst>
                                            <p:cond delay="625"/>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8" dur="125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9" dur="625"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30" dur="625"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31" dur="625" accel="50000" fill="hold">
                                          <p:stCondLst>
                                            <p:cond delay="625"/>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32" dur="1250" decel="50000">
                                          <p:stCondLst>
                                            <p:cond delay="0"/>
                                          </p:stCondLst>
                                        </p:cTn>
                                        <p:tgtEl>
                                          <p:spTgt spid="3">
                                            <p:txEl>
                                              <p:pRg st="0" end="0"/>
                                            </p:txEl>
                                          </p:spTgt>
                                        </p:tgtEl>
                                      </p:cBhvr>
                                    </p:animEffect>
                                  </p:childTnLst>
                                </p:cTn>
                              </p:par>
                            </p:childTnLst>
                          </p:cTn>
                        </p:par>
                        <p:par>
                          <p:cTn id="33" fill="hold">
                            <p:stCondLst>
                              <p:cond delay="3500"/>
                            </p:stCondLst>
                            <p:childTnLst>
                              <p:par>
                                <p:cTn id="34" presetID="25" presetClass="entr" presetSubtype="0" fill="hold" grpId="0" nodeType="after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 calcmode="lin" valueType="num">
                                      <p:cBhvr>
                                        <p:cTn id="36" dur="625"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7" dur="625"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8" dur="625" accel="50000" fill="hold">
                                          <p:stCondLst>
                                            <p:cond delay="625"/>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9" dur="125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40" dur="625"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41" dur="625"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42" dur="625" accel="50000" fill="hold">
                                          <p:stCondLst>
                                            <p:cond delay="625"/>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43" dur="1250" decel="50000">
                                          <p:stCondLst>
                                            <p:cond delay="0"/>
                                          </p:stCondLst>
                                        </p:cTn>
                                        <p:tgtEl>
                                          <p:spTgt spid="3">
                                            <p:txEl>
                                              <p:pRg st="1" end="1"/>
                                            </p:txEl>
                                          </p:spTgt>
                                        </p:tgtEl>
                                      </p:cBhvr>
                                    </p:animEffect>
                                  </p:childTnLst>
                                </p:cTn>
                              </p:par>
                            </p:childTnLst>
                          </p:cTn>
                        </p:par>
                        <p:par>
                          <p:cTn id="44" fill="hold">
                            <p:stCondLst>
                              <p:cond delay="4750"/>
                            </p:stCondLst>
                            <p:childTnLst>
                              <p:par>
                                <p:cTn id="45" presetID="25" presetClass="entr" presetSubtype="0" fill="hold" grpId="0" nodeType="after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 calcmode="lin" valueType="num">
                                      <p:cBhvr>
                                        <p:cTn id="47" dur="625"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48" dur="625"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49" dur="625" accel="50000" fill="hold">
                                          <p:stCondLst>
                                            <p:cond delay="625"/>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50" dur="125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51" dur="625"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52" dur="625"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53" dur="625" accel="50000" fill="hold">
                                          <p:stCondLst>
                                            <p:cond delay="625"/>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54" dur="125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94</TotalTime>
  <Words>392</Words>
  <Application>Microsoft Office PowerPoint</Application>
  <PresentationFormat>عرض على الشاشة (3:4)‏</PresentationFormat>
  <Paragraphs>27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موازنة</vt:lpstr>
      <vt:lpstr>المبحث الثالث : الحكومات وانواعها </vt:lpstr>
      <vt:lpstr>ماهي الحكومة ؟ </vt:lpstr>
      <vt:lpstr>انواع الحكومات</vt:lpstr>
      <vt:lpstr>عرض تقديمي في PowerPoint</vt:lpstr>
      <vt:lpstr>عرض تقديمي في PowerPoint</vt:lpstr>
      <vt:lpstr>ملاحظة مهمة</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الثالث الحكومات وانواعها</dc:title>
  <dc:creator>hp</dc:creator>
  <cp:lastModifiedBy>Google</cp:lastModifiedBy>
  <cp:revision>12</cp:revision>
  <dcterms:created xsi:type="dcterms:W3CDTF">2020-03-07T19:52:19Z</dcterms:created>
  <dcterms:modified xsi:type="dcterms:W3CDTF">2020-04-11T22:54:26Z</dcterms:modified>
</cp:coreProperties>
</file>