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1" r:id="rId2"/>
    <p:sldId id="256" r:id="rId3"/>
    <p:sldId id="257" r:id="rId4"/>
    <p:sldId id="258" r:id="rId5"/>
    <p:sldId id="259" r:id="rId6"/>
    <p:sldId id="260" r:id="rId7"/>
    <p:sldId id="263" r:id="rId8"/>
    <p:sldId id="264"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7246160-3669-4F83-86AF-9F47BFE8DB1C}" type="datetimeFigureOut">
              <a:rPr lang="ar-IQ" smtClean="0"/>
              <a:t>19/08/1441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06BFF4C-F814-4885-AEC9-3F7BB319DA2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7246160-3669-4F83-86AF-9F47BFE8DB1C}" type="datetimeFigureOut">
              <a:rPr lang="ar-IQ" smtClean="0"/>
              <a:t>19/08/1441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6BFF4C-F814-4885-AEC9-3F7BB319DA2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7246160-3669-4F83-86AF-9F47BFE8DB1C}" type="datetimeFigureOut">
              <a:rPr lang="ar-IQ" smtClean="0"/>
              <a:t>19/08/1441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6BFF4C-F814-4885-AEC9-3F7BB319DA2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7246160-3669-4F83-86AF-9F47BFE8DB1C}" type="datetimeFigureOut">
              <a:rPr lang="ar-IQ" smtClean="0"/>
              <a:t>19/08/1441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B06BFF4C-F814-4885-AEC9-3F7BB319DA2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7246160-3669-4F83-86AF-9F47BFE8DB1C}" type="datetimeFigureOut">
              <a:rPr lang="ar-IQ" smtClean="0"/>
              <a:t>19/08/1441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B06BFF4C-F814-4885-AEC9-3F7BB319DA27}" type="slidenum">
              <a:rPr lang="ar-IQ" smtClean="0"/>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7246160-3669-4F83-86AF-9F47BFE8DB1C}" type="datetimeFigureOut">
              <a:rPr lang="ar-IQ" smtClean="0"/>
              <a:t>19/08/1441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B06BFF4C-F814-4885-AEC9-3F7BB319DA2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7246160-3669-4F83-86AF-9F47BFE8DB1C}" type="datetimeFigureOut">
              <a:rPr lang="ar-IQ" smtClean="0"/>
              <a:t>19/08/1441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B06BFF4C-F814-4885-AEC9-3F7BB319DA2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7246160-3669-4F83-86AF-9F47BFE8DB1C}" type="datetimeFigureOut">
              <a:rPr lang="ar-IQ" smtClean="0"/>
              <a:t>19/08/1441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06BFF4C-F814-4885-AEC9-3F7BB319DA2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7246160-3669-4F83-86AF-9F47BFE8DB1C}" type="datetimeFigureOut">
              <a:rPr lang="ar-IQ" smtClean="0"/>
              <a:t>19/08/1441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B06BFF4C-F814-4885-AEC9-3F7BB319DA2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7246160-3669-4F83-86AF-9F47BFE8DB1C}" type="datetimeFigureOut">
              <a:rPr lang="ar-IQ" smtClean="0"/>
              <a:t>19/08/1441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B06BFF4C-F814-4885-AEC9-3F7BB319DA2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7246160-3669-4F83-86AF-9F47BFE8DB1C}" type="datetimeFigureOut">
              <a:rPr lang="ar-IQ" smtClean="0"/>
              <a:t>19/08/1441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B06BFF4C-F814-4885-AEC9-3F7BB319DA2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7246160-3669-4F83-86AF-9F47BFE8DB1C}" type="datetimeFigureOut">
              <a:rPr lang="ar-IQ" smtClean="0"/>
              <a:t>19/08/1441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06BFF4C-F814-4885-AEC9-3F7BB319DA27}"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332656"/>
            <a:ext cx="8424936" cy="6336704"/>
          </a:xfrm>
        </p:spPr>
      </p:pic>
      <p:sp>
        <p:nvSpPr>
          <p:cNvPr id="5" name="مستطيل 4"/>
          <p:cNvSpPr/>
          <p:nvPr/>
        </p:nvSpPr>
        <p:spPr>
          <a:xfrm>
            <a:off x="3059832" y="637237"/>
            <a:ext cx="453650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ar-IQ" sz="2400" b="1" dirty="0"/>
              <a:t>المبحث الرابع </a:t>
            </a:r>
            <a:endParaRPr lang="ar-IQ" sz="2400" b="1" dirty="0" smtClean="0"/>
          </a:p>
          <a:p>
            <a:pPr algn="ctr"/>
            <a:r>
              <a:rPr lang="ar-IQ" sz="2400" b="1" dirty="0" smtClean="0"/>
              <a:t> </a:t>
            </a:r>
            <a:r>
              <a:rPr lang="ar-IQ" sz="2400" b="1" dirty="0"/>
              <a:t>الانظمة السياسية </a:t>
            </a:r>
            <a:r>
              <a:rPr lang="ar-IQ" sz="2400" b="1" dirty="0" smtClean="0"/>
              <a:t>المعاصرة</a:t>
            </a:r>
          </a:p>
        </p:txBody>
      </p:sp>
      <p:sp>
        <p:nvSpPr>
          <p:cNvPr id="6" name="مستطيل 5"/>
          <p:cNvSpPr/>
          <p:nvPr/>
        </p:nvSpPr>
        <p:spPr>
          <a:xfrm>
            <a:off x="1672916" y="2215168"/>
            <a:ext cx="365516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ar-IQ" sz="2400" b="1" dirty="0" err="1"/>
              <a:t>د.خمائل</a:t>
            </a:r>
            <a:r>
              <a:rPr lang="ar-IQ" sz="2400" b="1" dirty="0"/>
              <a:t> شاكر ابو خضير </a:t>
            </a:r>
          </a:p>
        </p:txBody>
      </p:sp>
    </p:spTree>
    <p:extLst>
      <p:ext uri="{BB962C8B-B14F-4D97-AF65-F5344CB8AC3E}">
        <p14:creationId xmlns:p14="http://schemas.microsoft.com/office/powerpoint/2010/main" val="4029846741"/>
      </p:ext>
    </p:extLst>
  </p:cSld>
  <p:clrMapOvr>
    <a:masterClrMapping/>
  </p:clrMapOvr>
  <mc:AlternateContent xmlns:mc="http://schemas.openxmlformats.org/markup-compatibility/2006">
    <mc:Choice xmlns:p14="http://schemas.microsoft.com/office/powerpoint/2010/main" Requires="p14">
      <p:transition spd="slow" p14:dur="800" advClick="0">
        <p:circle/>
      </p:transition>
    </mc:Choice>
    <mc:Fallback>
      <p:transition spd="slow" advClick="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250"/>
                                        <p:tgtEl>
                                          <p:spTgt spid="4"/>
                                        </p:tgtEl>
                                      </p:cBhvr>
                                    </p:animEffect>
                                  </p:childTnLst>
                                </p:cTn>
                              </p:par>
                            </p:childTnLst>
                          </p:cTn>
                        </p:par>
                        <p:par>
                          <p:cTn id="8" fill="hold">
                            <p:stCondLst>
                              <p:cond delay="225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1000"/>
                                        <p:tgtEl>
                                          <p:spTgt spid="5"/>
                                        </p:tgtEl>
                                      </p:cBhvr>
                                    </p:animEffect>
                                  </p:childTnLst>
                                </p:cTn>
                              </p:par>
                            </p:childTnLst>
                          </p:cTn>
                        </p:par>
                        <p:par>
                          <p:cTn id="12" fill="hold">
                            <p:stCondLst>
                              <p:cond delay="3250"/>
                            </p:stCondLst>
                            <p:childTnLst>
                              <p:par>
                                <p:cTn id="13" presetID="6" presetClass="entr" presetSubtype="16"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620688"/>
            <a:ext cx="7448872" cy="2711152"/>
          </a:xfrm>
        </p:spPr>
        <p:style>
          <a:lnRef idx="1">
            <a:schemeClr val="dk1"/>
          </a:lnRef>
          <a:fillRef idx="2">
            <a:schemeClr val="dk1"/>
          </a:fillRef>
          <a:effectRef idx="1">
            <a:schemeClr val="dk1"/>
          </a:effectRef>
          <a:fontRef idx="minor">
            <a:schemeClr val="dk1"/>
          </a:fontRef>
        </p:style>
        <p:txBody>
          <a:bodyPr>
            <a:normAutofit lnSpcReduction="10000"/>
          </a:bodyPr>
          <a:lstStyle/>
          <a:p>
            <a:pPr algn="ctr"/>
            <a:r>
              <a:rPr lang="ar-IQ" dirty="0" smtClean="0">
                <a:solidFill>
                  <a:schemeClr val="bg1"/>
                </a:solidFill>
              </a:rPr>
              <a:t>النظام النيابي </a:t>
            </a:r>
            <a:endParaRPr lang="ar-IQ" dirty="0" smtClean="0">
              <a:solidFill>
                <a:schemeClr val="bg1"/>
              </a:solidFill>
            </a:endParaRPr>
          </a:p>
          <a:p>
            <a:pPr algn="just"/>
            <a:r>
              <a:rPr lang="ar-IQ" dirty="0" smtClean="0">
                <a:solidFill>
                  <a:schemeClr val="bg1"/>
                </a:solidFill>
              </a:rPr>
              <a:t> </a:t>
            </a:r>
            <a:r>
              <a:rPr lang="ar-IQ" sz="2000" dirty="0" smtClean="0">
                <a:solidFill>
                  <a:schemeClr val="bg1"/>
                </a:solidFill>
              </a:rPr>
              <a:t>وجد هذا النظام اساسه في المفهوم المتعلق بسيادة الامة ، وقد عرف اشكالاً متعددة استناداً الى مبدا الفصل بين السلطات والتي يتظكم </a:t>
            </a:r>
            <a:r>
              <a:rPr lang="ar-IQ" sz="3200" dirty="0" smtClean="0">
                <a:solidFill>
                  <a:schemeClr val="bg1"/>
                </a:solidFill>
              </a:rPr>
              <a:t>:</a:t>
            </a:r>
          </a:p>
          <a:p>
            <a:pPr algn="just"/>
            <a:r>
              <a:rPr lang="ar-IQ" sz="2000" dirty="0" smtClean="0">
                <a:solidFill>
                  <a:schemeClr val="bg1"/>
                </a:solidFill>
              </a:rPr>
              <a:t>1- مبدا الفصل بين السلطات </a:t>
            </a:r>
          </a:p>
          <a:p>
            <a:pPr algn="just"/>
            <a:r>
              <a:rPr lang="ar-IQ" sz="2000" dirty="0" smtClean="0">
                <a:solidFill>
                  <a:schemeClr val="bg1"/>
                </a:solidFill>
              </a:rPr>
              <a:t>2- النظام البرلماني .</a:t>
            </a:r>
          </a:p>
          <a:p>
            <a:pPr algn="just"/>
            <a:r>
              <a:rPr lang="ar-IQ" sz="2000" dirty="0" smtClean="0">
                <a:solidFill>
                  <a:schemeClr val="bg1"/>
                </a:solidFill>
              </a:rPr>
              <a:t>3- النظام الرئاسي </a:t>
            </a:r>
          </a:p>
          <a:p>
            <a:pPr algn="r"/>
            <a:endParaRPr lang="ar-IQ" sz="1800" dirty="0" smtClean="0"/>
          </a:p>
          <a:p>
            <a:pPr algn="r"/>
            <a:endParaRPr lang="ar-IQ" dirty="0"/>
          </a:p>
        </p:txBody>
      </p:sp>
      <p:pic>
        <p:nvPicPr>
          <p:cNvPr id="1026" name="Picture 2" descr="C:\Users\Google\Desktop\untitledt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669980"/>
            <a:ext cx="2716560" cy="213853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Google\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1" y="3753780"/>
            <a:ext cx="2619375" cy="20547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Google\Desktop\untitled7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753780"/>
            <a:ext cx="2736304" cy="2054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1215677"/>
      </p:ext>
    </p:extLst>
  </p:cSld>
  <p:clrMapOvr>
    <a:masterClrMapping/>
  </p:clrMapOvr>
  <mc:AlternateContent xmlns:mc="http://schemas.openxmlformats.org/markup-compatibility/2006">
    <mc:Choice xmlns:p14="http://schemas.microsoft.com/office/powerpoint/2010/main" Requires="p14">
      <p:transition spd="slow" p14:dur="4000" advClick="0">
        <p14:vortex/>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1000"/>
                                        <p:tgtEl>
                                          <p:spTgt spid="3">
                                            <p:bg/>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1000"/>
                                        <p:tgtEl>
                                          <p:spTgt spid="3">
                                            <p:txEl>
                                              <p:pRg st="0" end="0"/>
                                            </p:txEl>
                                          </p:spTgt>
                                        </p:tgtEl>
                                      </p:cBhvr>
                                    </p:animEffect>
                                  </p:childTnLst>
                                </p:cTn>
                              </p:par>
                            </p:childTnLst>
                          </p:cTn>
                        </p:par>
                        <p:par>
                          <p:cTn id="12" fill="hold">
                            <p:stCondLst>
                              <p:cond delay="20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1000"/>
                                        <p:tgtEl>
                                          <p:spTgt spid="3">
                                            <p:txEl>
                                              <p:pRg st="1" end="1"/>
                                            </p:txEl>
                                          </p:spTgt>
                                        </p:tgtEl>
                                      </p:cBhvr>
                                    </p:animEffect>
                                  </p:childTnLst>
                                </p:cTn>
                              </p:par>
                            </p:childTnLst>
                          </p:cTn>
                        </p:par>
                        <p:par>
                          <p:cTn id="16" fill="hold">
                            <p:stCondLst>
                              <p:cond delay="300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1000"/>
                                        <p:tgtEl>
                                          <p:spTgt spid="3">
                                            <p:txEl>
                                              <p:pRg st="2" end="2"/>
                                            </p:txEl>
                                          </p:spTgt>
                                        </p:tgtEl>
                                      </p:cBhvr>
                                    </p:animEffect>
                                  </p:childTnLst>
                                </p:cTn>
                              </p:par>
                            </p:childTnLst>
                          </p:cTn>
                        </p:par>
                        <p:par>
                          <p:cTn id="20" fill="hold">
                            <p:stCondLst>
                              <p:cond delay="4000"/>
                            </p:stCondLst>
                            <p:childTnLst>
                              <p:par>
                                <p:cTn id="21" presetID="14"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1000"/>
                                        <p:tgtEl>
                                          <p:spTgt spid="3">
                                            <p:txEl>
                                              <p:pRg st="3" end="3"/>
                                            </p:txEl>
                                          </p:spTgt>
                                        </p:tgtEl>
                                      </p:cBhvr>
                                    </p:animEffect>
                                  </p:childTnLst>
                                </p:cTn>
                              </p:par>
                            </p:childTnLst>
                          </p:cTn>
                        </p:par>
                        <p:par>
                          <p:cTn id="24" fill="hold">
                            <p:stCondLst>
                              <p:cond delay="5000"/>
                            </p:stCondLst>
                            <p:childTnLst>
                              <p:par>
                                <p:cTn id="25" presetID="14"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1000"/>
                                        <p:tgtEl>
                                          <p:spTgt spid="3">
                                            <p:txEl>
                                              <p:pRg st="4" end="4"/>
                                            </p:txEl>
                                          </p:spTgt>
                                        </p:tgtEl>
                                      </p:cBhvr>
                                    </p:animEffect>
                                  </p:childTnLst>
                                </p:cTn>
                              </p:par>
                            </p:childTnLst>
                          </p:cTn>
                        </p:par>
                        <p:par>
                          <p:cTn id="28" fill="hold">
                            <p:stCondLst>
                              <p:cond delay="6000"/>
                            </p:stCondLst>
                            <p:childTnLst>
                              <p:par>
                                <p:cTn id="29" presetID="6" presetClass="entr" presetSubtype="16" fill="hold" nodeType="after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circle(in)">
                                      <p:cBhvr>
                                        <p:cTn id="31" dur="2000"/>
                                        <p:tgtEl>
                                          <p:spTgt spid="1026"/>
                                        </p:tgtEl>
                                      </p:cBhvr>
                                    </p:animEffect>
                                  </p:childTnLst>
                                </p:cTn>
                              </p:par>
                            </p:childTnLst>
                          </p:cTn>
                        </p:par>
                        <p:par>
                          <p:cTn id="32" fill="hold">
                            <p:stCondLst>
                              <p:cond delay="8000"/>
                            </p:stCondLst>
                            <p:childTnLst>
                              <p:par>
                                <p:cTn id="33" presetID="6" presetClass="entr" presetSubtype="16" fill="hold" nodeType="afterEffect">
                                  <p:stCondLst>
                                    <p:cond delay="0"/>
                                  </p:stCondLst>
                                  <p:childTnLst>
                                    <p:set>
                                      <p:cBhvr>
                                        <p:cTn id="34" dur="1" fill="hold">
                                          <p:stCondLst>
                                            <p:cond delay="0"/>
                                          </p:stCondLst>
                                        </p:cTn>
                                        <p:tgtEl>
                                          <p:spTgt spid="1027"/>
                                        </p:tgtEl>
                                        <p:attrNameLst>
                                          <p:attrName>style.visibility</p:attrName>
                                        </p:attrNameLst>
                                      </p:cBhvr>
                                      <p:to>
                                        <p:strVal val="visible"/>
                                      </p:to>
                                    </p:set>
                                    <p:animEffect transition="in" filter="circle(in)">
                                      <p:cBhvr>
                                        <p:cTn id="35" dur="2000"/>
                                        <p:tgtEl>
                                          <p:spTgt spid="1027"/>
                                        </p:tgtEl>
                                      </p:cBhvr>
                                    </p:animEffect>
                                  </p:childTnLst>
                                </p:cTn>
                              </p:par>
                            </p:childTnLst>
                          </p:cTn>
                        </p:par>
                        <p:par>
                          <p:cTn id="36" fill="hold">
                            <p:stCondLst>
                              <p:cond delay="10000"/>
                            </p:stCondLst>
                            <p:childTnLst>
                              <p:par>
                                <p:cTn id="37" presetID="21" presetClass="entr" presetSubtype="1" fill="hold" nodeType="afterEffect">
                                  <p:stCondLst>
                                    <p:cond delay="0"/>
                                  </p:stCondLst>
                                  <p:childTnLst>
                                    <p:set>
                                      <p:cBhvr>
                                        <p:cTn id="38" dur="1" fill="hold">
                                          <p:stCondLst>
                                            <p:cond delay="0"/>
                                          </p:stCondLst>
                                        </p:cTn>
                                        <p:tgtEl>
                                          <p:spTgt spid="1028"/>
                                        </p:tgtEl>
                                        <p:attrNameLst>
                                          <p:attrName>style.visibility</p:attrName>
                                        </p:attrNameLst>
                                      </p:cBhvr>
                                      <p:to>
                                        <p:strVal val="visible"/>
                                      </p:to>
                                    </p:set>
                                    <p:animEffect transition="in" filter="wheel(1)">
                                      <p:cBhvr>
                                        <p:cTn id="39"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476672"/>
            <a:ext cx="5400600" cy="1001266"/>
          </a:xfrm>
          <a:effectLst>
            <a:innerShdw blurRad="114300">
              <a:prstClr val="black"/>
            </a:innerShdw>
          </a:effectLst>
          <a:scene3d>
            <a:camera prst="perspectiveFront"/>
            <a:lightRig rig="threePt" dir="t"/>
          </a:scene3d>
        </p:spPr>
        <p:style>
          <a:lnRef idx="1">
            <a:schemeClr val="accent2"/>
          </a:lnRef>
          <a:fillRef idx="2">
            <a:schemeClr val="accent2"/>
          </a:fillRef>
          <a:effectRef idx="1">
            <a:schemeClr val="accent2"/>
          </a:effectRef>
          <a:fontRef idx="minor">
            <a:schemeClr val="dk1"/>
          </a:fontRef>
        </p:style>
        <p:txBody>
          <a:bodyPr>
            <a:normAutofit/>
          </a:bodyPr>
          <a:lstStyle/>
          <a:p>
            <a:pPr algn="ctr"/>
            <a:r>
              <a:rPr lang="ar-IQ" sz="2800" dirty="0" smtClean="0"/>
              <a:t>مبدأ الفصل بين السلطات </a:t>
            </a:r>
            <a:endParaRPr lang="ar-IQ" sz="2800"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ar-IQ" sz="2000" dirty="0" smtClean="0"/>
              <a:t>نظرية </a:t>
            </a:r>
            <a:r>
              <a:rPr lang="ar-IQ" sz="2000" dirty="0" smtClean="0"/>
              <a:t>الفصل بين السلطات </a:t>
            </a:r>
          </a:p>
          <a:p>
            <a:r>
              <a:rPr lang="ar-IQ" sz="2000" dirty="0" smtClean="0"/>
              <a:t>نظرية </a:t>
            </a:r>
            <a:r>
              <a:rPr lang="ar-IQ" sz="2000" dirty="0" smtClean="0"/>
              <a:t>الفصل بين السلطات الذي اوجده المفكر جون لوك والذي عبر عنه في كتابه (محاولة في الحكومة المدنية ) ويعني بان عدم التداخل بين السلطات اي كل سلطة في الدولة لها عملها المحدد بها وهو يعتبر السلطة التشريعية انما السلطة العليا في الدولة وتكون بقية السلطات تابعة لها / ويرى ان السلطة التنفيذية وضيفتها تقتصر على تنفيذ القوانين داخل المجتمع .</a:t>
            </a:r>
          </a:p>
          <a:p>
            <a:r>
              <a:rPr lang="ar-IQ" sz="2000" dirty="0" smtClean="0"/>
              <a:t>عرف </a:t>
            </a:r>
            <a:r>
              <a:rPr lang="ar-IQ" sz="2000" dirty="0" smtClean="0"/>
              <a:t>المفكر جون لوك </a:t>
            </a:r>
          </a:p>
          <a:p>
            <a:r>
              <a:rPr lang="ar-IQ" sz="2000" dirty="0" smtClean="0"/>
              <a:t>2- النظام البرلماني : هو نوع من انواع النظم النيابية ويعتمد على مبدأ الفصل بين السلطات والتعاون والرقابة بين السلطتين التشريعية والتنفيذية  ونشأ هذا النظام في انكلترا في القرن الثامن عشر وانتشر في الدول الاوربية منذ القرن التاسع عشر . </a:t>
            </a:r>
          </a:p>
          <a:p>
            <a:r>
              <a:rPr lang="ar-IQ" sz="2000" dirty="0" smtClean="0"/>
              <a:t>وقد عرف الاستاذ (موريس دوفرجيه ) النظام النظام البرلماني  بأنه ذلك النظام الذي يتميز بثنائية السلطة التنفيذية ، اي وجود رئيس دولة وحكومة مسؤولة سياسيا امام البرلمان : واهم  اركانه </a:t>
            </a:r>
          </a:p>
          <a:p>
            <a:pPr marL="64008" indent="0">
              <a:buNone/>
            </a:pPr>
            <a:endParaRPr lang="ar-IQ" sz="2000" dirty="0"/>
          </a:p>
        </p:txBody>
      </p:sp>
    </p:spTree>
    <p:extLst>
      <p:ext uri="{BB962C8B-B14F-4D97-AF65-F5344CB8AC3E}">
        <p14:creationId xmlns:p14="http://schemas.microsoft.com/office/powerpoint/2010/main" val="3057473127"/>
      </p:ext>
    </p:extLst>
  </p:cSld>
  <p:clrMapOvr>
    <a:masterClrMapping/>
  </p:clrMapOvr>
  <mc:AlternateContent xmlns:mc="http://schemas.openxmlformats.org/markup-compatibility/2006">
    <mc:Choice xmlns:p14="http://schemas.microsoft.com/office/powerpoint/2010/main" Requires="p14">
      <p:transition spd="slow" p14:dur="1400" advClick="0">
        <p14:doors dir="ver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750"/>
                                        <p:tgtEl>
                                          <p:spTgt spid="2"/>
                                        </p:tgtEl>
                                      </p:cBhvr>
                                    </p:animEffect>
                                  </p:childTnLst>
                                </p:cTn>
                              </p:par>
                            </p:childTnLst>
                          </p:cTn>
                        </p:par>
                        <p:par>
                          <p:cTn id="8" fill="hold">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arn(inVertical)">
                                      <p:cBhvr>
                                        <p:cTn id="11" dur="1000"/>
                                        <p:tgtEl>
                                          <p:spTgt spid="3">
                                            <p:bg/>
                                          </p:spTgt>
                                        </p:tgtEl>
                                      </p:cBhvr>
                                    </p:animEffect>
                                  </p:childTnLst>
                                </p:cTn>
                              </p:par>
                            </p:childTnLst>
                          </p:cTn>
                        </p:par>
                        <p:par>
                          <p:cTn id="12" fill="hold">
                            <p:stCondLst>
                              <p:cond delay="1750"/>
                            </p:stCondLst>
                            <p:childTnLst>
                              <p:par>
                                <p:cTn id="13" presetID="16" presetClass="entr" presetSubtype="2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1000"/>
                                        <p:tgtEl>
                                          <p:spTgt spid="3">
                                            <p:txEl>
                                              <p:pRg st="0" end="0"/>
                                            </p:txEl>
                                          </p:spTgt>
                                        </p:tgtEl>
                                      </p:cBhvr>
                                    </p:animEffect>
                                  </p:childTnLst>
                                </p:cTn>
                              </p:par>
                            </p:childTnLst>
                          </p:cTn>
                        </p:par>
                        <p:par>
                          <p:cTn id="16" fill="hold">
                            <p:stCondLst>
                              <p:cond delay="2750"/>
                            </p:stCondLst>
                            <p:childTnLst>
                              <p:par>
                                <p:cTn id="17" presetID="16" presetClass="entr" presetSubtype="21"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1000"/>
                                        <p:tgtEl>
                                          <p:spTgt spid="3">
                                            <p:txEl>
                                              <p:pRg st="1" end="1"/>
                                            </p:txEl>
                                          </p:spTgt>
                                        </p:tgtEl>
                                      </p:cBhvr>
                                    </p:animEffect>
                                  </p:childTnLst>
                                </p:cTn>
                              </p:par>
                            </p:childTnLst>
                          </p:cTn>
                        </p:par>
                        <p:par>
                          <p:cTn id="20" fill="hold">
                            <p:stCondLst>
                              <p:cond delay="3750"/>
                            </p:stCondLst>
                            <p:childTnLst>
                              <p:par>
                                <p:cTn id="21" presetID="16" presetClass="entr" presetSubtype="21"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1000"/>
                                        <p:tgtEl>
                                          <p:spTgt spid="3">
                                            <p:txEl>
                                              <p:pRg st="2" end="2"/>
                                            </p:txEl>
                                          </p:spTgt>
                                        </p:tgtEl>
                                      </p:cBhvr>
                                    </p:animEffect>
                                  </p:childTnLst>
                                </p:cTn>
                              </p:par>
                            </p:childTnLst>
                          </p:cTn>
                        </p:par>
                        <p:par>
                          <p:cTn id="24" fill="hold">
                            <p:stCondLst>
                              <p:cond delay="4750"/>
                            </p:stCondLst>
                            <p:childTnLst>
                              <p:par>
                                <p:cTn id="25" presetID="16" presetClass="entr" presetSubtype="21"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1000"/>
                                        <p:tgtEl>
                                          <p:spTgt spid="3">
                                            <p:txEl>
                                              <p:pRg st="3" end="3"/>
                                            </p:txEl>
                                          </p:spTgt>
                                        </p:tgtEl>
                                      </p:cBhvr>
                                    </p:animEffect>
                                  </p:childTnLst>
                                </p:cTn>
                              </p:par>
                            </p:childTnLst>
                          </p:cTn>
                        </p:par>
                        <p:par>
                          <p:cTn id="28" fill="hold">
                            <p:stCondLst>
                              <p:cond delay="5750"/>
                            </p:stCondLst>
                            <p:childTnLst>
                              <p:par>
                                <p:cTn id="29" presetID="16" presetClass="entr" presetSubtype="21"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848872" cy="5184576"/>
          </a:xfrm>
        </p:spPr>
        <p:style>
          <a:lnRef idx="1">
            <a:schemeClr val="accent3"/>
          </a:lnRef>
          <a:fillRef idx="2">
            <a:schemeClr val="accent3"/>
          </a:fillRef>
          <a:effectRef idx="1">
            <a:schemeClr val="accent3"/>
          </a:effectRef>
          <a:fontRef idx="minor">
            <a:schemeClr val="dk1"/>
          </a:fontRef>
        </p:style>
        <p:txBody>
          <a:bodyPr>
            <a:noAutofit/>
          </a:bodyPr>
          <a:lstStyle/>
          <a:p>
            <a:pPr algn="r"/>
            <a:r>
              <a:rPr lang="ar-IQ" sz="3200" dirty="0" smtClean="0"/>
              <a:t/>
            </a:r>
            <a:br>
              <a:rPr lang="ar-IQ" sz="3200" dirty="0" smtClean="0"/>
            </a:br>
            <a:r>
              <a:rPr lang="ar-IQ" sz="3200" dirty="0" smtClean="0"/>
              <a:t>ثنائية </a:t>
            </a:r>
            <a:r>
              <a:rPr lang="ar-IQ" sz="3200" dirty="0"/>
              <a:t>السلطة التنفيذية </a:t>
            </a:r>
            <a:r>
              <a:rPr lang="ar-IQ" sz="3200" dirty="0" smtClean="0"/>
              <a:t/>
            </a:r>
            <a:br>
              <a:rPr lang="ar-IQ" sz="3200" dirty="0" smtClean="0"/>
            </a:br>
            <a:r>
              <a:rPr lang="ar-IQ" sz="3200" dirty="0" smtClean="0"/>
              <a:t>تتطلب </a:t>
            </a:r>
            <a:r>
              <a:rPr lang="ar-IQ" sz="3200" dirty="0"/>
              <a:t>وجود رأسين ، يتولى احدهما رئاسة الدولة ملكاً كان ام رئيساً ، بينما الثاني رئاسة </a:t>
            </a:r>
            <a:r>
              <a:rPr lang="ar-IQ" sz="3200" dirty="0" smtClean="0"/>
              <a:t>الحكومة</a:t>
            </a:r>
            <a:br>
              <a:rPr lang="ar-IQ" sz="3200" dirty="0" smtClean="0"/>
            </a:br>
            <a:r>
              <a:rPr lang="ar-IQ" sz="3200" dirty="0"/>
              <a:t> </a:t>
            </a:r>
            <a:br>
              <a:rPr lang="ar-IQ" sz="3200" dirty="0"/>
            </a:br>
            <a:r>
              <a:rPr lang="ar-IQ" sz="3200" dirty="0"/>
              <a:t>تتكون السلطة التنفيذية من </a:t>
            </a:r>
            <a:br>
              <a:rPr lang="ar-IQ" sz="3200" dirty="0"/>
            </a:br>
            <a:r>
              <a:rPr lang="ar-IQ" sz="3200" dirty="0"/>
              <a:t>1- رئيس الدولة </a:t>
            </a:r>
            <a:br>
              <a:rPr lang="ar-IQ" sz="3200" dirty="0"/>
            </a:br>
            <a:r>
              <a:rPr lang="ar-IQ" sz="3200" dirty="0"/>
              <a:t>2- الوزارة ( الحكومة ) </a:t>
            </a:r>
            <a:br>
              <a:rPr lang="ar-IQ" sz="3200" dirty="0"/>
            </a:br>
            <a:r>
              <a:rPr lang="ar-IQ" sz="3200" dirty="0"/>
              <a:t>3- وسائل الرقابة المتبادلة بين السلطتين </a:t>
            </a:r>
            <a:br>
              <a:rPr lang="ar-IQ" sz="3200" dirty="0"/>
            </a:br>
            <a:r>
              <a:rPr lang="ar-IQ" sz="3200" dirty="0"/>
              <a:t/>
            </a:r>
            <a:br>
              <a:rPr lang="ar-IQ" sz="3200" dirty="0"/>
            </a:br>
            <a:endParaRPr lang="ar-IQ" sz="3200" dirty="0"/>
          </a:p>
        </p:txBody>
      </p:sp>
    </p:spTree>
    <p:extLst>
      <p:ext uri="{BB962C8B-B14F-4D97-AF65-F5344CB8AC3E}">
        <p14:creationId xmlns:p14="http://schemas.microsoft.com/office/powerpoint/2010/main" val="191601900"/>
      </p:ext>
    </p:extLst>
  </p:cSld>
  <p:clrMapOvr>
    <a:masterClrMapping/>
  </p:clrMapOvr>
  <mc:AlternateContent xmlns:mc="http://schemas.openxmlformats.org/markup-compatibility/2006">
    <mc:Choice xmlns:p14="http://schemas.microsoft.com/office/powerpoint/2010/main" Requires="p14">
      <p:transition spd="slow" p14:dur="1200" advClick="0">
        <p14:prism dir="r"/>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116632"/>
            <a:ext cx="4762872" cy="1008112"/>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ar-IQ" dirty="0"/>
              <a:t>من وسائل الرقابة </a:t>
            </a:r>
            <a:br>
              <a:rPr lang="ar-IQ" dirty="0"/>
            </a:br>
            <a:endParaRPr lang="ar-IQ"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ar-IQ" dirty="0" smtClean="0"/>
              <a:t>1- </a:t>
            </a:r>
            <a:r>
              <a:rPr lang="ar-IQ" dirty="0" smtClean="0"/>
              <a:t>رقابة السلطة التشريعية على السلطة التنفيذية </a:t>
            </a:r>
            <a:r>
              <a:rPr lang="ar-IQ" dirty="0" smtClean="0"/>
              <a:t>:</a:t>
            </a:r>
          </a:p>
          <a:p>
            <a:r>
              <a:rPr lang="ar-IQ" sz="2000" dirty="0" smtClean="0"/>
              <a:t>ان </a:t>
            </a:r>
            <a:r>
              <a:rPr lang="ar-IQ" sz="2000" dirty="0" smtClean="0"/>
              <a:t>اخطر وسائل الرقابة البرلمانية على اعمال الحكومة تمثل هي </a:t>
            </a:r>
          </a:p>
          <a:p>
            <a:r>
              <a:rPr lang="ar-IQ" sz="2000" dirty="0" smtClean="0"/>
              <a:t>1- المسؤولية السياسية للوزارة امام البرلمان </a:t>
            </a:r>
          </a:p>
          <a:p>
            <a:r>
              <a:rPr lang="ar-IQ" sz="2000" dirty="0" smtClean="0"/>
              <a:t>2- السؤال </a:t>
            </a:r>
          </a:p>
          <a:p>
            <a:r>
              <a:rPr lang="ar-IQ" sz="2000" dirty="0" smtClean="0"/>
              <a:t>3- حق الاستجواب </a:t>
            </a:r>
          </a:p>
          <a:p>
            <a:r>
              <a:rPr lang="ar-IQ" sz="2000" dirty="0" smtClean="0"/>
              <a:t>4- حق اجراء التحقيق البرلماني </a:t>
            </a:r>
          </a:p>
          <a:p>
            <a:r>
              <a:rPr lang="ar-IQ" sz="2000" dirty="0" smtClean="0"/>
              <a:t>ملاحظة / عزيزي الطالب يمكنك الرجوع للصفحة 44-45 من الكتاب المقرر لتعريفالرقابة المتبادلة بين السلطتين التشريعية والتنفيذية .  </a:t>
            </a:r>
            <a:endParaRPr lang="ar-IQ" sz="2000" dirty="0"/>
          </a:p>
        </p:txBody>
      </p:sp>
    </p:spTree>
    <p:extLst>
      <p:ext uri="{BB962C8B-B14F-4D97-AF65-F5344CB8AC3E}">
        <p14:creationId xmlns:p14="http://schemas.microsoft.com/office/powerpoint/2010/main" val="4096518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p:cTn id="11" dur="1000" fill="hold"/>
                                        <p:tgtEl>
                                          <p:spTgt spid="3">
                                            <p:bg/>
                                          </p:spTgt>
                                        </p:tgtEl>
                                        <p:attrNameLst>
                                          <p:attrName>ppt_w</p:attrName>
                                        </p:attrNameLst>
                                      </p:cBhvr>
                                      <p:tavLst>
                                        <p:tav tm="0">
                                          <p:val>
                                            <p:strVal val="#ppt_w*0.70"/>
                                          </p:val>
                                        </p:tav>
                                        <p:tav tm="100000">
                                          <p:val>
                                            <p:strVal val="#ppt_w"/>
                                          </p:val>
                                        </p:tav>
                                      </p:tavLst>
                                    </p:anim>
                                    <p:anim calcmode="lin" valueType="num">
                                      <p:cBhvr>
                                        <p:cTn id="12" dur="1000" fill="hold"/>
                                        <p:tgtEl>
                                          <p:spTgt spid="3">
                                            <p:bg/>
                                          </p:spTgt>
                                        </p:tgtEl>
                                        <p:attrNameLst>
                                          <p:attrName>ppt_h</p:attrName>
                                        </p:attrNameLst>
                                      </p:cBhvr>
                                      <p:tavLst>
                                        <p:tav tm="0">
                                          <p:val>
                                            <p:strVal val="#ppt_h"/>
                                          </p:val>
                                        </p:tav>
                                        <p:tav tm="100000">
                                          <p:val>
                                            <p:strVal val="#ppt_h"/>
                                          </p:val>
                                        </p:tav>
                                      </p:tavLst>
                                    </p:anim>
                                    <p:animEffect transition="in" filter="fade">
                                      <p:cBhvr>
                                        <p:cTn id="13" dur="1000"/>
                                        <p:tgtEl>
                                          <p:spTgt spid="3">
                                            <p:bg/>
                                          </p:spTgt>
                                        </p:tgtEl>
                                      </p:cBhvr>
                                    </p:animEffect>
                                  </p:childTnLst>
                                </p:cTn>
                              </p:par>
                            </p:childTnLst>
                          </p:cTn>
                        </p:par>
                        <p:par>
                          <p:cTn id="14" fill="hold">
                            <p:stCondLst>
                              <p:cond delay="3000"/>
                            </p:stCondLst>
                            <p:childTnLst>
                              <p:par>
                                <p:cTn id="15" presetID="55"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0" end="0"/>
                                            </p:txEl>
                                          </p:spTgt>
                                        </p:tgtEl>
                                      </p:cBhvr>
                                    </p:animEffect>
                                  </p:childTnLst>
                                </p:cTn>
                              </p:par>
                            </p:childTnLst>
                          </p:cTn>
                        </p:par>
                        <p:par>
                          <p:cTn id="20" fill="hold">
                            <p:stCondLst>
                              <p:cond delay="4000"/>
                            </p:stCondLst>
                            <p:childTnLst>
                              <p:par>
                                <p:cTn id="21" presetID="55"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par>
                          <p:cTn id="26" fill="hold">
                            <p:stCondLst>
                              <p:cond delay="5000"/>
                            </p:stCondLst>
                            <p:childTnLst>
                              <p:par>
                                <p:cTn id="27" presetID="55"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2" end="2"/>
                                            </p:txEl>
                                          </p:spTgt>
                                        </p:tgtEl>
                                      </p:cBhvr>
                                    </p:animEffect>
                                  </p:childTnLst>
                                </p:cTn>
                              </p:par>
                            </p:childTnLst>
                          </p:cTn>
                        </p:par>
                        <p:par>
                          <p:cTn id="32" fill="hold">
                            <p:stCondLst>
                              <p:cond delay="6000"/>
                            </p:stCondLst>
                            <p:childTnLst>
                              <p:par>
                                <p:cTn id="33" presetID="55" presetClass="entr" presetSubtype="0" fill="hold" grpId="0"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3" end="3"/>
                                            </p:txEl>
                                          </p:spTgt>
                                        </p:tgtEl>
                                      </p:cBhvr>
                                    </p:animEffect>
                                  </p:childTnLst>
                                </p:cTn>
                              </p:par>
                            </p:childTnLst>
                          </p:cTn>
                        </p:par>
                        <p:par>
                          <p:cTn id="38" fill="hold">
                            <p:stCondLst>
                              <p:cond delay="7000"/>
                            </p:stCondLst>
                            <p:childTnLst>
                              <p:par>
                                <p:cTn id="39" presetID="55" presetClass="entr" presetSubtype="0" fill="hold" grpId="0"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3" dur="1000"/>
                                        <p:tgtEl>
                                          <p:spTgt spid="3">
                                            <p:txEl>
                                              <p:pRg st="4" end="4"/>
                                            </p:txEl>
                                          </p:spTgt>
                                        </p:tgtEl>
                                      </p:cBhvr>
                                    </p:animEffect>
                                  </p:childTnLst>
                                </p:cTn>
                              </p:par>
                            </p:childTnLst>
                          </p:cTn>
                        </p:par>
                        <p:par>
                          <p:cTn id="44" fill="hold">
                            <p:stCondLst>
                              <p:cond delay="8000"/>
                            </p:stCondLst>
                            <p:childTnLst>
                              <p:par>
                                <p:cTn id="45" presetID="55" presetClass="entr" presetSubtype="0"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5" end="5"/>
                                            </p:txEl>
                                          </p:spTgt>
                                        </p:tgtEl>
                                      </p:cBhvr>
                                    </p:animEffect>
                                  </p:childTnLst>
                                </p:cTn>
                              </p:par>
                            </p:childTnLst>
                          </p:cTn>
                        </p:par>
                        <p:par>
                          <p:cTn id="50" fill="hold">
                            <p:stCondLst>
                              <p:cond delay="9000"/>
                            </p:stCondLst>
                            <p:childTnLst>
                              <p:par>
                                <p:cTn id="51" presetID="55" presetClass="entr" presetSubtype="0" fill="hold" grpId="0" nodeType="after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4"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r"/>
            <a:r>
              <a:rPr lang="ar-IQ" sz="2800" dirty="0" smtClean="0"/>
              <a:t>رقابة السلطة التنفيذية على السلطة التشريعية </a:t>
            </a:r>
            <a:endParaRPr lang="ar-IQ" sz="2800" dirty="0"/>
          </a:p>
        </p:txBody>
      </p:sp>
      <p:sp>
        <p:nvSpPr>
          <p:cNvPr id="3" name="Content Placeholder 2"/>
          <p:cNvSpPr>
            <a:spLocks noGrp="1"/>
          </p:cNvSpPr>
          <p:nvPr>
            <p:ph idx="1"/>
          </p:nvPr>
        </p:nvSpPr>
        <p:spPr>
          <a:xfrm>
            <a:off x="467544" y="2204864"/>
            <a:ext cx="8229600" cy="3888432"/>
          </a:xfrm>
        </p:spPr>
        <p:style>
          <a:lnRef idx="1">
            <a:schemeClr val="accent5"/>
          </a:lnRef>
          <a:fillRef idx="2">
            <a:schemeClr val="accent5"/>
          </a:fillRef>
          <a:effectRef idx="1">
            <a:schemeClr val="accent5"/>
          </a:effectRef>
          <a:fontRef idx="minor">
            <a:schemeClr val="dk1"/>
          </a:fontRef>
        </p:style>
        <p:txBody>
          <a:bodyPr>
            <a:noAutofit/>
          </a:bodyPr>
          <a:lstStyle/>
          <a:p>
            <a:r>
              <a:rPr lang="ar-IQ" sz="2400" dirty="0" smtClean="0"/>
              <a:t>يعد حق البرلمان من اخطر وسائل رقابة الحكومة على البرلمان ، اضافة الى حق رئيس الدولة بتصديق القوانين </a:t>
            </a:r>
          </a:p>
          <a:p>
            <a:r>
              <a:rPr lang="ar-IQ" sz="2400" dirty="0" smtClean="0"/>
              <a:t>1- حق السلطة التنفيذية في حل البرلمان قبل انتهاء مدة نيابة المجلس النيابي قبل نهاية المادة الدستورية المقررة له ، اي قبل نهاية الفصل التشريعي </a:t>
            </a:r>
          </a:p>
          <a:p>
            <a:r>
              <a:rPr lang="ar-IQ" sz="2400" dirty="0" smtClean="0"/>
              <a:t>2- حق تصديق القوانين : قد تشترك السلطة التنفيذية مع السلطة التشريعية في وظيفة التشريع والذي يعد اصلاًمن اختصاص السلطة التشريعية ، فمن حق الحكومة اقتراح القوانين ومن حق الحكومة ايضاً التصديق على بعض القوانين .</a:t>
            </a:r>
            <a:endParaRPr lang="ar-IQ" sz="2400" dirty="0"/>
          </a:p>
        </p:txBody>
      </p:sp>
    </p:spTree>
    <p:extLst>
      <p:ext uri="{BB962C8B-B14F-4D97-AF65-F5344CB8AC3E}">
        <p14:creationId xmlns:p14="http://schemas.microsoft.com/office/powerpoint/2010/main" val="401316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1000"/>
                                        <p:tgtEl>
                                          <p:spTgt spid="3">
                                            <p:bg/>
                                          </p:spTgt>
                                        </p:tgtEl>
                                      </p:cBhvr>
                                    </p:animEffect>
                                    <p:anim calcmode="lin" valueType="num">
                                      <p:cBhvr>
                                        <p:cTn id="12" dur="1000" fill="hold"/>
                                        <p:tgtEl>
                                          <p:spTgt spid="3">
                                            <p:bg/>
                                          </p:spTgt>
                                        </p:tgtEl>
                                        <p:attrNameLst>
                                          <p:attrName>ppt_x</p:attrName>
                                        </p:attrNameLst>
                                      </p:cBhvr>
                                      <p:tavLst>
                                        <p:tav tm="0">
                                          <p:val>
                                            <p:strVal val="#ppt_x"/>
                                          </p:val>
                                        </p:tav>
                                        <p:tav tm="100000">
                                          <p:val>
                                            <p:strVal val="#ppt_x"/>
                                          </p:val>
                                        </p:tav>
                                      </p:tavLst>
                                    </p:anim>
                                    <p:anim calcmode="lin" valueType="num">
                                      <p:cBhvr>
                                        <p:cTn id="13"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42"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4000"/>
                            </p:stCondLst>
                            <p:childTnLst>
                              <p:par>
                                <p:cTn id="21" presetID="42"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60032" y="764704"/>
            <a:ext cx="3600400" cy="5544616"/>
          </a:xfrm>
          <a:prstGeom prst="rect">
            <a:avLst/>
          </a:prstGeom>
          <a:ln>
            <a:noFill/>
          </a:ln>
          <a:effectLst>
            <a:softEdge rad="112500"/>
          </a:effectLst>
        </p:spPr>
      </p:pic>
      <p:pic>
        <p:nvPicPr>
          <p:cNvPr id="4098" name="Picture 2" descr="C:\Users\Google\Desktop\hqdefaulti9i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836712"/>
            <a:ext cx="3600400" cy="547260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27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21" presetClass="entr" presetSubtype="1"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wheel(1)">
                                      <p:cBhvr>
                                        <p:cTn id="11"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23728" y="1844824"/>
            <a:ext cx="4392488" cy="864096"/>
          </a:xfrm>
        </p:spPr>
        <p:style>
          <a:lnRef idx="1">
            <a:schemeClr val="accent2"/>
          </a:lnRef>
          <a:fillRef idx="3">
            <a:schemeClr val="accent2"/>
          </a:fillRef>
          <a:effectRef idx="2">
            <a:schemeClr val="accent2"/>
          </a:effectRef>
          <a:fontRef idx="minor">
            <a:schemeClr val="lt1"/>
          </a:fontRef>
        </p:style>
        <p:txBody>
          <a:bodyPr/>
          <a:lstStyle/>
          <a:p>
            <a:pPr marL="64008" indent="0">
              <a:buNone/>
            </a:pPr>
            <a:r>
              <a:rPr lang="ar-IQ" dirty="0" smtClean="0"/>
              <a:t>  اشكر حسن متابعتكم</a:t>
            </a:r>
            <a:endParaRPr lang="ar-IQ" dirty="0"/>
          </a:p>
        </p:txBody>
      </p:sp>
      <p:pic>
        <p:nvPicPr>
          <p:cNvPr id="5122" name="Picture 2" descr="C:\Users\Google\Desktop\imagesg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789040"/>
            <a:ext cx="7344816"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29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
                                        <p:tgtEl>
                                          <p:spTgt spid="3">
                                            <p:bg/>
                                          </p:spTgt>
                                        </p:tgtEl>
                                      </p:cBhvr>
                                    </p:animEffect>
                                    <p:anim calcmode="lin" valueType="num">
                                      <p:cBhvr>
                                        <p:cTn id="8" dur="400" fill="hold"/>
                                        <p:tgtEl>
                                          <p:spTgt spid="3">
                                            <p:bg/>
                                          </p:spTgt>
                                        </p:tgtEl>
                                        <p:attrNameLst>
                                          <p:attrName>ppt_x</p:attrName>
                                        </p:attrNameLst>
                                      </p:cBhvr>
                                      <p:tavLst>
                                        <p:tav tm="0">
                                          <p:val>
                                            <p:strVal val="#ppt_x"/>
                                          </p:val>
                                        </p:tav>
                                        <p:tav tm="100000">
                                          <p:val>
                                            <p:strVal val="#ppt_x"/>
                                          </p:val>
                                        </p:tav>
                                      </p:tavLst>
                                    </p:anim>
                                    <p:anim calcmode="lin" valueType="num">
                                      <p:cBhvr>
                                        <p:cTn id="9" dur="400" fill="hold"/>
                                        <p:tgtEl>
                                          <p:spTgt spid="3">
                                            <p:bg/>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bg/>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bg/>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3"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
                                        <p:tgtEl>
                                          <p:spTgt spid="3">
                                            <p:txEl>
                                              <p:pRg st="0" end="0"/>
                                            </p:txEl>
                                          </p:spTgt>
                                        </p:tgtEl>
                                      </p:cBhvr>
                                    </p:animEffect>
                                    <p:anim calcmode="lin" valueType="num">
                                      <p:cBhvr>
                                        <p:cTn id="16"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5122"/>
                                        </p:tgtEl>
                                        <p:attrNameLst>
                                          <p:attrName>style.visibility</p:attrName>
                                        </p:attrNameLst>
                                      </p:cBhvr>
                                      <p:to>
                                        <p:strVal val="visible"/>
                                      </p:to>
                                    </p:set>
                                    <p:animEffect transition="in" filter="wipe(down)">
                                      <p:cBhvr>
                                        <p:cTn id="23"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121</TotalTime>
  <Words>337</Words>
  <Application>Microsoft Office PowerPoint</Application>
  <PresentationFormat>عرض على الشاشة (3:4)‏</PresentationFormat>
  <Paragraphs>28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حيوية</vt:lpstr>
      <vt:lpstr>عرض تقديمي في PowerPoint</vt:lpstr>
      <vt:lpstr>عرض تقديمي في PowerPoint</vt:lpstr>
      <vt:lpstr>مبدأ الفصل بين السلطات </vt:lpstr>
      <vt:lpstr> ثنائية السلطة التنفيذية  تتطلب وجود رأسين ، يتولى احدهما رئاسة الدولة ملكاً كان ام رئيساً ، بينما الثاني رئاسة الحكومة   تتكون السلطة التنفيذية من  1- رئيس الدولة  2- الوزارة ( الحكومة )  3- وسائل الرقابة المتبادلة بين السلطتين   </vt:lpstr>
      <vt:lpstr>من وسائل الرقابة  </vt:lpstr>
      <vt:lpstr>رقابة السلطة التنفيذية على السلطة التشريعية </vt:lpstr>
      <vt:lpstr>عرض تقديمي في PowerPoint</vt:lpstr>
      <vt:lpstr>عرض تقديمي في PowerPoint</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الرابع : الانظمة السياسية المعاصرة</dc:title>
  <dc:creator>hp</dc:creator>
  <cp:lastModifiedBy>Google</cp:lastModifiedBy>
  <cp:revision>12</cp:revision>
  <dcterms:created xsi:type="dcterms:W3CDTF">2020-03-14T12:56:37Z</dcterms:created>
  <dcterms:modified xsi:type="dcterms:W3CDTF">2020-04-11T22:52:29Z</dcterms:modified>
</cp:coreProperties>
</file>