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75" r:id="rId8"/>
    <p:sldId id="262" r:id="rId9"/>
    <p:sldId id="263" r:id="rId10"/>
    <p:sldId id="264" r:id="rId11"/>
    <p:sldId id="265" r:id="rId12"/>
    <p:sldId id="266" r:id="rId13"/>
    <p:sldId id="276" r:id="rId14"/>
    <p:sldId id="277" r:id="rId15"/>
    <p:sldId id="270" r:id="rId1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نمط متوسط 2 - تميي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12/08/1441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12/08/1441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12/08/1441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12/08/1441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12/08/1441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12/08/1441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282154"/>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a:lnSpc>
                <a:spcPct val="115000"/>
              </a:lnSpc>
              <a:spcAft>
                <a:spcPts val="1000"/>
              </a:spcAft>
            </a:pPr>
            <a:r>
              <a:rPr lang="ar-SA" dirty="0">
                <a:ea typeface="Calibri"/>
                <a:cs typeface="Simplified Arabic"/>
              </a:rPr>
              <a:t>وزارة التعليم العالي والبحث العلمي </a:t>
            </a:r>
            <a:r>
              <a:rPr lang="en-US" sz="3200" dirty="0">
                <a:ea typeface="Calibri"/>
                <a:cs typeface="Arial"/>
              </a:rPr>
              <a:t/>
            </a:r>
            <a:br>
              <a:rPr lang="en-US" sz="3200" dirty="0">
                <a:ea typeface="Calibri"/>
                <a:cs typeface="Arial"/>
              </a:rPr>
            </a:br>
            <a:r>
              <a:rPr lang="ar-SA" dirty="0">
                <a:ea typeface="Calibri"/>
                <a:cs typeface="Simplified Arabic"/>
              </a:rPr>
              <a:t>الجامعة المستنصرية / كلية التربية الأساسية </a:t>
            </a:r>
            <a:endParaRPr lang="ar-IQ" dirty="0"/>
          </a:p>
        </p:txBody>
      </p:sp>
      <p:sp>
        <p:nvSpPr>
          <p:cNvPr id="3" name="عنصر نائب للمحتوى 2"/>
          <p:cNvSpPr>
            <a:spLocks noGrp="1"/>
          </p:cNvSpPr>
          <p:nvPr>
            <p:ph idx="1"/>
          </p:nvPr>
        </p:nvSpPr>
        <p:spPr>
          <a:xfrm>
            <a:off x="457200" y="1988840"/>
            <a:ext cx="8229600" cy="4137323"/>
          </a:xfrm>
        </p:spPr>
        <p:style>
          <a:lnRef idx="1">
            <a:schemeClr val="accent5"/>
          </a:lnRef>
          <a:fillRef idx="2">
            <a:schemeClr val="accent5"/>
          </a:fillRef>
          <a:effectRef idx="1">
            <a:schemeClr val="accent5"/>
          </a:effectRef>
          <a:fontRef idx="minor">
            <a:schemeClr val="dk1"/>
          </a:fontRef>
        </p:style>
        <p:txBody>
          <a:bodyPr>
            <a:normAutofit fontScale="32500" lnSpcReduction="20000"/>
          </a:bodyPr>
          <a:lstStyle/>
          <a:p>
            <a:pPr marL="0" indent="0" algn="ctr">
              <a:lnSpc>
                <a:spcPct val="115000"/>
              </a:lnSpc>
              <a:spcAft>
                <a:spcPts val="1000"/>
              </a:spcAft>
              <a:buNone/>
            </a:pPr>
            <a:r>
              <a:rPr lang="ar-IQ" sz="34200" dirty="0">
                <a:latin typeface="Simplified Arabic"/>
                <a:ea typeface="Calibri"/>
                <a:cs typeface="AF_Diwani"/>
              </a:rPr>
              <a:t>أسئلة الصواب </a:t>
            </a:r>
            <a:r>
              <a:rPr lang="ar-IQ" sz="34200" dirty="0" smtClean="0">
                <a:latin typeface="Simplified Arabic"/>
                <a:ea typeface="Calibri"/>
                <a:cs typeface="AF_Diwani"/>
              </a:rPr>
              <a:t>والخطأ</a:t>
            </a:r>
          </a:p>
          <a:p>
            <a:pPr marL="0" indent="0" algn="ctr">
              <a:lnSpc>
                <a:spcPct val="115000"/>
              </a:lnSpc>
              <a:spcAft>
                <a:spcPts val="1000"/>
              </a:spcAft>
              <a:buNone/>
            </a:pPr>
            <a:r>
              <a:rPr lang="ar-IQ" sz="5800" dirty="0" smtClean="0">
                <a:ea typeface="Calibri"/>
              </a:rPr>
              <a:t>بإشراف  </a:t>
            </a:r>
          </a:p>
          <a:p>
            <a:pPr marL="0" indent="0" algn="ctr">
              <a:lnSpc>
                <a:spcPct val="115000"/>
              </a:lnSpc>
              <a:spcAft>
                <a:spcPts val="1000"/>
              </a:spcAft>
              <a:buNone/>
            </a:pPr>
            <a:r>
              <a:rPr lang="ar-IQ" sz="5800" dirty="0" smtClean="0">
                <a:ea typeface="Calibri"/>
              </a:rPr>
              <a:t> </a:t>
            </a:r>
            <a:endParaRPr lang="ar-IQ" sz="5800" dirty="0">
              <a:ea typeface="Calibri"/>
            </a:endParaRPr>
          </a:p>
          <a:p>
            <a:pPr marL="0" indent="0" algn="ctr">
              <a:lnSpc>
                <a:spcPct val="115000"/>
              </a:lnSpc>
              <a:spcAft>
                <a:spcPts val="1000"/>
              </a:spcAft>
              <a:buNone/>
            </a:pPr>
            <a:r>
              <a:rPr lang="ar-IQ" sz="10000" smtClean="0">
                <a:ea typeface="Calibri"/>
                <a:cs typeface="AF_Hijaz" pitchFamily="2" charset="-78"/>
              </a:rPr>
              <a:t>أ.د</a:t>
            </a:r>
            <a:r>
              <a:rPr lang="ar-IQ" sz="10000" dirty="0" smtClean="0">
                <a:ea typeface="Calibri"/>
                <a:cs typeface="AF_Hijaz" pitchFamily="2" charset="-78"/>
              </a:rPr>
              <a:t> </a:t>
            </a:r>
            <a:r>
              <a:rPr lang="ar-IQ" sz="10000" dirty="0" smtClean="0">
                <a:ea typeface="Calibri"/>
                <a:cs typeface="AF_Hijaz" pitchFamily="2" charset="-78"/>
              </a:rPr>
              <a:t>قصي عبد العباس الابيض</a:t>
            </a:r>
            <a:endParaRPr lang="en-US" sz="10000" dirty="0">
              <a:ea typeface="Calibri"/>
              <a:cs typeface="AF_Hijaz" pitchFamily="2" charset="-78"/>
            </a:endParaRPr>
          </a:p>
          <a:p>
            <a:endParaRPr lang="ar-IQ" dirty="0"/>
          </a:p>
        </p:txBody>
      </p:sp>
    </p:spTree>
    <p:extLst>
      <p:ext uri="{BB962C8B-B14F-4D97-AF65-F5344CB8AC3E}">
        <p14:creationId xmlns:p14="http://schemas.microsoft.com/office/powerpoint/2010/main" val="22089117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nSpc>
                <a:spcPct val="115000"/>
              </a:lnSpc>
              <a:spcAft>
                <a:spcPts val="1000"/>
              </a:spcAft>
            </a:pPr>
            <a:r>
              <a:rPr lang="ar-IQ" b="1" dirty="0">
                <a:ea typeface="Calibri"/>
                <a:cs typeface="Simplified Arabic"/>
              </a:rPr>
              <a:t>مقترحات هامة لإعداد أسئلة الصواب والخطأ</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lnSpcReduction="10000"/>
          </a:bodyPr>
          <a:lstStyle/>
          <a:p>
            <a:pPr marL="0" indent="0">
              <a:buNone/>
            </a:pPr>
            <a:r>
              <a:rPr lang="ar-IQ" dirty="0" smtClean="0"/>
              <a:t>7- أن </a:t>
            </a:r>
            <a:r>
              <a:rPr lang="ar-IQ" dirty="0"/>
              <a:t>لا تتضمن الاسئلة عبارات تعجيزية .</a:t>
            </a:r>
          </a:p>
          <a:p>
            <a:pPr marL="0" indent="0">
              <a:buNone/>
            </a:pPr>
            <a:r>
              <a:rPr lang="ar-IQ" dirty="0" smtClean="0"/>
              <a:t>8- </a:t>
            </a:r>
            <a:r>
              <a:rPr lang="ar-IQ" dirty="0"/>
              <a:t>أن لا تتضمن الاسئلة عبارات تلمح </a:t>
            </a:r>
            <a:r>
              <a:rPr lang="ar-IQ" dirty="0" err="1"/>
              <a:t>بالاجابة</a:t>
            </a:r>
            <a:r>
              <a:rPr lang="ar-IQ" dirty="0"/>
              <a:t> أو تساعد على ذلك </a:t>
            </a:r>
          </a:p>
          <a:p>
            <a:pPr marL="0" indent="0">
              <a:buNone/>
            </a:pPr>
            <a:r>
              <a:rPr lang="ar-IQ" dirty="0" smtClean="0"/>
              <a:t>9- </a:t>
            </a:r>
            <a:r>
              <a:rPr lang="ar-IQ" dirty="0"/>
              <a:t>يفضل أن يطلب تصحيح الخطأ للتغلب على التخمين والصدفة . </a:t>
            </a:r>
          </a:p>
          <a:p>
            <a:pPr marL="0" indent="0">
              <a:buNone/>
            </a:pPr>
            <a:r>
              <a:rPr lang="ar-IQ" dirty="0" smtClean="0"/>
              <a:t>10- </a:t>
            </a:r>
            <a:r>
              <a:rPr lang="ar-IQ" dirty="0"/>
              <a:t>أن تكون هنالك أسئلة فئة أ واسئلة فئة ب للتغلب على الغش ، بحيث يكون صف لديه النوع (أ) والصف المجاور النوع (ب) مع امكانية ان تكون الاسئلة نفسها ، ولكن يختلف ترتيبا ليظهر للطالب أنها مختلفة </a:t>
            </a:r>
            <a:r>
              <a:rPr lang="ar-IQ"/>
              <a:t>. </a:t>
            </a:r>
            <a:r>
              <a:rPr lang="ar-IQ" smtClean="0"/>
              <a:t> </a:t>
            </a:r>
            <a:endParaRPr lang="ar-IQ" dirty="0"/>
          </a:p>
        </p:txBody>
      </p:sp>
    </p:spTree>
    <p:extLst>
      <p:ext uri="{BB962C8B-B14F-4D97-AF65-F5344CB8AC3E}">
        <p14:creationId xmlns:p14="http://schemas.microsoft.com/office/powerpoint/2010/main" val="1839870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grpId="0" nodeType="clickEffect">
                                  <p:stCondLst>
                                    <p:cond delay="0"/>
                                  </p:stCondLst>
                                  <p:childTnLst>
                                    <p:animClr clrSpc="rgb" dir="cw">
                                      <p:cBhvr override="childStyle">
                                        <p:cTn id="6" dur="500" fill="hold"/>
                                        <p:tgtEl>
                                          <p:spTgt spid="2"/>
                                        </p:tgtEl>
                                        <p:attrNameLst>
                                          <p:attrName>style.color</p:attrName>
                                        </p:attrNameLst>
                                      </p:cBhvr>
                                      <p:to>
                                        <a:schemeClr val="accent2"/>
                                      </p:to>
                                    </p:animClr>
                                    <p:animClr clrSpc="rgb" dir="cw">
                                      <p:cBhvr>
                                        <p:cTn id="7" dur="500" fill="hold"/>
                                        <p:tgtEl>
                                          <p:spTgt spid="2"/>
                                        </p:tgtEl>
                                        <p:attrNameLst>
                                          <p:attrName>fillcolor</p:attrName>
                                        </p:attrNameLst>
                                      </p:cBhvr>
                                      <p:to>
                                        <a:schemeClr val="accent2"/>
                                      </p:to>
                                    </p:animClr>
                                    <p:set>
                                      <p:cBhvr>
                                        <p:cTn id="8" dur="500" fill="hold"/>
                                        <p:tgtEl>
                                          <p:spTgt spid="2"/>
                                        </p:tgtEl>
                                        <p:attrNameLst>
                                          <p:attrName>fill.type</p:attrName>
                                        </p:attrNameLst>
                                      </p:cBhvr>
                                      <p:to>
                                        <p:strVal val="solid"/>
                                      </p:to>
                                    </p:set>
                                    <p:set>
                                      <p:cBhvr>
                                        <p:cTn id="9" dur="500" fill="hold"/>
                                        <p:tgtEl>
                                          <p:spTgt spid="2"/>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nSpc>
                <a:spcPct val="115000"/>
              </a:lnSpc>
              <a:spcAft>
                <a:spcPts val="1000"/>
              </a:spcAft>
            </a:pPr>
            <a:r>
              <a:rPr lang="ar-IQ" b="1" dirty="0" smtClean="0">
                <a:cs typeface="Simplified Arabic"/>
              </a:rPr>
              <a:t>الفرق بين الاختبارات </a:t>
            </a:r>
            <a:r>
              <a:rPr lang="ar-IQ" b="1" dirty="0" err="1" smtClean="0">
                <a:cs typeface="Simplified Arabic"/>
              </a:rPr>
              <a:t>المقالية</a:t>
            </a:r>
            <a:r>
              <a:rPr lang="ar-IQ" b="1" dirty="0" smtClean="0">
                <a:cs typeface="Simplified Arabic"/>
              </a:rPr>
              <a:t> والموضوعية</a:t>
            </a:r>
            <a:endParaRPr lang="ar-IQ" dirty="0"/>
          </a:p>
        </p:txBody>
      </p:sp>
      <p:sp>
        <p:nvSpPr>
          <p:cNvPr id="3" name="عنصر نائب للمحتوى 2"/>
          <p:cNvSpPr>
            <a:spLocks noGrp="1"/>
          </p:cNvSpPr>
          <p:nvPr>
            <p:ph idx="1"/>
          </p:nvPr>
        </p:nvSpPr>
        <p:spPr>
          <a:xfrm>
            <a:off x="457200" y="1600200"/>
            <a:ext cx="8229600" cy="4637112"/>
          </a:xfrm>
        </p:spPr>
        <p:style>
          <a:lnRef idx="1">
            <a:schemeClr val="accent2"/>
          </a:lnRef>
          <a:fillRef idx="2">
            <a:schemeClr val="accent2"/>
          </a:fillRef>
          <a:effectRef idx="1">
            <a:schemeClr val="accent2"/>
          </a:effectRef>
          <a:fontRef idx="minor">
            <a:schemeClr val="dk1"/>
          </a:fontRef>
        </p:style>
        <p:txBody>
          <a:bodyPr>
            <a:noAutofit/>
          </a:bodyPr>
          <a:lstStyle/>
          <a:p>
            <a:pPr marL="0" indent="0" algn="justLow">
              <a:spcAft>
                <a:spcPts val="1000"/>
              </a:spcAft>
              <a:buNone/>
            </a:pPr>
            <a:r>
              <a:rPr lang="ar-IQ" sz="2800" dirty="0" smtClean="0">
                <a:ea typeface="Calibri"/>
                <a:cs typeface="Simplified Arabic"/>
              </a:rPr>
              <a:t> </a:t>
            </a:r>
            <a:r>
              <a:rPr lang="ar-IQ" sz="2800" dirty="0">
                <a:ea typeface="Calibri"/>
                <a:cs typeface="Simplified Arabic"/>
              </a:rPr>
              <a:t> إن الاختبارات </a:t>
            </a:r>
            <a:r>
              <a:rPr lang="ar-IQ" sz="2800" dirty="0" err="1">
                <a:ea typeface="Calibri"/>
                <a:cs typeface="Simplified Arabic"/>
              </a:rPr>
              <a:t>المقالية</a:t>
            </a:r>
            <a:r>
              <a:rPr lang="ar-IQ" sz="2800" dirty="0">
                <a:ea typeface="Calibri"/>
                <a:cs typeface="Simplified Arabic"/>
              </a:rPr>
              <a:t> والاسئلة المفتوحة الإجابة لها آثار ضارة على الطالب إذا اقتصر الاختبار عليها ، ذلك أن نظرة الطالب إلى الاختبار هدف في ذاته تكرس له إدارة المدرسة والأساتذة وأولياء الأمور ، والطلاب جهودهم يؤدي إلى آثار نفسية سيئة من أهمها اتجاه الطلاب إلى التركيز على الحفظ والاعتماد على الملخصات والدروس الخصوصية وغيرها من الوسائل المساعدة على الحفظ. </a:t>
            </a:r>
          </a:p>
          <a:p>
            <a:pPr marL="0" indent="0" algn="justLow">
              <a:spcAft>
                <a:spcPts val="1000"/>
              </a:spcAft>
              <a:buNone/>
            </a:pPr>
            <a:r>
              <a:rPr lang="ar-IQ" sz="2800" dirty="0">
                <a:ea typeface="Calibri"/>
                <a:cs typeface="Simplified Arabic"/>
              </a:rPr>
              <a:t>     في حين أن الاختبارات الموضوعية تعالج كل تلك النواحي فيمكن لأسئلتها التي تصاغ بصور متعددة أن تقيس عدد من الأهداف التربوية، ولا تختلف الاسئلة الموضوعية عن الاسئلة </a:t>
            </a:r>
            <a:r>
              <a:rPr lang="ar-IQ" sz="2800" dirty="0" err="1">
                <a:ea typeface="Calibri"/>
                <a:cs typeface="Simplified Arabic"/>
              </a:rPr>
              <a:t>المقالية</a:t>
            </a:r>
            <a:r>
              <a:rPr lang="ar-IQ" sz="2800" dirty="0">
                <a:ea typeface="Calibri"/>
                <a:cs typeface="Simplified Arabic"/>
              </a:rPr>
              <a:t> في أغراضها فقط بل تختلف في نواحي كثيرة من أهمها:</a:t>
            </a:r>
          </a:p>
        </p:txBody>
      </p:sp>
    </p:spTree>
    <p:extLst>
      <p:ext uri="{BB962C8B-B14F-4D97-AF65-F5344CB8AC3E}">
        <p14:creationId xmlns:p14="http://schemas.microsoft.com/office/powerpoint/2010/main" val="970806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mph" presetSubtype="0" fill="hold" grpId="0" nodeType="clickEffect">
                                  <p:stCondLst>
                                    <p:cond delay="0"/>
                                  </p:stCondLst>
                                  <p:childTnLst>
                                    <p:animClr clrSpc="hsl" dir="cw">
                                      <p:cBhvr override="childStyle">
                                        <p:cTn id="6" dur="500" fill="hold"/>
                                        <p:tgtEl>
                                          <p:spTgt spid="2"/>
                                        </p:tgtEl>
                                        <p:attrNameLst>
                                          <p:attrName>style.color</p:attrName>
                                        </p:attrNameLst>
                                      </p:cBhvr>
                                      <p:by>
                                        <p:hsl h="0" s="12549" l="25098"/>
                                      </p:by>
                                    </p:animClr>
                                    <p:animClr clrSpc="hsl" dir="cw">
                                      <p:cBhvr>
                                        <p:cTn id="7" dur="500" fill="hold"/>
                                        <p:tgtEl>
                                          <p:spTgt spid="2"/>
                                        </p:tgtEl>
                                        <p:attrNameLst>
                                          <p:attrName>fillcolor</p:attrName>
                                        </p:attrNameLst>
                                      </p:cBhvr>
                                      <p:by>
                                        <p:hsl h="0" s="12549" l="25098"/>
                                      </p:by>
                                    </p:animClr>
                                    <p:animClr clrSpc="hsl" dir="cw">
                                      <p:cBhvr>
                                        <p:cTn id="8" dur="500" fill="hold"/>
                                        <p:tgtEl>
                                          <p:spTgt spid="2"/>
                                        </p:tgtEl>
                                        <p:attrNameLst>
                                          <p:attrName>stroke.color</p:attrName>
                                        </p:attrNameLst>
                                      </p:cBhvr>
                                      <p:by>
                                        <p:hsl h="0" s="12549" l="25098"/>
                                      </p:by>
                                    </p:animClr>
                                    <p:set>
                                      <p:cBhvr>
                                        <p:cTn id="9" dur="500" fill="hold"/>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4" presetClass="exit" presetSubtype="10" fill="hold" grpId="0" nodeType="clickEffect">
                                  <p:stCondLst>
                                    <p:cond delay="0"/>
                                  </p:stCondLst>
                                  <p:childTnLst>
                                    <p:animEffect transition="out" filter="randombar(horizontal)">
                                      <p:cBhvr>
                                        <p:cTn id="13" dur="500"/>
                                        <p:tgtEl>
                                          <p:spTgt spid="3">
                                            <p:txEl>
                                              <p:pRg st="0" end="0"/>
                                            </p:txEl>
                                          </p:spTgt>
                                        </p:tgtEl>
                                      </p:cBhvr>
                                    </p:animEffect>
                                    <p:set>
                                      <p:cBhvr>
                                        <p:cTn id="14"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4" presetClass="exit" presetSubtype="10" fill="hold" grpId="0" nodeType="clickEffect">
                                  <p:stCondLst>
                                    <p:cond delay="0"/>
                                  </p:stCondLst>
                                  <p:childTnLst>
                                    <p:animEffect transition="out" filter="randombar(horizontal)">
                                      <p:cBhvr>
                                        <p:cTn id="18" dur="500"/>
                                        <p:tgtEl>
                                          <p:spTgt spid="3">
                                            <p:txEl>
                                              <p:pRg st="1" end="1"/>
                                            </p:txEl>
                                          </p:spTgt>
                                        </p:tgtEl>
                                      </p:cBhvr>
                                    </p:animEffect>
                                    <p:set>
                                      <p:cBhvr>
                                        <p:cTn id="19"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4" presetClass="exit" presetSubtype="10" fill="hold" grpId="0" nodeType="clickEffect">
                                  <p:stCondLst>
                                    <p:cond delay="0"/>
                                  </p:stCondLst>
                                  <p:childTnLst>
                                    <p:animEffect transition="out" filter="randombar(horizontal)">
                                      <p:cBhvr>
                                        <p:cTn id="23" dur="500"/>
                                        <p:tgtEl>
                                          <p:spTgt spid="3">
                                            <p:bg/>
                                          </p:spTgt>
                                        </p:tgtEl>
                                      </p:cBhvr>
                                    </p:animEffect>
                                    <p:set>
                                      <p:cBhvr>
                                        <p:cTn id="24" dur="1" fill="hold">
                                          <p:stCondLst>
                                            <p:cond delay="499"/>
                                          </p:stCondLst>
                                        </p:cTn>
                                        <p:tgtEl>
                                          <p:spTgt spid="3">
                                            <p:bg/>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nSpc>
                <a:spcPct val="115000"/>
              </a:lnSpc>
              <a:spcAft>
                <a:spcPts val="1000"/>
              </a:spcAft>
            </a:pPr>
            <a:r>
              <a:rPr lang="ar-IQ" b="1" dirty="0">
                <a:ea typeface="Calibri"/>
                <a:cs typeface="Simplified Arabic"/>
              </a:rPr>
              <a:t>الفرق بين الاختبارات </a:t>
            </a:r>
            <a:r>
              <a:rPr lang="ar-IQ" b="1" dirty="0" err="1">
                <a:ea typeface="Calibri"/>
                <a:cs typeface="Simplified Arabic"/>
              </a:rPr>
              <a:t>المقالية</a:t>
            </a:r>
            <a:r>
              <a:rPr lang="ar-IQ" b="1" dirty="0">
                <a:ea typeface="Calibri"/>
                <a:cs typeface="Simplified Arabic"/>
              </a:rPr>
              <a:t> والموضوعية</a:t>
            </a:r>
            <a:endParaRPr lang="en-US" sz="2800" dirty="0">
              <a:ea typeface="Calibri"/>
              <a:cs typeface="Arial"/>
            </a:endParaRPr>
          </a:p>
        </p:txBody>
      </p:sp>
      <p:sp>
        <p:nvSpPr>
          <p:cNvPr id="3" name="عنصر نائب للمحتوى 2"/>
          <p:cNvSpPr>
            <a:spLocks noGrp="1"/>
          </p:cNvSpPr>
          <p:nvPr>
            <p:ph idx="1"/>
          </p:nvPr>
        </p:nvSpPr>
        <p:spPr>
          <a:xfrm>
            <a:off x="457200" y="1600200"/>
            <a:ext cx="8229600" cy="4781128"/>
          </a:xfrm>
        </p:spPr>
        <p:style>
          <a:lnRef idx="1">
            <a:schemeClr val="accent2"/>
          </a:lnRef>
          <a:fillRef idx="2">
            <a:schemeClr val="accent2"/>
          </a:fillRef>
          <a:effectRef idx="1">
            <a:schemeClr val="accent2"/>
          </a:effectRef>
          <a:fontRef idx="minor">
            <a:schemeClr val="dk1"/>
          </a:fontRef>
        </p:style>
        <p:txBody>
          <a:bodyPr>
            <a:noAutofit/>
          </a:bodyPr>
          <a:lstStyle/>
          <a:p>
            <a:pPr marL="0" lvl="0" indent="0" algn="justLow">
              <a:lnSpc>
                <a:spcPct val="115000"/>
              </a:lnSpc>
              <a:buNone/>
            </a:pPr>
            <a:r>
              <a:rPr lang="ar-IQ" sz="2800" dirty="0">
                <a:ea typeface="Calibri"/>
                <a:cs typeface="Simplified Arabic"/>
              </a:rPr>
              <a:t>1ـ تأليف الاختبارات وصياغة الأسئلة :</a:t>
            </a:r>
          </a:p>
          <a:p>
            <a:pPr marL="0" lvl="0" indent="0" algn="justLow">
              <a:lnSpc>
                <a:spcPct val="115000"/>
              </a:lnSpc>
              <a:buNone/>
            </a:pPr>
            <a:r>
              <a:rPr lang="ar-IQ" sz="2800" dirty="0">
                <a:ea typeface="Calibri"/>
                <a:cs typeface="Simplified Arabic"/>
              </a:rPr>
              <a:t>      الأسئلة </a:t>
            </a:r>
            <a:r>
              <a:rPr lang="ar-IQ" sz="2800" dirty="0" err="1">
                <a:ea typeface="Calibri"/>
                <a:cs typeface="Simplified Arabic"/>
              </a:rPr>
              <a:t>المقالية</a:t>
            </a:r>
            <a:r>
              <a:rPr lang="ar-IQ" sz="2800" dirty="0">
                <a:ea typeface="Calibri"/>
                <a:cs typeface="Simplified Arabic"/>
              </a:rPr>
              <a:t> تتطلب سرد سلسلة من الحقائق والمعلومات أو كتابة مقال مطول يشمل موضوعاً من المنهج، مما يجعلها لا تمثل أكبر قدر من الموضوعات ، ولا الأهداف المطلوب قياسها ، كما أن تقدير السهولة أو الصعوبة يعود لواضع الاسئلة.</a:t>
            </a:r>
          </a:p>
          <a:p>
            <a:pPr marL="0" lvl="0" indent="0" algn="justLow">
              <a:lnSpc>
                <a:spcPct val="115000"/>
              </a:lnSpc>
              <a:buNone/>
            </a:pPr>
            <a:r>
              <a:rPr lang="ar-IQ" sz="2800" dirty="0">
                <a:ea typeface="Calibri"/>
                <a:cs typeface="Simplified Arabic"/>
              </a:rPr>
              <a:t>      في حين أن الاسئلة الموضوعية عددها كبير وفي ذلك فرصة للطالب، وتغطية لقدر كبير من المنهج ، وترتب الأسئلة متدرجة في الصعوبة لكي لا يفاجأ الطالب بها</a:t>
            </a:r>
            <a:r>
              <a:rPr lang="ar-IQ" sz="2800" dirty="0" smtClean="0">
                <a:ea typeface="Calibri"/>
                <a:cs typeface="Simplified Arabic"/>
              </a:rPr>
              <a:t>.</a:t>
            </a:r>
            <a:endParaRPr lang="ar-IQ" sz="2800" dirty="0">
              <a:ea typeface="Calibri"/>
              <a:cs typeface="Simplified Arabic"/>
            </a:endParaRPr>
          </a:p>
        </p:txBody>
      </p:sp>
    </p:spTree>
    <p:extLst>
      <p:ext uri="{BB962C8B-B14F-4D97-AF65-F5344CB8AC3E}">
        <p14:creationId xmlns:p14="http://schemas.microsoft.com/office/powerpoint/2010/main" val="1459687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randombar(horizont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b="1" dirty="0">
                <a:solidFill>
                  <a:prstClr val="black"/>
                </a:solidFill>
                <a:ea typeface="Calibri"/>
                <a:cs typeface="Simplified Arabic"/>
              </a:rPr>
              <a:t>الفرق بين الاختبارات </a:t>
            </a:r>
            <a:r>
              <a:rPr lang="ar-IQ" b="1" dirty="0" err="1">
                <a:solidFill>
                  <a:prstClr val="black"/>
                </a:solidFill>
                <a:ea typeface="Calibri"/>
                <a:cs typeface="Simplified Arabic"/>
              </a:rPr>
              <a:t>المقالية</a:t>
            </a:r>
            <a:r>
              <a:rPr lang="ar-IQ" b="1" dirty="0">
                <a:solidFill>
                  <a:prstClr val="black"/>
                </a:solidFill>
                <a:ea typeface="Calibri"/>
                <a:cs typeface="Simplified Arabic"/>
              </a:rPr>
              <a:t> والموضوعية</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85000" lnSpcReduction="10000"/>
          </a:bodyPr>
          <a:lstStyle/>
          <a:p>
            <a:pPr marL="0" indent="0">
              <a:buNone/>
            </a:pPr>
            <a:r>
              <a:rPr lang="ar-IQ" dirty="0"/>
              <a:t>2ـ من حيث طريقة الاجابة:</a:t>
            </a:r>
          </a:p>
          <a:p>
            <a:pPr marL="0" indent="0">
              <a:buNone/>
            </a:pPr>
            <a:r>
              <a:rPr lang="ar-IQ" dirty="0"/>
              <a:t>      في الاختبارات </a:t>
            </a:r>
            <a:r>
              <a:rPr lang="ar-IQ" dirty="0" err="1"/>
              <a:t>المقالية</a:t>
            </a:r>
            <a:r>
              <a:rPr lang="ar-IQ" dirty="0"/>
              <a:t> يطالب الطالب برد سلسلة متصلة من الحقائق والمعلومات مرتبط بعضها ببعض ، بعد أن تم حفظها واستظهارها بترتيب الافكار بنفسه، والتي قد يخطئ في إحداها فيتعذر على الطالب السير في الخطوات التالية، ولا يمكن إكمال  الاختبار، فضلا عن مشكلات سوء الخط والتنظيم، وعدم القدرة التعبيرية مما يؤثر على الدرجة</a:t>
            </a:r>
            <a:r>
              <a:rPr lang="ar-IQ" dirty="0" smtClean="0"/>
              <a:t>.</a:t>
            </a:r>
          </a:p>
          <a:p>
            <a:pPr marL="0" indent="0">
              <a:buNone/>
            </a:pPr>
            <a:r>
              <a:rPr lang="ar-IQ" dirty="0"/>
              <a:t> أما الاختبار الموضوعي فالمطلوب  من الطالب وضع إشارة أو كلمة أو كتابة عبارة قصيرة تعبر عن مدى فهمه وتحصيله، كما أن تدرج الاسئلة من السهل الى الصعب ، وتنوعها يساعد الطالب على الإجابة والاستمرار في الحل دون ارتباك أو اضطراب لحالته النفسية.</a:t>
            </a:r>
          </a:p>
        </p:txBody>
      </p:sp>
    </p:spTree>
    <p:extLst>
      <p:ext uri="{BB962C8B-B14F-4D97-AF65-F5344CB8AC3E}">
        <p14:creationId xmlns:p14="http://schemas.microsoft.com/office/powerpoint/2010/main" val="47336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wipe(down)">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dirty="0"/>
              <a:t>الفرق بين الاختبارات </a:t>
            </a:r>
            <a:r>
              <a:rPr lang="ar-IQ" dirty="0" err="1"/>
              <a:t>المقالية</a:t>
            </a:r>
            <a:r>
              <a:rPr lang="ar-IQ" dirty="0"/>
              <a:t> والموضوعية</a:t>
            </a:r>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marL="0" indent="0">
              <a:buNone/>
            </a:pPr>
            <a:r>
              <a:rPr lang="ar-IQ" dirty="0"/>
              <a:t>3ـ من حيث التصحيح:</a:t>
            </a:r>
          </a:p>
          <a:p>
            <a:pPr marL="0" indent="0">
              <a:buNone/>
            </a:pPr>
            <a:r>
              <a:rPr lang="ar-IQ" dirty="0"/>
              <a:t>      توجد صعوبة في تقدير درجة الطالب في الاختبارات </a:t>
            </a:r>
            <a:r>
              <a:rPr lang="ar-IQ" dirty="0" err="1"/>
              <a:t>المقالية</a:t>
            </a:r>
            <a:r>
              <a:rPr lang="ar-IQ" dirty="0"/>
              <a:t>، خاصة تلك التي يتعذر فيها تحديد نقاط الإجابة، فقد اثبتت الدراسات تفاوت الأستاذة في تقدير درجة الاختبارات </a:t>
            </a:r>
            <a:r>
              <a:rPr lang="ar-IQ" dirty="0" err="1"/>
              <a:t>المقالية</a:t>
            </a:r>
            <a:r>
              <a:rPr lang="ar-IQ" dirty="0"/>
              <a:t> أو المفتوحة الإجابة ، بل أنه لو قام أستاذ واحد بتصحيح الإجابة نفسها في مناسبتين متباعدتين لتفاوتت التقديرات، الأمر الذي يتطلب مراجعة مصحح آخر تصحيح المصحح الأول للوثوق.</a:t>
            </a:r>
          </a:p>
          <a:p>
            <a:pPr marL="0" indent="0">
              <a:buNone/>
            </a:pPr>
            <a:endParaRPr lang="ar-IQ" dirty="0"/>
          </a:p>
        </p:txBody>
      </p:sp>
    </p:spTree>
    <p:extLst>
      <p:ext uri="{BB962C8B-B14F-4D97-AF65-F5344CB8AC3E}">
        <p14:creationId xmlns:p14="http://schemas.microsoft.com/office/powerpoint/2010/main" val="2016356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88640"/>
            <a:ext cx="8304923" cy="63727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626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dirty="0"/>
              <a:t>أسئلة الصواب والخطأ</a:t>
            </a:r>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85000" lnSpcReduction="10000"/>
          </a:bodyPr>
          <a:lstStyle/>
          <a:p>
            <a:pPr marL="0" indent="0" algn="justLow">
              <a:lnSpc>
                <a:spcPct val="115000"/>
              </a:lnSpc>
              <a:spcAft>
                <a:spcPts val="1000"/>
              </a:spcAft>
              <a:buNone/>
            </a:pPr>
            <a:r>
              <a:rPr lang="ar-IQ" dirty="0">
                <a:ea typeface="Calibri"/>
                <a:cs typeface="Simplified Arabic"/>
              </a:rPr>
              <a:t>  يتكون الاختبار في هذا النوع من الأسئلة من عدد من العبارات بعضها صحيح وبعضها خطأ ويطلب من الطالب ان يحكم على كل عبارة بالصواب أو الخطأ ويمكن استخدام هذا النوع مع بعض انواع الاختبارات الاخرى.</a:t>
            </a:r>
          </a:p>
          <a:p>
            <a:pPr marL="0" indent="0" algn="justLow">
              <a:lnSpc>
                <a:spcPct val="115000"/>
              </a:lnSpc>
              <a:spcAft>
                <a:spcPts val="1000"/>
              </a:spcAft>
              <a:buNone/>
            </a:pPr>
            <a:r>
              <a:rPr lang="ar-IQ" dirty="0">
                <a:ea typeface="Calibri"/>
                <a:cs typeface="Simplified Arabic"/>
              </a:rPr>
              <a:t> ولقد انتقدت أسئلة الصواب والخطأ بعد أن كثر الإقبال عليها من قبل الأساتذة وذلك لسهولة  صياغتها وتصحيحها، مما ادى الى ظهور اسئلة موضوعية ضعيفة جعلها عرضه للنقد من قبل الكثير فقيل: أنها تشجع على الحفظ وأنها تساعد على الغش ،أنها تشجع على التخمين والاعتماد على عامل الصدفة، ونها لا تعطي صورة  حقيقية عن مدى فهم واستيعاب المفحوص ،وانها تقيس ما هو هامشي وانها غامضة ... الخ . </a:t>
            </a:r>
            <a:endParaRPr lang="ar-IQ" dirty="0"/>
          </a:p>
        </p:txBody>
      </p:sp>
    </p:spTree>
    <p:extLst>
      <p:ext uri="{BB962C8B-B14F-4D97-AF65-F5344CB8AC3E}">
        <p14:creationId xmlns:p14="http://schemas.microsoft.com/office/powerpoint/2010/main" val="1018541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fade">
                                      <p:cBhvr>
                                        <p:cTn id="11" dur="500"/>
                                        <p:tgtEl>
                                          <p:spTgt spid="3">
                                            <p:bg/>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nSpc>
                <a:spcPct val="115000"/>
              </a:lnSpc>
              <a:spcAft>
                <a:spcPts val="1000"/>
              </a:spcAft>
            </a:pPr>
            <a:r>
              <a:rPr lang="ar-IQ" b="1" dirty="0">
                <a:ea typeface="Calibri"/>
                <a:cs typeface="Simplified Arabic"/>
              </a:rPr>
              <a:t>أسئلة الصواب والخطأ</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62500" lnSpcReduction="20000"/>
          </a:bodyPr>
          <a:lstStyle/>
          <a:p>
            <a:pPr marL="0" indent="0" algn="justLow">
              <a:lnSpc>
                <a:spcPct val="115000"/>
              </a:lnSpc>
              <a:spcAft>
                <a:spcPts val="1000"/>
              </a:spcAft>
              <a:buNone/>
            </a:pPr>
            <a:r>
              <a:rPr lang="ar-IQ" dirty="0">
                <a:ea typeface="Calibri"/>
                <a:cs typeface="Simplified Arabic"/>
              </a:rPr>
              <a:t>  ويمكن حدوث كل او بعض من ما سبق الان لم تضع الأسئلة بدقة وعناية، ذلك أن إعداد أسئلة الصواب والخطأ والتي تعد بمهارة وعناية يمكن ان تكون واضحة ،وتعد الى تعلم فاعل ولا تقيس الحفظ فقط ويمكن مكافحة مشكلة التخمين بأن يطلب تصويب الخطأ، أو تحديد الخطأ في العبارة . </a:t>
            </a:r>
          </a:p>
          <a:p>
            <a:pPr marL="0" indent="0" algn="justLow">
              <a:lnSpc>
                <a:spcPct val="115000"/>
              </a:lnSpc>
              <a:spcAft>
                <a:spcPts val="1000"/>
              </a:spcAft>
              <a:buNone/>
            </a:pPr>
            <a:r>
              <a:rPr lang="ar-IQ" dirty="0">
                <a:ea typeface="Calibri"/>
                <a:cs typeface="Simplified Arabic"/>
              </a:rPr>
              <a:t>ويعتقد البعض ان إعداد اسئلة الصواب والخطأ امر سهل سريع الإنجاز، وهذا اعتقاد غير صحيح فكتابة اسئلة الصواب والخطأ يتطلب مهارة وجهد وعناية، وهذا يجعلها تتمتع بميزتين</a:t>
            </a:r>
            <a:r>
              <a:rPr lang="ar-IQ" dirty="0" smtClean="0">
                <a:ea typeface="Calibri"/>
                <a:cs typeface="Simplified Arabic"/>
              </a:rPr>
              <a:t>:</a:t>
            </a:r>
          </a:p>
          <a:p>
            <a:pPr marL="0" indent="0" algn="justLow">
              <a:lnSpc>
                <a:spcPct val="115000"/>
              </a:lnSpc>
              <a:spcAft>
                <a:spcPts val="1000"/>
              </a:spcAft>
              <a:buNone/>
            </a:pPr>
            <a:r>
              <a:rPr lang="ar-IQ" dirty="0" smtClean="0">
                <a:ea typeface="Calibri"/>
                <a:cs typeface="Simplified Arabic"/>
              </a:rPr>
              <a:t>1- </a:t>
            </a:r>
            <a:r>
              <a:rPr lang="ar-IQ" dirty="0">
                <a:ea typeface="Calibri"/>
                <a:cs typeface="Simplified Arabic"/>
              </a:rPr>
              <a:t>انها طريقة  سهلة ومباشرة لقياس تحصيل الطلاب.</a:t>
            </a:r>
          </a:p>
          <a:p>
            <a:pPr marL="0" indent="0" algn="justLow">
              <a:lnSpc>
                <a:spcPct val="115000"/>
              </a:lnSpc>
              <a:spcAft>
                <a:spcPts val="1000"/>
              </a:spcAft>
              <a:buNone/>
            </a:pPr>
            <a:r>
              <a:rPr lang="ar-IQ" dirty="0" smtClean="0">
                <a:ea typeface="Calibri"/>
                <a:cs typeface="Simplified Arabic"/>
              </a:rPr>
              <a:t>2-  </a:t>
            </a:r>
            <a:r>
              <a:rPr lang="ar-IQ" dirty="0">
                <a:ea typeface="Calibri"/>
                <a:cs typeface="Simplified Arabic"/>
              </a:rPr>
              <a:t>انها ذات كفاءة عالية في تغطية  مواد علمية  كثيرة ، فهي تعطي إجابات مستقلة و </a:t>
            </a:r>
            <a:r>
              <a:rPr lang="ar-IQ" dirty="0" err="1">
                <a:ea typeface="Calibri"/>
                <a:cs typeface="Simplified Arabic"/>
              </a:rPr>
              <a:t>مقيسة</a:t>
            </a:r>
            <a:r>
              <a:rPr lang="ar-IQ" dirty="0">
                <a:ea typeface="Calibri"/>
                <a:cs typeface="Simplified Arabic"/>
              </a:rPr>
              <a:t> كثيرة العدد مقارنة بالزمن القصير </a:t>
            </a:r>
            <a:r>
              <a:rPr lang="ar-IQ" dirty="0" err="1">
                <a:ea typeface="Calibri"/>
                <a:cs typeface="Simplified Arabic"/>
              </a:rPr>
              <a:t>للإختبار</a:t>
            </a:r>
            <a:r>
              <a:rPr lang="ar-IQ" dirty="0">
                <a:ea typeface="Calibri"/>
                <a:cs typeface="Simplified Arabic"/>
              </a:rPr>
              <a:t> ، ويمكن ان تجمع الكثير من ما تعلمه  الطالب.</a:t>
            </a:r>
          </a:p>
          <a:p>
            <a:pPr marL="0" indent="0" algn="justLow">
              <a:lnSpc>
                <a:spcPct val="115000"/>
              </a:lnSpc>
              <a:spcAft>
                <a:spcPts val="1000"/>
              </a:spcAft>
              <a:buNone/>
            </a:pPr>
            <a:r>
              <a:rPr lang="ar-IQ" dirty="0">
                <a:ea typeface="Calibri"/>
                <a:cs typeface="Simplified Arabic"/>
              </a:rPr>
              <a:t> فهي مفيدة على الأخص في الأسئلة التي تقيس مدى تحصيل الطلاب عن مثير حسي (الأفلام ،الخرائط ،والرسوم البيانية أو التوضيحية ) </a:t>
            </a:r>
          </a:p>
        </p:txBody>
      </p:sp>
    </p:spTree>
    <p:extLst>
      <p:ext uri="{BB962C8B-B14F-4D97-AF65-F5344CB8AC3E}">
        <p14:creationId xmlns:p14="http://schemas.microsoft.com/office/powerpoint/2010/main" val="4198343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barn(inVertical)">
                                      <p:cBhvr>
                                        <p:cTn id="14" dur="5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barn(inVertical)">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barn(inVertical)">
                                      <p:cBhvr>
                                        <p:cTn id="24" dur="5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barn(inVertical)">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barn(inVertical)">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barn(inVertical)">
                                      <p:cBhvr>
                                        <p:cTn id="3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b="1" dirty="0">
                <a:ea typeface="Calibri"/>
                <a:cs typeface="Simplified Arabic"/>
              </a:rPr>
              <a:t>إرشادات اعداد اسئلة الصواب </a:t>
            </a:r>
            <a:r>
              <a:rPr lang="ar-IQ" b="1" dirty="0" smtClean="0">
                <a:ea typeface="Calibri"/>
                <a:cs typeface="Simplified Arabic"/>
              </a:rPr>
              <a:t>والخطأ</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Autofit/>
          </a:bodyPr>
          <a:lstStyle/>
          <a:p>
            <a:pPr marL="0" indent="0" algn="justLow">
              <a:lnSpc>
                <a:spcPct val="115000"/>
              </a:lnSpc>
              <a:spcAft>
                <a:spcPts val="1000"/>
              </a:spcAft>
              <a:buNone/>
            </a:pPr>
            <a:r>
              <a:rPr lang="ar-IQ" sz="2000" dirty="0">
                <a:ea typeface="Calibri"/>
                <a:cs typeface="Simplified Arabic"/>
              </a:rPr>
              <a:t>يجب على واضع أسئلة الصواب والخطأ مراعاة ما </a:t>
            </a:r>
            <a:r>
              <a:rPr lang="ar-IQ" sz="2000" dirty="0" err="1">
                <a:ea typeface="Calibri"/>
                <a:cs typeface="Simplified Arabic"/>
              </a:rPr>
              <a:t>ياتي</a:t>
            </a:r>
            <a:r>
              <a:rPr lang="ar-IQ" sz="2000" dirty="0">
                <a:ea typeface="Calibri"/>
                <a:cs typeface="Simplified Arabic"/>
              </a:rPr>
              <a:t>:</a:t>
            </a:r>
          </a:p>
          <a:p>
            <a:pPr marL="0" indent="0" algn="justLow">
              <a:lnSpc>
                <a:spcPct val="115000"/>
              </a:lnSpc>
              <a:spcAft>
                <a:spcPts val="1000"/>
              </a:spcAft>
              <a:buNone/>
            </a:pPr>
            <a:r>
              <a:rPr lang="ar-IQ" sz="2000" dirty="0">
                <a:ea typeface="Calibri"/>
                <a:cs typeface="Simplified Arabic"/>
              </a:rPr>
              <a:t>1-	حصر السؤال في فكرة أو مفهوم واحد: إن فهم الأسئلة  ذات الفكرة الواحدة أسهل على الطالب وهي أفضل من الاسئلة الأطول. مثال:</a:t>
            </a:r>
          </a:p>
          <a:p>
            <a:pPr marL="0" indent="0" algn="justLow">
              <a:lnSpc>
                <a:spcPct val="115000"/>
              </a:lnSpc>
              <a:spcAft>
                <a:spcPts val="1000"/>
              </a:spcAft>
              <a:buNone/>
            </a:pPr>
            <a:r>
              <a:rPr lang="ar-IQ" sz="2000" dirty="0">
                <a:ea typeface="Calibri"/>
                <a:cs typeface="Simplified Arabic"/>
              </a:rPr>
              <a:t>أ/ القياس والتقويم مصطلحان مترادفان؟()</a:t>
            </a:r>
          </a:p>
          <a:p>
            <a:pPr marL="0" indent="0" algn="justLow">
              <a:lnSpc>
                <a:spcPct val="115000"/>
              </a:lnSpc>
              <a:spcAft>
                <a:spcPts val="1000"/>
              </a:spcAft>
              <a:buNone/>
            </a:pPr>
            <a:r>
              <a:rPr lang="ar-IQ" sz="2000" dirty="0">
                <a:ea typeface="Calibri"/>
                <a:cs typeface="Simplified Arabic"/>
              </a:rPr>
              <a:t>ب/ القياس هو:-تحديد ارقام بطريقة منظمة، والتقويم هو الحكم على معنى الارقام المحددة ()</a:t>
            </a:r>
          </a:p>
          <a:p>
            <a:pPr marL="0" indent="0" algn="justLow">
              <a:lnSpc>
                <a:spcPct val="115000"/>
              </a:lnSpc>
              <a:spcAft>
                <a:spcPts val="1000"/>
              </a:spcAft>
              <a:buNone/>
            </a:pPr>
            <a:r>
              <a:rPr lang="ar-IQ" sz="2000" dirty="0">
                <a:ea typeface="Calibri"/>
                <a:cs typeface="Simplified Arabic"/>
              </a:rPr>
              <a:t>2- يقوم السؤال باختبار فكرة مهمة .</a:t>
            </a:r>
          </a:p>
          <a:p>
            <a:pPr marL="0" indent="0" algn="justLow">
              <a:lnSpc>
                <a:spcPct val="115000"/>
              </a:lnSpc>
              <a:spcAft>
                <a:spcPts val="1000"/>
              </a:spcAft>
              <a:buNone/>
            </a:pPr>
            <a:r>
              <a:rPr lang="ar-IQ" sz="2000" dirty="0">
                <a:ea typeface="Calibri"/>
                <a:cs typeface="Simplified Arabic"/>
              </a:rPr>
              <a:t>3- عدم نقل العبارات كما هي من الكتاب مباشرة </a:t>
            </a:r>
          </a:p>
          <a:p>
            <a:pPr marL="0" indent="0" algn="justLow">
              <a:lnSpc>
                <a:spcPct val="115000"/>
              </a:lnSpc>
              <a:spcAft>
                <a:spcPts val="1000"/>
              </a:spcAft>
              <a:buNone/>
            </a:pPr>
            <a:r>
              <a:rPr lang="ar-IQ" sz="2000" dirty="0">
                <a:ea typeface="Calibri"/>
                <a:cs typeface="Simplified Arabic"/>
              </a:rPr>
              <a:t>4- الايجاز وقصر الاسئلة قدر المستطاع</a:t>
            </a:r>
          </a:p>
          <a:p>
            <a:pPr marL="0" indent="0" algn="justLow">
              <a:lnSpc>
                <a:spcPct val="115000"/>
              </a:lnSpc>
              <a:spcAft>
                <a:spcPts val="1000"/>
              </a:spcAft>
              <a:buNone/>
            </a:pPr>
            <a:r>
              <a:rPr lang="ar-IQ" sz="2000" dirty="0">
                <a:ea typeface="Calibri"/>
                <a:cs typeface="Simplified Arabic"/>
              </a:rPr>
              <a:t>5- ان يكون صواب او خطا الاسئلة واضحا لمنع الاختلاط في الفهم بين الطلبة</a:t>
            </a:r>
          </a:p>
        </p:txBody>
      </p:sp>
    </p:spTree>
    <p:extLst>
      <p:ext uri="{BB962C8B-B14F-4D97-AF65-F5344CB8AC3E}">
        <p14:creationId xmlns:p14="http://schemas.microsoft.com/office/powerpoint/2010/main" val="2303349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b="1" dirty="0">
                <a:solidFill>
                  <a:prstClr val="black"/>
                </a:solidFill>
                <a:ea typeface="Calibri"/>
                <a:cs typeface="Simplified Arabic"/>
              </a:rPr>
              <a:t>إرشادات اعداد اسئلة الصواب </a:t>
            </a:r>
            <a:r>
              <a:rPr lang="ar-IQ" b="1" dirty="0" smtClean="0">
                <a:solidFill>
                  <a:prstClr val="black"/>
                </a:solidFill>
                <a:ea typeface="Calibri"/>
                <a:cs typeface="Simplified Arabic"/>
              </a:rPr>
              <a:t>والخطأ</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70000" lnSpcReduction="20000"/>
          </a:bodyPr>
          <a:lstStyle/>
          <a:p>
            <a:pPr marL="0" indent="0">
              <a:buNone/>
            </a:pPr>
            <a:r>
              <a:rPr lang="ar-IQ" dirty="0"/>
              <a:t>6- تجنب الهبات المجانية اي العبارات التي تساعد الطالب على الاختيار الصحيح  ومن ذلك تكون عبارات الصواب اطول من عبارات الخطأ او العكس ولتكن الاسئلة متساوية في الطول قدر المستطاع كما يجب  تجنب استعمال الكلمات المحددة (كلمات المبالغة  والعبارات القاطعة ) فهي تسبب اشكالا لذا يفضل تحاشي كلمات معينة مثل( كل , دائما , ابدا) لان كثير من الطلاب يعرف ان وجود هذه الالفاظ  في الاسئلة الاكثر خطا</a:t>
            </a:r>
          </a:p>
          <a:p>
            <a:pPr marL="0" indent="0">
              <a:buNone/>
            </a:pPr>
            <a:r>
              <a:rPr lang="ar-IQ" dirty="0"/>
              <a:t>7- البعد عن الكلمات الدالة على درجات غير محددة مثل / اكثر, اقل ,مهم. غير مهم ... الخ لأنها تؤدي الى الغموض</a:t>
            </a:r>
          </a:p>
          <a:p>
            <a:pPr marL="0" indent="0">
              <a:buNone/>
            </a:pPr>
            <a:r>
              <a:rPr lang="ar-IQ" dirty="0"/>
              <a:t>8- كتابة الاسئلة في صيغة الايجاب (الاثبات) ذلك ان العبارات المنفية  يكون من المتعذر فهمها  خاصة الاسئلة التي فيها نفي مزدوج  مثل (ليس من غير الصحيح)</a:t>
            </a:r>
          </a:p>
          <a:p>
            <a:pPr marL="0" indent="0">
              <a:buNone/>
            </a:pPr>
            <a:r>
              <a:rPr lang="ar-IQ" dirty="0"/>
              <a:t>9- استخدام دليل او مفتاح  للتصحيح.</a:t>
            </a:r>
          </a:p>
          <a:p>
            <a:pPr marL="0" indent="0">
              <a:buNone/>
            </a:pPr>
            <a:r>
              <a:rPr lang="ar-IQ" dirty="0"/>
              <a:t>ولا يظن ان تلك الارشادات مصممة للتمويه على الطلبة او </a:t>
            </a:r>
            <a:r>
              <a:rPr lang="ar-IQ" dirty="0" err="1"/>
              <a:t>خداعهم</a:t>
            </a:r>
            <a:r>
              <a:rPr lang="ar-IQ" dirty="0"/>
              <a:t>  بل المقصود تجنب اعداد الاسئلة لا تقيس مستوى المعرفة عند الطلبة  ولزيادة مصداقية الاختبار </a:t>
            </a:r>
          </a:p>
        </p:txBody>
      </p:sp>
    </p:spTree>
    <p:extLst>
      <p:ext uri="{BB962C8B-B14F-4D97-AF65-F5344CB8AC3E}">
        <p14:creationId xmlns:p14="http://schemas.microsoft.com/office/powerpoint/2010/main" val="725178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heel(1)">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heel(1)">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heel(1)">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heel(1)">
                                      <p:cBhvr>
                                        <p:cTn id="27" dur="20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wheel(1)">
                                      <p:cBhvr>
                                        <p:cTn id="32" dur="20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wheel(1)">
                                      <p:cBhvr>
                                        <p:cTn id="3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b="1" dirty="0" smtClean="0"/>
              <a:t>مزايا أسئلة الصواب والخطأ</a:t>
            </a:r>
            <a:endParaRPr lang="ar-IQ" b="1"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pPr marL="0" indent="0" algn="justLow">
              <a:lnSpc>
                <a:spcPct val="115000"/>
              </a:lnSpc>
              <a:spcAft>
                <a:spcPts val="1000"/>
              </a:spcAft>
              <a:buNone/>
            </a:pPr>
            <a:r>
              <a:rPr lang="ar-IQ" sz="2000" dirty="0">
                <a:latin typeface="Simplified Arabic"/>
                <a:ea typeface="Calibri"/>
              </a:rPr>
              <a:t> </a:t>
            </a:r>
            <a:r>
              <a:rPr lang="ar-IQ" sz="2800" dirty="0">
                <a:latin typeface="Simplified Arabic"/>
                <a:ea typeface="Calibri"/>
              </a:rPr>
              <a:t>نظرا لتمتع هذا النوع من الاسئلة  بالعديد من المزايا  يحبذه الكثير  من الأساتذة  والطلاب  ومن اهم مزاياها:</a:t>
            </a:r>
          </a:p>
          <a:p>
            <a:pPr marL="0" indent="0" algn="justLow">
              <a:lnSpc>
                <a:spcPct val="115000"/>
              </a:lnSpc>
              <a:spcAft>
                <a:spcPts val="1000"/>
              </a:spcAft>
              <a:buNone/>
            </a:pPr>
            <a:r>
              <a:rPr lang="ar-IQ" sz="2800" dirty="0" smtClean="0">
                <a:latin typeface="Simplified Arabic"/>
                <a:ea typeface="Calibri"/>
              </a:rPr>
              <a:t>1- تغطية </a:t>
            </a:r>
            <a:r>
              <a:rPr lang="ar-IQ" sz="2800" dirty="0">
                <a:latin typeface="Simplified Arabic"/>
                <a:ea typeface="Calibri"/>
              </a:rPr>
              <a:t>قدر كبير من المادة  مما يجعله يتصف بالشمول  في قياس ما يراد قياسه .</a:t>
            </a:r>
          </a:p>
          <a:p>
            <a:pPr marL="0" indent="0" algn="justLow">
              <a:lnSpc>
                <a:spcPct val="115000"/>
              </a:lnSpc>
              <a:spcAft>
                <a:spcPts val="1000"/>
              </a:spcAft>
              <a:buNone/>
            </a:pPr>
            <a:r>
              <a:rPr lang="ar-IQ" sz="2800" dirty="0" smtClean="0">
                <a:latin typeface="Simplified Arabic"/>
                <a:ea typeface="Calibri"/>
              </a:rPr>
              <a:t>2- سهولة </a:t>
            </a:r>
            <a:r>
              <a:rPr lang="ar-IQ" sz="2800" dirty="0">
                <a:latin typeface="Simplified Arabic"/>
                <a:ea typeface="Calibri"/>
              </a:rPr>
              <a:t>الاعداد والتصحيح مما يوفر الوقت والجهد .</a:t>
            </a:r>
          </a:p>
          <a:p>
            <a:pPr marL="0" indent="0" algn="justLow">
              <a:lnSpc>
                <a:spcPct val="115000"/>
              </a:lnSpc>
              <a:spcAft>
                <a:spcPts val="1000"/>
              </a:spcAft>
              <a:buNone/>
            </a:pPr>
            <a:r>
              <a:rPr lang="ar-IQ" sz="2800" dirty="0" smtClean="0">
                <a:latin typeface="Simplified Arabic"/>
                <a:ea typeface="Calibri"/>
              </a:rPr>
              <a:t>3- امكانية </a:t>
            </a:r>
            <a:r>
              <a:rPr lang="ar-IQ" sz="2800" dirty="0">
                <a:latin typeface="Simplified Arabic"/>
                <a:ea typeface="Calibri"/>
              </a:rPr>
              <a:t>استخدامه في جميع المراحل التعليمية وهو يتناسب مع صغار السن .</a:t>
            </a:r>
          </a:p>
          <a:p>
            <a:pPr marL="0" indent="0" algn="justLow">
              <a:lnSpc>
                <a:spcPct val="115000"/>
              </a:lnSpc>
              <a:spcAft>
                <a:spcPts val="1000"/>
              </a:spcAft>
              <a:buNone/>
            </a:pPr>
            <a:r>
              <a:rPr lang="ar-IQ" sz="2800" dirty="0" smtClean="0">
                <a:latin typeface="Simplified Arabic"/>
                <a:ea typeface="Calibri"/>
              </a:rPr>
              <a:t>4- خلوه </a:t>
            </a:r>
            <a:r>
              <a:rPr lang="ar-IQ" sz="2800" dirty="0">
                <a:latin typeface="Simplified Arabic"/>
                <a:ea typeface="Calibri"/>
              </a:rPr>
              <a:t>من ذاتية المصحح ، فإجابته محددة يمكن تصحيحها بمفتاح التصحيح .</a:t>
            </a:r>
          </a:p>
        </p:txBody>
      </p:sp>
    </p:spTree>
    <p:extLst>
      <p:ext uri="{BB962C8B-B14F-4D97-AF65-F5344CB8AC3E}">
        <p14:creationId xmlns:p14="http://schemas.microsoft.com/office/powerpoint/2010/main" val="205086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ar-IQ" dirty="0" smtClean="0"/>
              <a:t>عيوب </a:t>
            </a:r>
            <a:r>
              <a:rPr lang="ar-IQ" dirty="0"/>
              <a:t>أسئلة الصواب والخطأ</a:t>
            </a:r>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70000" lnSpcReduction="20000"/>
          </a:bodyPr>
          <a:lstStyle/>
          <a:p>
            <a:pPr marL="0" indent="0">
              <a:buNone/>
            </a:pPr>
            <a:r>
              <a:rPr lang="ar-IQ" dirty="0" smtClean="0"/>
              <a:t>هنالك </a:t>
            </a:r>
            <a:r>
              <a:rPr lang="ar-IQ" dirty="0"/>
              <a:t>عدد من العيوب الخطيرة في هذا النوع وأهمها :</a:t>
            </a:r>
          </a:p>
          <a:p>
            <a:pPr marL="0" indent="0">
              <a:buNone/>
            </a:pPr>
            <a:r>
              <a:rPr lang="ar-IQ" dirty="0" smtClean="0"/>
              <a:t>1- قياس </a:t>
            </a:r>
            <a:r>
              <a:rPr lang="ar-IQ" dirty="0"/>
              <a:t>هدف واحد من أهداف التربية وهو مدى المام الطالب بالحقائق والمبادئ ، وعدم قياس الاهداف الاخرى كالتركيب والتحليل </a:t>
            </a:r>
          </a:p>
          <a:p>
            <a:pPr marL="0" indent="0">
              <a:buNone/>
            </a:pPr>
            <a:r>
              <a:rPr lang="ar-IQ" dirty="0" smtClean="0"/>
              <a:t>2- </a:t>
            </a:r>
            <a:r>
              <a:rPr lang="ar-IQ" dirty="0"/>
              <a:t>السهولة : اثبتت التجارب أن 30% من هذا النوع يجيب معظم الطلاب عنها ، فلا تمي بينهم فيصبح الضعيف جيدا والجيد ممتازا ، وهذا ان لم يحسن اعدادها من قبل الاستاذ .</a:t>
            </a:r>
          </a:p>
          <a:p>
            <a:pPr marL="0" indent="0">
              <a:buNone/>
            </a:pPr>
            <a:r>
              <a:rPr lang="ar-IQ" dirty="0" smtClean="0"/>
              <a:t>3- </a:t>
            </a:r>
            <a:r>
              <a:rPr lang="ar-IQ" dirty="0"/>
              <a:t>تشجع الحفظ لان الاسئلة من جمل الكتاب فيحفظها الطالب ، ولذا لابد من عدم استخدامها </a:t>
            </a:r>
          </a:p>
          <a:p>
            <a:pPr marL="0" indent="0">
              <a:buNone/>
            </a:pPr>
            <a:r>
              <a:rPr lang="ar-IQ" dirty="0" smtClean="0"/>
              <a:t>4-  </a:t>
            </a:r>
            <a:r>
              <a:rPr lang="ar-IQ" dirty="0"/>
              <a:t>انخفاض الثبات : هذا النوع من الاسئلة اقل الانواع ثباتا لاحتمال التخمين والصدفة .</a:t>
            </a:r>
          </a:p>
          <a:p>
            <a:pPr marL="0" indent="0">
              <a:buNone/>
            </a:pPr>
            <a:r>
              <a:rPr lang="ar-IQ" dirty="0" smtClean="0"/>
              <a:t>5-  </a:t>
            </a:r>
            <a:r>
              <a:rPr lang="ar-IQ" dirty="0"/>
              <a:t>النجاح بالتخمين والصدفة : فاحتمال الحصول على اجابة صحيحة بنسبة 50% ويمكن التغلب على ذلك بطلب تصحيح الخطأ ، أو كتابة الكلمة أو التاريخ الصحيح .</a:t>
            </a:r>
          </a:p>
          <a:p>
            <a:pPr marL="0" indent="0">
              <a:buNone/>
            </a:pPr>
            <a:r>
              <a:rPr lang="ar-IQ" dirty="0" smtClean="0"/>
              <a:t>6- </a:t>
            </a:r>
            <a:r>
              <a:rPr lang="ar-IQ" dirty="0"/>
              <a:t>سهولة الغش والاستفادة من الغير .</a:t>
            </a:r>
          </a:p>
          <a:p>
            <a:pPr marL="0" indent="0">
              <a:buNone/>
            </a:pPr>
            <a:r>
              <a:rPr lang="ar-IQ" dirty="0" smtClean="0"/>
              <a:t>7- احتمال </a:t>
            </a:r>
            <a:r>
              <a:rPr lang="ar-IQ" dirty="0"/>
              <a:t>حدوث تعلم خاطئ نظرا للعدد الكبير من العبارات غير الصحيحة ، خاصة اذا لم يعرف الطالب انها غير صحيحة .</a:t>
            </a:r>
          </a:p>
        </p:txBody>
      </p:sp>
    </p:spTree>
    <p:extLst>
      <p:ext uri="{BB962C8B-B14F-4D97-AF65-F5344CB8AC3E}">
        <p14:creationId xmlns:p14="http://schemas.microsoft.com/office/powerpoint/2010/main" val="24383380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ar-IQ" dirty="0">
                <a:solidFill>
                  <a:prstClr val="black"/>
                </a:solidFill>
              </a:rPr>
              <a:t>مجالات </a:t>
            </a:r>
            <a:r>
              <a:rPr lang="ar-IQ" dirty="0" smtClean="0">
                <a:solidFill>
                  <a:prstClr val="black"/>
                </a:solidFill>
              </a:rPr>
              <a:t>استخدام أسئلة الصواب والخطأ</a:t>
            </a:r>
            <a:endParaRPr lang="ar-IQ" dirty="0"/>
          </a:p>
        </p:txBody>
      </p:sp>
      <p:sp>
        <p:nvSpPr>
          <p:cNvPr id="3" name="عنصر نائب للمحتوى 2"/>
          <p:cNvSpPr>
            <a:spLocks noGrp="1"/>
          </p:cNvSpPr>
          <p:nvPr>
            <p:ph idx="1"/>
          </p:nvPr>
        </p:nvSpPr>
        <p:spPr>
          <a:xfrm>
            <a:off x="457200" y="1600200"/>
            <a:ext cx="8229600" cy="4853136"/>
          </a:xfrm>
        </p:spPr>
        <p:style>
          <a:lnRef idx="1">
            <a:schemeClr val="accent2"/>
          </a:lnRef>
          <a:fillRef idx="2">
            <a:schemeClr val="accent2"/>
          </a:fillRef>
          <a:effectRef idx="1">
            <a:schemeClr val="accent2"/>
          </a:effectRef>
          <a:fontRef idx="minor">
            <a:schemeClr val="dk1"/>
          </a:fontRef>
        </p:style>
        <p:txBody>
          <a:bodyPr>
            <a:normAutofit/>
          </a:bodyPr>
          <a:lstStyle/>
          <a:p>
            <a:pPr marL="0" indent="0" algn="justLow">
              <a:lnSpc>
                <a:spcPct val="115000"/>
              </a:lnSpc>
              <a:spcAft>
                <a:spcPts val="1000"/>
              </a:spcAft>
              <a:buNone/>
            </a:pPr>
            <a:r>
              <a:rPr lang="ar-IQ" dirty="0">
                <a:ea typeface="Calibri"/>
                <a:cs typeface="Simplified Arabic"/>
              </a:rPr>
              <a:t>  يستخدم هذا النوع من الاختبارات غالبا في :</a:t>
            </a:r>
          </a:p>
          <a:p>
            <a:pPr marL="0" indent="0" algn="justLow">
              <a:lnSpc>
                <a:spcPct val="115000"/>
              </a:lnSpc>
              <a:spcAft>
                <a:spcPts val="1000"/>
              </a:spcAft>
              <a:buNone/>
            </a:pPr>
            <a:r>
              <a:rPr lang="ar-IQ" dirty="0" smtClean="0">
                <a:ea typeface="Calibri"/>
                <a:cs typeface="Simplified Arabic"/>
              </a:rPr>
              <a:t>1- قياس </a:t>
            </a:r>
            <a:r>
              <a:rPr lang="ar-IQ" dirty="0">
                <a:ea typeface="Calibri"/>
                <a:cs typeface="Simplified Arabic"/>
              </a:rPr>
              <a:t>القدرة على معرفة الحقائق والمفاهيم البسيطة ومعاني المصطلحات .</a:t>
            </a:r>
          </a:p>
          <a:p>
            <a:pPr marL="0" indent="0" algn="justLow">
              <a:lnSpc>
                <a:spcPct val="115000"/>
              </a:lnSpc>
              <a:spcAft>
                <a:spcPts val="1000"/>
              </a:spcAft>
              <a:buNone/>
            </a:pPr>
            <a:r>
              <a:rPr lang="ar-IQ" dirty="0" smtClean="0">
                <a:ea typeface="Calibri"/>
                <a:cs typeface="Simplified Arabic"/>
              </a:rPr>
              <a:t>2- </a:t>
            </a:r>
            <a:r>
              <a:rPr lang="ar-IQ" dirty="0">
                <a:ea typeface="Calibri"/>
                <a:cs typeface="Simplified Arabic"/>
              </a:rPr>
              <a:t>قياس القدرة على اكتشاف بعض المفاهيم الخاطئة .</a:t>
            </a:r>
          </a:p>
          <a:p>
            <a:pPr marL="0" indent="0" algn="justLow">
              <a:lnSpc>
                <a:spcPct val="115000"/>
              </a:lnSpc>
              <a:spcAft>
                <a:spcPts val="1000"/>
              </a:spcAft>
              <a:buNone/>
            </a:pPr>
            <a:r>
              <a:rPr lang="ar-IQ" dirty="0" smtClean="0">
                <a:ea typeface="Calibri"/>
                <a:cs typeface="Simplified Arabic"/>
              </a:rPr>
              <a:t>3- </a:t>
            </a:r>
            <a:r>
              <a:rPr lang="ar-IQ" dirty="0">
                <a:ea typeface="Calibri"/>
                <a:cs typeface="Simplified Arabic"/>
              </a:rPr>
              <a:t>قياس القدرة على التفكير الناقد .</a:t>
            </a:r>
          </a:p>
        </p:txBody>
      </p:sp>
    </p:spTree>
    <p:extLst>
      <p:ext uri="{BB962C8B-B14F-4D97-AF65-F5344CB8AC3E}">
        <p14:creationId xmlns:p14="http://schemas.microsoft.com/office/powerpoint/2010/main" val="3403996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32" presetClass="emph" presetSubtype="0" fill="hold" grpId="0" nodeType="clickEffect">
                                  <p:stCondLst>
                                    <p:cond delay="0"/>
                                  </p:stCondLst>
                                  <p:childTnLst>
                                    <p:animRot by="120000">
                                      <p:cBhvr>
                                        <p:cTn id="11" dur="100" fill="hold">
                                          <p:stCondLst>
                                            <p:cond delay="0"/>
                                          </p:stCondLst>
                                        </p:cTn>
                                        <p:tgtEl>
                                          <p:spTgt spid="3">
                                            <p:bg/>
                                          </p:spTgt>
                                        </p:tgtEl>
                                        <p:attrNameLst>
                                          <p:attrName>r</p:attrName>
                                        </p:attrNameLst>
                                      </p:cBhvr>
                                    </p:animRot>
                                    <p:animRot by="-240000">
                                      <p:cBhvr>
                                        <p:cTn id="12" dur="200" fill="hold">
                                          <p:stCondLst>
                                            <p:cond delay="200"/>
                                          </p:stCondLst>
                                        </p:cTn>
                                        <p:tgtEl>
                                          <p:spTgt spid="3">
                                            <p:bg/>
                                          </p:spTgt>
                                        </p:tgtEl>
                                        <p:attrNameLst>
                                          <p:attrName>r</p:attrName>
                                        </p:attrNameLst>
                                      </p:cBhvr>
                                    </p:animRot>
                                    <p:animRot by="240000">
                                      <p:cBhvr>
                                        <p:cTn id="13" dur="200" fill="hold">
                                          <p:stCondLst>
                                            <p:cond delay="400"/>
                                          </p:stCondLst>
                                        </p:cTn>
                                        <p:tgtEl>
                                          <p:spTgt spid="3">
                                            <p:bg/>
                                          </p:spTgt>
                                        </p:tgtEl>
                                        <p:attrNameLst>
                                          <p:attrName>r</p:attrName>
                                        </p:attrNameLst>
                                      </p:cBhvr>
                                    </p:animRot>
                                    <p:animRot by="-240000">
                                      <p:cBhvr>
                                        <p:cTn id="14" dur="200" fill="hold">
                                          <p:stCondLst>
                                            <p:cond delay="600"/>
                                          </p:stCondLst>
                                        </p:cTn>
                                        <p:tgtEl>
                                          <p:spTgt spid="3">
                                            <p:bg/>
                                          </p:spTgt>
                                        </p:tgtEl>
                                        <p:attrNameLst>
                                          <p:attrName>r</p:attrName>
                                        </p:attrNameLst>
                                      </p:cBhvr>
                                    </p:animRot>
                                    <p:animRot by="120000">
                                      <p:cBhvr>
                                        <p:cTn id="15" dur="200" fill="hold">
                                          <p:stCondLst>
                                            <p:cond delay="800"/>
                                          </p:stCondLst>
                                        </p:cTn>
                                        <p:tgtEl>
                                          <p:spTgt spid="3">
                                            <p:bg/>
                                          </p:spTgt>
                                        </p:tgtEl>
                                        <p:attrNameLst>
                                          <p:attrName>r</p:attrName>
                                        </p:attrNameLst>
                                      </p:cBhvr>
                                    </p:animRot>
                                  </p:childTnLst>
                                </p:cTn>
                              </p:par>
                            </p:childTnLst>
                          </p:cTn>
                        </p:par>
                      </p:childTnLst>
                    </p:cTn>
                  </p:par>
                  <p:par>
                    <p:cTn id="16" fill="hold">
                      <p:stCondLst>
                        <p:cond delay="indefinite"/>
                      </p:stCondLst>
                      <p:childTnLst>
                        <p:par>
                          <p:cTn id="17" fill="hold">
                            <p:stCondLst>
                              <p:cond delay="0"/>
                            </p:stCondLst>
                            <p:childTnLst>
                              <p:par>
                                <p:cTn id="18" presetID="32" presetClass="emph" presetSubtype="0" fill="hold" grpId="0" nodeType="clickEffect">
                                  <p:stCondLst>
                                    <p:cond delay="0"/>
                                  </p:stCondLst>
                                  <p:childTnLst>
                                    <p:animRot by="120000">
                                      <p:cBhvr>
                                        <p:cTn id="19" dur="100" fill="hold">
                                          <p:stCondLst>
                                            <p:cond delay="0"/>
                                          </p:stCondLst>
                                        </p:cTn>
                                        <p:tgtEl>
                                          <p:spTgt spid="3">
                                            <p:txEl>
                                              <p:pRg st="0" end="0"/>
                                            </p:txEl>
                                          </p:spTgt>
                                        </p:tgtEl>
                                        <p:attrNameLst>
                                          <p:attrName>r</p:attrName>
                                        </p:attrNameLst>
                                      </p:cBhvr>
                                    </p:animRot>
                                    <p:animRot by="-240000">
                                      <p:cBhvr>
                                        <p:cTn id="20" dur="200" fill="hold">
                                          <p:stCondLst>
                                            <p:cond delay="200"/>
                                          </p:stCondLst>
                                        </p:cTn>
                                        <p:tgtEl>
                                          <p:spTgt spid="3">
                                            <p:txEl>
                                              <p:pRg st="0" end="0"/>
                                            </p:txEl>
                                          </p:spTgt>
                                        </p:tgtEl>
                                        <p:attrNameLst>
                                          <p:attrName>r</p:attrName>
                                        </p:attrNameLst>
                                      </p:cBhvr>
                                    </p:animRot>
                                    <p:animRot by="240000">
                                      <p:cBhvr>
                                        <p:cTn id="21" dur="200" fill="hold">
                                          <p:stCondLst>
                                            <p:cond delay="400"/>
                                          </p:stCondLst>
                                        </p:cTn>
                                        <p:tgtEl>
                                          <p:spTgt spid="3">
                                            <p:txEl>
                                              <p:pRg st="0" end="0"/>
                                            </p:txEl>
                                          </p:spTgt>
                                        </p:tgtEl>
                                        <p:attrNameLst>
                                          <p:attrName>r</p:attrName>
                                        </p:attrNameLst>
                                      </p:cBhvr>
                                    </p:animRot>
                                    <p:animRot by="-240000">
                                      <p:cBhvr>
                                        <p:cTn id="22" dur="200" fill="hold">
                                          <p:stCondLst>
                                            <p:cond delay="600"/>
                                          </p:stCondLst>
                                        </p:cTn>
                                        <p:tgtEl>
                                          <p:spTgt spid="3">
                                            <p:txEl>
                                              <p:pRg st="0" end="0"/>
                                            </p:txEl>
                                          </p:spTgt>
                                        </p:tgtEl>
                                        <p:attrNameLst>
                                          <p:attrName>r</p:attrName>
                                        </p:attrNameLst>
                                      </p:cBhvr>
                                    </p:animRot>
                                    <p:animRot by="120000">
                                      <p:cBhvr>
                                        <p:cTn id="23" dur="200" fill="hold">
                                          <p:stCondLst>
                                            <p:cond delay="800"/>
                                          </p:stCondLst>
                                        </p:cTn>
                                        <p:tgtEl>
                                          <p:spTgt spid="3">
                                            <p:txEl>
                                              <p:pRg st="0" end="0"/>
                                            </p:txEl>
                                          </p:spTgt>
                                        </p:tgtEl>
                                        <p:attrNameLst>
                                          <p:attrName>r</p:attrName>
                                        </p:attrNameLst>
                                      </p:cBhvr>
                                    </p:animRot>
                                  </p:childTnLst>
                                </p:cTn>
                              </p:par>
                            </p:childTnLst>
                          </p:cTn>
                        </p:par>
                      </p:childTnLst>
                    </p:cTn>
                  </p:par>
                  <p:par>
                    <p:cTn id="24" fill="hold">
                      <p:stCondLst>
                        <p:cond delay="indefinite"/>
                      </p:stCondLst>
                      <p:childTnLst>
                        <p:par>
                          <p:cTn id="25" fill="hold">
                            <p:stCondLst>
                              <p:cond delay="0"/>
                            </p:stCondLst>
                            <p:childTnLst>
                              <p:par>
                                <p:cTn id="26" presetID="32" presetClass="emph" presetSubtype="0" fill="hold" grpId="0" nodeType="clickEffect">
                                  <p:stCondLst>
                                    <p:cond delay="0"/>
                                  </p:stCondLst>
                                  <p:childTnLst>
                                    <p:animRot by="120000">
                                      <p:cBhvr>
                                        <p:cTn id="27" dur="100" fill="hold">
                                          <p:stCondLst>
                                            <p:cond delay="0"/>
                                          </p:stCondLst>
                                        </p:cTn>
                                        <p:tgtEl>
                                          <p:spTgt spid="3">
                                            <p:txEl>
                                              <p:pRg st="1" end="1"/>
                                            </p:txEl>
                                          </p:spTgt>
                                        </p:tgtEl>
                                        <p:attrNameLst>
                                          <p:attrName>r</p:attrName>
                                        </p:attrNameLst>
                                      </p:cBhvr>
                                    </p:animRot>
                                    <p:animRot by="-240000">
                                      <p:cBhvr>
                                        <p:cTn id="28" dur="200" fill="hold">
                                          <p:stCondLst>
                                            <p:cond delay="200"/>
                                          </p:stCondLst>
                                        </p:cTn>
                                        <p:tgtEl>
                                          <p:spTgt spid="3">
                                            <p:txEl>
                                              <p:pRg st="1" end="1"/>
                                            </p:txEl>
                                          </p:spTgt>
                                        </p:tgtEl>
                                        <p:attrNameLst>
                                          <p:attrName>r</p:attrName>
                                        </p:attrNameLst>
                                      </p:cBhvr>
                                    </p:animRot>
                                    <p:animRot by="240000">
                                      <p:cBhvr>
                                        <p:cTn id="29" dur="200" fill="hold">
                                          <p:stCondLst>
                                            <p:cond delay="400"/>
                                          </p:stCondLst>
                                        </p:cTn>
                                        <p:tgtEl>
                                          <p:spTgt spid="3">
                                            <p:txEl>
                                              <p:pRg st="1" end="1"/>
                                            </p:txEl>
                                          </p:spTgt>
                                        </p:tgtEl>
                                        <p:attrNameLst>
                                          <p:attrName>r</p:attrName>
                                        </p:attrNameLst>
                                      </p:cBhvr>
                                    </p:animRot>
                                    <p:animRot by="-240000">
                                      <p:cBhvr>
                                        <p:cTn id="30" dur="200" fill="hold">
                                          <p:stCondLst>
                                            <p:cond delay="600"/>
                                          </p:stCondLst>
                                        </p:cTn>
                                        <p:tgtEl>
                                          <p:spTgt spid="3">
                                            <p:txEl>
                                              <p:pRg st="1" end="1"/>
                                            </p:txEl>
                                          </p:spTgt>
                                        </p:tgtEl>
                                        <p:attrNameLst>
                                          <p:attrName>r</p:attrName>
                                        </p:attrNameLst>
                                      </p:cBhvr>
                                    </p:animRot>
                                    <p:animRot by="120000">
                                      <p:cBhvr>
                                        <p:cTn id="31" dur="200" fill="hold">
                                          <p:stCondLst>
                                            <p:cond delay="800"/>
                                          </p:stCondLst>
                                        </p:cTn>
                                        <p:tgtEl>
                                          <p:spTgt spid="3">
                                            <p:txEl>
                                              <p:pRg st="1" end="1"/>
                                            </p:txEl>
                                          </p:spTgt>
                                        </p:tgtEl>
                                        <p:attrNameLst>
                                          <p:attrName>r</p:attrName>
                                        </p:attrNameLst>
                                      </p:cBhvr>
                                    </p:animRot>
                                  </p:childTnLst>
                                </p:cTn>
                              </p:par>
                            </p:childTnLst>
                          </p:cTn>
                        </p:par>
                      </p:childTnLst>
                    </p:cTn>
                  </p:par>
                  <p:par>
                    <p:cTn id="32" fill="hold">
                      <p:stCondLst>
                        <p:cond delay="indefinite"/>
                      </p:stCondLst>
                      <p:childTnLst>
                        <p:par>
                          <p:cTn id="33" fill="hold">
                            <p:stCondLst>
                              <p:cond delay="0"/>
                            </p:stCondLst>
                            <p:childTnLst>
                              <p:par>
                                <p:cTn id="34" presetID="32" presetClass="emph" presetSubtype="0" fill="hold" grpId="0" nodeType="clickEffect">
                                  <p:stCondLst>
                                    <p:cond delay="0"/>
                                  </p:stCondLst>
                                  <p:childTnLst>
                                    <p:animRot by="120000">
                                      <p:cBhvr>
                                        <p:cTn id="35" dur="100" fill="hold">
                                          <p:stCondLst>
                                            <p:cond delay="0"/>
                                          </p:stCondLst>
                                        </p:cTn>
                                        <p:tgtEl>
                                          <p:spTgt spid="3">
                                            <p:txEl>
                                              <p:pRg st="2" end="2"/>
                                            </p:txEl>
                                          </p:spTgt>
                                        </p:tgtEl>
                                        <p:attrNameLst>
                                          <p:attrName>r</p:attrName>
                                        </p:attrNameLst>
                                      </p:cBhvr>
                                    </p:animRot>
                                    <p:animRot by="-240000">
                                      <p:cBhvr>
                                        <p:cTn id="36" dur="200" fill="hold">
                                          <p:stCondLst>
                                            <p:cond delay="200"/>
                                          </p:stCondLst>
                                        </p:cTn>
                                        <p:tgtEl>
                                          <p:spTgt spid="3">
                                            <p:txEl>
                                              <p:pRg st="2" end="2"/>
                                            </p:txEl>
                                          </p:spTgt>
                                        </p:tgtEl>
                                        <p:attrNameLst>
                                          <p:attrName>r</p:attrName>
                                        </p:attrNameLst>
                                      </p:cBhvr>
                                    </p:animRot>
                                    <p:animRot by="240000">
                                      <p:cBhvr>
                                        <p:cTn id="37" dur="200" fill="hold">
                                          <p:stCondLst>
                                            <p:cond delay="400"/>
                                          </p:stCondLst>
                                        </p:cTn>
                                        <p:tgtEl>
                                          <p:spTgt spid="3">
                                            <p:txEl>
                                              <p:pRg st="2" end="2"/>
                                            </p:txEl>
                                          </p:spTgt>
                                        </p:tgtEl>
                                        <p:attrNameLst>
                                          <p:attrName>r</p:attrName>
                                        </p:attrNameLst>
                                      </p:cBhvr>
                                    </p:animRot>
                                    <p:animRot by="-240000">
                                      <p:cBhvr>
                                        <p:cTn id="38" dur="200" fill="hold">
                                          <p:stCondLst>
                                            <p:cond delay="600"/>
                                          </p:stCondLst>
                                        </p:cTn>
                                        <p:tgtEl>
                                          <p:spTgt spid="3">
                                            <p:txEl>
                                              <p:pRg st="2" end="2"/>
                                            </p:txEl>
                                          </p:spTgt>
                                        </p:tgtEl>
                                        <p:attrNameLst>
                                          <p:attrName>r</p:attrName>
                                        </p:attrNameLst>
                                      </p:cBhvr>
                                    </p:animRot>
                                    <p:animRot by="120000">
                                      <p:cBhvr>
                                        <p:cTn id="39" dur="200" fill="hold">
                                          <p:stCondLst>
                                            <p:cond delay="800"/>
                                          </p:stCondLst>
                                        </p:cTn>
                                        <p:tgtEl>
                                          <p:spTgt spid="3">
                                            <p:txEl>
                                              <p:pRg st="2" end="2"/>
                                            </p:txEl>
                                          </p:spTgt>
                                        </p:tgtEl>
                                        <p:attrNameLst>
                                          <p:attrName>r</p:attrName>
                                        </p:attrNameLst>
                                      </p:cBhvr>
                                    </p:animRot>
                                  </p:childTnLst>
                                </p:cTn>
                              </p:par>
                            </p:childTnLst>
                          </p:cTn>
                        </p:par>
                      </p:childTnLst>
                    </p:cTn>
                  </p:par>
                  <p:par>
                    <p:cTn id="40" fill="hold">
                      <p:stCondLst>
                        <p:cond delay="indefinite"/>
                      </p:stCondLst>
                      <p:childTnLst>
                        <p:par>
                          <p:cTn id="41" fill="hold">
                            <p:stCondLst>
                              <p:cond delay="0"/>
                            </p:stCondLst>
                            <p:childTnLst>
                              <p:par>
                                <p:cTn id="42" presetID="32" presetClass="emph" presetSubtype="0" fill="hold" grpId="0" nodeType="clickEffect">
                                  <p:stCondLst>
                                    <p:cond delay="0"/>
                                  </p:stCondLst>
                                  <p:childTnLst>
                                    <p:animRot by="120000">
                                      <p:cBhvr>
                                        <p:cTn id="43" dur="100" fill="hold">
                                          <p:stCondLst>
                                            <p:cond delay="0"/>
                                          </p:stCondLst>
                                        </p:cTn>
                                        <p:tgtEl>
                                          <p:spTgt spid="3">
                                            <p:txEl>
                                              <p:pRg st="3" end="3"/>
                                            </p:txEl>
                                          </p:spTgt>
                                        </p:tgtEl>
                                        <p:attrNameLst>
                                          <p:attrName>r</p:attrName>
                                        </p:attrNameLst>
                                      </p:cBhvr>
                                    </p:animRot>
                                    <p:animRot by="-240000">
                                      <p:cBhvr>
                                        <p:cTn id="44" dur="200" fill="hold">
                                          <p:stCondLst>
                                            <p:cond delay="200"/>
                                          </p:stCondLst>
                                        </p:cTn>
                                        <p:tgtEl>
                                          <p:spTgt spid="3">
                                            <p:txEl>
                                              <p:pRg st="3" end="3"/>
                                            </p:txEl>
                                          </p:spTgt>
                                        </p:tgtEl>
                                        <p:attrNameLst>
                                          <p:attrName>r</p:attrName>
                                        </p:attrNameLst>
                                      </p:cBhvr>
                                    </p:animRot>
                                    <p:animRot by="240000">
                                      <p:cBhvr>
                                        <p:cTn id="45" dur="200" fill="hold">
                                          <p:stCondLst>
                                            <p:cond delay="400"/>
                                          </p:stCondLst>
                                        </p:cTn>
                                        <p:tgtEl>
                                          <p:spTgt spid="3">
                                            <p:txEl>
                                              <p:pRg st="3" end="3"/>
                                            </p:txEl>
                                          </p:spTgt>
                                        </p:tgtEl>
                                        <p:attrNameLst>
                                          <p:attrName>r</p:attrName>
                                        </p:attrNameLst>
                                      </p:cBhvr>
                                    </p:animRot>
                                    <p:animRot by="-240000">
                                      <p:cBhvr>
                                        <p:cTn id="46" dur="200" fill="hold">
                                          <p:stCondLst>
                                            <p:cond delay="600"/>
                                          </p:stCondLst>
                                        </p:cTn>
                                        <p:tgtEl>
                                          <p:spTgt spid="3">
                                            <p:txEl>
                                              <p:pRg st="3" end="3"/>
                                            </p:txEl>
                                          </p:spTgt>
                                        </p:tgtEl>
                                        <p:attrNameLst>
                                          <p:attrName>r</p:attrName>
                                        </p:attrNameLst>
                                      </p:cBhvr>
                                    </p:animRot>
                                    <p:animRot by="120000">
                                      <p:cBhvr>
                                        <p:cTn id="47" dur="200" fill="hold">
                                          <p:stCondLst>
                                            <p:cond delay="800"/>
                                          </p:stCondLst>
                                        </p:cTn>
                                        <p:tgtEl>
                                          <p:spTgt spid="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pPr>
              <a:lnSpc>
                <a:spcPct val="115000"/>
              </a:lnSpc>
              <a:spcAft>
                <a:spcPts val="1000"/>
              </a:spcAft>
            </a:pPr>
            <a:r>
              <a:rPr lang="ar-IQ" b="1" dirty="0">
                <a:ea typeface="Calibri"/>
                <a:cs typeface="Simplified Arabic"/>
              </a:rPr>
              <a:t>مقترحات هامة لإعداد أسئلة الصواب والخطأ</a:t>
            </a:r>
            <a:endParaRPr lang="ar-IQ" dirty="0"/>
          </a:p>
        </p:txBody>
      </p:sp>
      <p:sp>
        <p:nvSpPr>
          <p:cNvPr id="3" name="عنصر نائب للمحتوى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85000" lnSpcReduction="20000"/>
          </a:bodyPr>
          <a:lstStyle/>
          <a:p>
            <a:pPr marL="0" indent="0">
              <a:buNone/>
            </a:pPr>
            <a:r>
              <a:rPr lang="ar-IQ" dirty="0"/>
              <a:t> هنالك عدد من المقترحات يفضل لمستخدم هذا النوع من الاسئلة مراعاتها وهي :</a:t>
            </a:r>
          </a:p>
          <a:p>
            <a:pPr marL="0" indent="0">
              <a:buNone/>
            </a:pPr>
            <a:r>
              <a:rPr lang="ar-IQ" dirty="0" smtClean="0"/>
              <a:t>1- أن </a:t>
            </a:r>
            <a:r>
              <a:rPr lang="ar-IQ" dirty="0"/>
              <a:t>تكون العبارات واضحة وبسيطة وقصيرة وليست حرفية من الكتاب .</a:t>
            </a:r>
          </a:p>
          <a:p>
            <a:pPr marL="0" indent="0">
              <a:buNone/>
            </a:pPr>
            <a:r>
              <a:rPr lang="ar-IQ" dirty="0" smtClean="0"/>
              <a:t>2- </a:t>
            </a:r>
            <a:r>
              <a:rPr lang="ar-IQ" dirty="0"/>
              <a:t>أن تكون العبارات صحيحة أو خاطئة دون التباس ، وتشتمل هدف واحد .</a:t>
            </a:r>
          </a:p>
          <a:p>
            <a:pPr marL="0" indent="0">
              <a:buNone/>
            </a:pPr>
            <a:r>
              <a:rPr lang="ar-IQ" dirty="0" smtClean="0"/>
              <a:t>3- </a:t>
            </a:r>
            <a:r>
              <a:rPr lang="ar-IQ" dirty="0"/>
              <a:t>أن تخلط العبارات عشوائيا ، وتكون مناصفة بين الصواب والخطأ .</a:t>
            </a:r>
          </a:p>
          <a:p>
            <a:pPr marL="0" indent="0">
              <a:buNone/>
            </a:pPr>
            <a:r>
              <a:rPr lang="ar-IQ" dirty="0" smtClean="0"/>
              <a:t>4- </a:t>
            </a:r>
            <a:r>
              <a:rPr lang="ar-IQ" dirty="0"/>
              <a:t>أن تكون العبارات متساوية في الطول ما أمكن .</a:t>
            </a:r>
          </a:p>
          <a:p>
            <a:pPr marL="0" indent="0">
              <a:buNone/>
            </a:pPr>
            <a:r>
              <a:rPr lang="ar-IQ" dirty="0" smtClean="0"/>
              <a:t>5- </a:t>
            </a:r>
            <a:r>
              <a:rPr lang="ar-IQ" dirty="0"/>
              <a:t>أن تكون صياغة العبارات مثبتة ، وتتضمن معلومات هامة .</a:t>
            </a:r>
          </a:p>
          <a:p>
            <a:pPr marL="0" indent="0">
              <a:buNone/>
            </a:pPr>
            <a:r>
              <a:rPr lang="ar-IQ" dirty="0" smtClean="0"/>
              <a:t>6- </a:t>
            </a:r>
            <a:r>
              <a:rPr lang="ar-IQ" dirty="0"/>
              <a:t>أن لا تتضمن العبارات أوامر أو جمل جدلية أو موضوع خلاف على صحتها . </a:t>
            </a:r>
          </a:p>
        </p:txBody>
      </p:sp>
    </p:spTree>
    <p:extLst>
      <p:ext uri="{BB962C8B-B14F-4D97-AF65-F5344CB8AC3E}">
        <p14:creationId xmlns:p14="http://schemas.microsoft.com/office/powerpoint/2010/main" val="3516529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1280</Words>
  <Application>Microsoft Office PowerPoint</Application>
  <PresentationFormat>عرض على الشاشة (3:4)‏</PresentationFormat>
  <Paragraphs>76</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سمة Office</vt:lpstr>
      <vt:lpstr>وزارة التعليم العالي والبحث العلمي  الجامعة المستنصرية / كلية التربية الأساسية </vt:lpstr>
      <vt:lpstr>أسئلة الصواب والخطأ</vt:lpstr>
      <vt:lpstr>أسئلة الصواب والخطأ</vt:lpstr>
      <vt:lpstr>إرشادات اعداد اسئلة الصواب والخطأ</vt:lpstr>
      <vt:lpstr>إرشادات اعداد اسئلة الصواب والخطأ</vt:lpstr>
      <vt:lpstr>مزايا أسئلة الصواب والخطأ</vt:lpstr>
      <vt:lpstr>عيوب أسئلة الصواب والخطأ</vt:lpstr>
      <vt:lpstr>مجالات استخدام أسئلة الصواب والخطأ</vt:lpstr>
      <vt:lpstr>مقترحات هامة لإعداد أسئلة الصواب والخطأ</vt:lpstr>
      <vt:lpstr>مقترحات هامة لإعداد أسئلة الصواب والخطأ</vt:lpstr>
      <vt:lpstr>الفرق بين الاختبارات المقالية والموضوعية</vt:lpstr>
      <vt:lpstr>الفرق بين الاختبارات المقالية والموضوعية</vt:lpstr>
      <vt:lpstr>الفرق بين الاختبارات المقالية والموضوعية</vt:lpstr>
      <vt:lpstr>الفرق بين الاختبارات المقالية والموضوعية</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الجامعة المستنصرية / كلية التربية الأساسية </dc:title>
  <dc:creator>ZOZO</dc:creator>
  <cp:lastModifiedBy>DR.Ahmed Saker 2o1O</cp:lastModifiedBy>
  <cp:revision>27</cp:revision>
  <dcterms:created xsi:type="dcterms:W3CDTF">2020-02-23T20:34:51Z</dcterms:created>
  <dcterms:modified xsi:type="dcterms:W3CDTF">2020-04-05T10:00:56Z</dcterms:modified>
</cp:coreProperties>
</file>