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CB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20/07/1441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شكل بيضاوي 2"/>
          <p:cNvSpPr/>
          <p:nvPr/>
        </p:nvSpPr>
        <p:spPr>
          <a:xfrm>
            <a:off x="714348" y="2071678"/>
            <a:ext cx="7358114" cy="1500198"/>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IQ"/>
          </a:p>
        </p:txBody>
      </p:sp>
      <p:sp>
        <p:nvSpPr>
          <p:cNvPr id="2" name="عنوان 1"/>
          <p:cNvSpPr>
            <a:spLocks noGrp="1"/>
          </p:cNvSpPr>
          <p:nvPr>
            <p:ph type="title"/>
          </p:nvPr>
        </p:nvSpPr>
        <p:spPr>
          <a:xfrm>
            <a:off x="285720" y="1500174"/>
            <a:ext cx="8143932" cy="2286016"/>
          </a:xfrm>
        </p:spPr>
        <p:txBody>
          <a:bodyPr/>
          <a:lstStyle/>
          <a:p>
            <a:r>
              <a:rPr lang="ar-IQ" dirty="0" smtClean="0"/>
              <a:t>الذائقة الفنية في الحرف اليدوية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697559"/>
          </a:xfrm>
        </p:spPr>
        <p:txBody>
          <a:bodyPr>
            <a:normAutofit lnSpcReduction="10000"/>
          </a:bodyPr>
          <a:lstStyle/>
          <a:p>
            <a:pPr>
              <a:buNone/>
            </a:pPr>
            <a:r>
              <a:rPr lang="ar-IQ" dirty="0" smtClean="0"/>
              <a:t>الحرف اليدوية هي معادلة ثنائية جمعت بين ما هو قديم يضج بمعالم قديمة التاريخ والحاضر الذي استمد من تقنية ومهارات عالية .</a:t>
            </a:r>
          </a:p>
          <a:p>
            <a:pPr>
              <a:buNone/>
            </a:pPr>
            <a:r>
              <a:rPr lang="ar-IQ" dirty="0" smtClean="0"/>
              <a:t>العوامل الأساسية للذائقة الفنية هي :.</a:t>
            </a:r>
          </a:p>
          <a:p>
            <a:pPr>
              <a:buNone/>
            </a:pPr>
            <a:r>
              <a:rPr lang="ar-IQ" dirty="0" smtClean="0"/>
              <a:t>1 . العمل الفني </a:t>
            </a:r>
          </a:p>
          <a:p>
            <a:pPr>
              <a:buNone/>
            </a:pPr>
            <a:r>
              <a:rPr lang="ar-IQ" dirty="0" smtClean="0"/>
              <a:t>2 . المتلقي </a:t>
            </a:r>
          </a:p>
          <a:p>
            <a:pPr>
              <a:buNone/>
            </a:pPr>
            <a:r>
              <a:rPr lang="ar-IQ" dirty="0" smtClean="0"/>
              <a:t>3 . البيئة </a:t>
            </a:r>
          </a:p>
          <a:p>
            <a:pPr>
              <a:buNone/>
            </a:pPr>
            <a:r>
              <a:rPr lang="ar-IQ" dirty="0" smtClean="0"/>
              <a:t>  فالعمل الفني يكون الذائقة الفنية بما يحمله من قدرة على الجذب والتشويق والشغف والإثارة والإفادة والإشباع هذا من جهة ومن جهة أخرى يعبر عن الذات والبيئة وتحقق وجود الإفراد بمكانة ذات قيمة معنوية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5768997"/>
          </a:xfrm>
        </p:spPr>
        <p:txBody>
          <a:bodyPr/>
          <a:lstStyle/>
          <a:p>
            <a:pPr algn="justLow">
              <a:buNone/>
            </a:pPr>
            <a:r>
              <a:rPr lang="ar-IQ" dirty="0" smtClean="0"/>
              <a:t>  إما الإنسان المتلقي فهو المتذوق للأعمال التقليدية الحرفية الذي يجتذب إليها دون أكثر من الإعمال الحديثة وغير المألوفة متابع </a:t>
            </a:r>
            <a:r>
              <a:rPr lang="ar-IQ" dirty="0" err="1" smtClean="0"/>
              <a:t>لنتاجات</a:t>
            </a:r>
            <a:r>
              <a:rPr lang="ar-IQ" dirty="0" smtClean="0"/>
              <a:t> حرفية في المعارض والأسواق أو مقتني لها . </a:t>
            </a:r>
          </a:p>
          <a:p>
            <a:pPr algn="justLow">
              <a:buNone/>
            </a:pPr>
            <a:r>
              <a:rPr lang="ar-IQ" dirty="0" smtClean="0"/>
              <a:t>البيئة هي العامل الذي يمهد لا نتاج المنجز الحرفي إذ تمد الفنان بالخامات الأولية المحلية وهي تستوعب المنجز من حيث حيز فيزيائي في شغل مساحة في بيئات أخرى . </a:t>
            </a:r>
          </a:p>
          <a:p>
            <a:pPr algn="justLow">
              <a:buNone/>
            </a:pPr>
            <a:endParaRPr lang="ar-IQ" dirty="0" smtClean="0"/>
          </a:p>
          <a:p>
            <a:pPr algn="justLow">
              <a:buNone/>
            </a:pPr>
            <a:r>
              <a:rPr lang="ar-IQ" dirty="0" smtClean="0"/>
              <a:t>عوامل الثلاثة السابقة هي تتفاعل فيما بينها لتكون أساس في الحرف الفنية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697559"/>
          </a:xfrm>
        </p:spPr>
        <p:txBody>
          <a:bodyPr>
            <a:normAutofit lnSpcReduction="10000"/>
          </a:bodyPr>
          <a:lstStyle/>
          <a:p>
            <a:pPr>
              <a:buNone/>
            </a:pPr>
            <a:r>
              <a:rPr lang="ar-IQ" dirty="0" smtClean="0"/>
              <a:t>وتتجسد الذائقة من خلال اعتماد الأصالة والحضارة </a:t>
            </a:r>
          </a:p>
          <a:p>
            <a:pPr>
              <a:buNone/>
            </a:pPr>
            <a:r>
              <a:rPr lang="ar-IQ" dirty="0" smtClean="0"/>
              <a:t>يحملونها أينما ذهبوا كما يحرصون على تزيين بيوتهم بأعمال الحرف اليدوية إذ لا تخلو أكثر البيوت من مقطع فني حرفية لتزين وإعطاء جمالية فضلا عن الاحتفاظ بالهوية الحرفية والتمتع المستمر </a:t>
            </a:r>
            <a:r>
              <a:rPr lang="ar-IQ" dirty="0" err="1" smtClean="0"/>
              <a:t>بالروئية</a:t>
            </a:r>
            <a:r>
              <a:rPr lang="ar-IQ" dirty="0" smtClean="0"/>
              <a:t> لها كمكون أساس في </a:t>
            </a:r>
            <a:r>
              <a:rPr lang="ar-IQ" dirty="0" err="1" smtClean="0"/>
              <a:t>فضاءات</a:t>
            </a:r>
            <a:r>
              <a:rPr lang="ar-IQ" dirty="0" smtClean="0"/>
              <a:t> المنازل .</a:t>
            </a:r>
          </a:p>
          <a:p>
            <a:pPr algn="justLow">
              <a:buNone/>
            </a:pPr>
            <a:r>
              <a:rPr lang="ar-IQ" dirty="0" smtClean="0"/>
              <a:t>كما وصل الذائقة إلى اعتماد منتجات الحرف في كل من مشاهد </a:t>
            </a:r>
            <a:r>
              <a:rPr lang="ar-IQ" dirty="0" err="1" smtClean="0"/>
              <a:t>صقاع</a:t>
            </a:r>
            <a:r>
              <a:rPr lang="ar-IQ" dirty="0" smtClean="0"/>
              <a:t> العالم عبير مختلف المعارض والأسواق . فالأساس يظهر في أن المعارض تعتمد بالدرجة الأولى على الحرف الفنية وذلك يعود للاختيار جمالي الفني لذائقة الفنان في تشكيل المعارض باختيار إعمال الحرفية لفنية أهم وإنجاح المعارض الفنية الحرفية الذائقة الفنية بدور ايجابي وفعال .</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248</Words>
  <PresentationFormat>عرض على الشاشة (3:4)‏</PresentationFormat>
  <Paragraphs>14</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الذائقة الفنية في الحرف اليدوية</vt:lpstr>
      <vt:lpstr>الشريحة 2</vt:lpstr>
      <vt:lpstr>الشريحة 3</vt:lpstr>
      <vt:lpstr>الشريحة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15</cp:revision>
  <dcterms:created xsi:type="dcterms:W3CDTF">2020-03-14T07:30:23Z</dcterms:created>
  <dcterms:modified xsi:type="dcterms:W3CDTF">2020-03-14T08:52:06Z</dcterms:modified>
</cp:coreProperties>
</file>