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7D0A473-5400-4497-A7CE-32EF001BC4F6}" type="datetimeFigureOut">
              <a:rPr lang="ar-IQ" smtClean="0"/>
              <a:t>08/08/1441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17949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7D0A473-5400-4497-A7CE-32EF001BC4F6}" type="datetimeFigureOut">
              <a:rPr lang="ar-IQ" smtClean="0"/>
              <a:t>08/08/1441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359416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7D0A473-5400-4497-A7CE-32EF001BC4F6}" type="datetimeFigureOut">
              <a:rPr lang="ar-IQ" smtClean="0"/>
              <a:t>08/08/1441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307700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7D0A473-5400-4497-A7CE-32EF001BC4F6}" type="datetimeFigureOut">
              <a:rPr lang="ar-IQ" smtClean="0"/>
              <a:t>08/08/1441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162320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D0A473-5400-4497-A7CE-32EF001BC4F6}" type="datetimeFigureOut">
              <a:rPr lang="ar-IQ" smtClean="0"/>
              <a:t>08/08/1441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4286563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7D0A473-5400-4497-A7CE-32EF001BC4F6}" type="datetimeFigureOut">
              <a:rPr lang="ar-IQ" smtClean="0"/>
              <a:t>08/08/1441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3184518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7D0A473-5400-4497-A7CE-32EF001BC4F6}" type="datetimeFigureOut">
              <a:rPr lang="ar-IQ" smtClean="0"/>
              <a:t>08/08/1441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56637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7D0A473-5400-4497-A7CE-32EF001BC4F6}" type="datetimeFigureOut">
              <a:rPr lang="ar-IQ" smtClean="0"/>
              <a:t>08/08/1441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208888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0A473-5400-4497-A7CE-32EF001BC4F6}" type="datetimeFigureOut">
              <a:rPr lang="ar-IQ" smtClean="0"/>
              <a:t>08/08/1441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195682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0A473-5400-4497-A7CE-32EF001BC4F6}" type="datetimeFigureOut">
              <a:rPr lang="ar-IQ" smtClean="0"/>
              <a:t>08/08/1441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418484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0A473-5400-4497-A7CE-32EF001BC4F6}" type="datetimeFigureOut">
              <a:rPr lang="ar-IQ" smtClean="0"/>
              <a:t>08/08/1441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0D21B5-8502-432A-B692-7E038BE0BDE9}" type="slidenum">
              <a:rPr lang="ar-IQ" smtClean="0"/>
              <a:t>‹#›</a:t>
            </a:fld>
            <a:endParaRPr lang="ar-IQ"/>
          </a:p>
        </p:txBody>
      </p:sp>
    </p:spTree>
    <p:extLst>
      <p:ext uri="{BB962C8B-B14F-4D97-AF65-F5344CB8AC3E}">
        <p14:creationId xmlns:p14="http://schemas.microsoft.com/office/powerpoint/2010/main" val="109483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7D0A473-5400-4497-A7CE-32EF001BC4F6}" type="datetimeFigureOut">
              <a:rPr lang="ar-IQ" smtClean="0"/>
              <a:t>08/08/1441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50D21B5-8502-432A-B692-7E038BE0BDE9}" type="slidenum">
              <a:rPr lang="ar-IQ" smtClean="0"/>
              <a:t>‹#›</a:t>
            </a:fld>
            <a:endParaRPr lang="ar-IQ"/>
          </a:p>
        </p:txBody>
      </p:sp>
    </p:spTree>
    <p:extLst>
      <p:ext uri="{BB962C8B-B14F-4D97-AF65-F5344CB8AC3E}">
        <p14:creationId xmlns:p14="http://schemas.microsoft.com/office/powerpoint/2010/main" val="2719327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refa.org/%D8%B9%D8%A8%D8%AF_%D8%A7%D9%84%D8%B3%D9%84%D8%A7%D9%85_%D8%B9%D8%A7%D8%B1%D9%81" TargetMode="External"/><Relationship Id="rId2" Type="http://schemas.openxmlformats.org/officeDocument/2006/relationships/hyperlink" Target="https://www.marefa.org/%D8%AB%D9%88%D8%B1%D8%A9_%D8%AA%D9%85%D9%88%D8%B2_1958" TargetMode="External"/><Relationship Id="rId1" Type="http://schemas.openxmlformats.org/officeDocument/2006/relationships/slideLayout" Target="../slideLayouts/slideLayout1.xml"/><Relationship Id="rId6" Type="http://schemas.openxmlformats.org/officeDocument/2006/relationships/hyperlink" Target="https://www.marefa.org/%D9%81%D9%82%D8%B1" TargetMode="External"/><Relationship Id="rId5" Type="http://schemas.openxmlformats.org/officeDocument/2006/relationships/hyperlink" Target="https://www.marefa.org/%D8%AC%D9%8A%D8%B4" TargetMode="External"/><Relationship Id="rId4" Type="http://schemas.openxmlformats.org/officeDocument/2006/relationships/hyperlink" Target="https://www.marefa.org/%D9%85%D9%84%D9%83%D9%8A%D8%A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2"/>
            <a:ext cx="7772400" cy="1470025"/>
          </a:xfrm>
        </p:spPr>
        <p:txBody>
          <a:bodyPr>
            <a:normAutofit/>
          </a:bodyPr>
          <a:lstStyle/>
          <a:p>
            <a:pPr algn="r"/>
            <a:r>
              <a:rPr lang="ar-IQ" sz="2800" b="1" dirty="0" smtClean="0"/>
              <a:t>العهد الجمهوري في العراق 1958-2003</a:t>
            </a:r>
            <a:r>
              <a:rPr lang="ar-IQ" sz="2000" dirty="0" smtClean="0"/>
              <a:t> </a:t>
            </a:r>
            <a:endParaRPr lang="ar-IQ" sz="2000" dirty="0"/>
          </a:p>
        </p:txBody>
      </p:sp>
      <p:sp>
        <p:nvSpPr>
          <p:cNvPr id="3" name="Subtitle 2"/>
          <p:cNvSpPr>
            <a:spLocks noGrp="1"/>
          </p:cNvSpPr>
          <p:nvPr>
            <p:ph type="subTitle" idx="1"/>
          </p:nvPr>
        </p:nvSpPr>
        <p:spPr>
          <a:xfrm>
            <a:off x="1371600" y="2132856"/>
            <a:ext cx="7016824" cy="3505944"/>
          </a:xfrm>
        </p:spPr>
        <p:txBody>
          <a:bodyPr>
            <a:normAutofit fontScale="92500" lnSpcReduction="20000"/>
          </a:bodyPr>
          <a:lstStyle/>
          <a:p>
            <a:pPr algn="r"/>
            <a:endParaRPr lang="ar-IQ" sz="1800" dirty="0" smtClean="0">
              <a:cs typeface="+mj-cs"/>
            </a:endParaRPr>
          </a:p>
          <a:p>
            <a:pPr algn="r"/>
            <a:r>
              <a:rPr lang="ar-IQ" sz="1800" dirty="0" smtClean="0">
                <a:solidFill>
                  <a:schemeClr val="tx1"/>
                </a:solidFill>
                <a:cs typeface="+mj-cs"/>
              </a:rPr>
              <a:t>بدأ العهد الجمهوري في العراق في 14تموز عام 1958عند قيام  عدد من الضباط في الجيش العراقي بقيادة  العميد  عبد الكريم قاسم </a:t>
            </a:r>
            <a:r>
              <a:rPr lang="ar-IQ" sz="1800" dirty="0">
                <a:solidFill>
                  <a:schemeClr val="tx1"/>
                </a:solidFill>
                <a:cs typeface="+mj-cs"/>
              </a:rPr>
              <a:t>ساهم مع قادة التنظيم بالتخطيط لحركة أو </a:t>
            </a:r>
            <a:r>
              <a:rPr lang="ar-IQ" sz="1800" dirty="0">
                <a:solidFill>
                  <a:schemeClr val="tx1"/>
                </a:solidFill>
                <a:cs typeface="+mj-cs"/>
                <a:hlinkClick r:id="rId2" tooltip="ثورة تموز 1958"/>
              </a:rPr>
              <a:t>ثورة 14 </a:t>
            </a:r>
            <a:r>
              <a:rPr lang="ar-IQ" sz="1800" dirty="0" smtClean="0">
                <a:solidFill>
                  <a:schemeClr val="tx1"/>
                </a:solidFill>
                <a:cs typeface="+mj-cs"/>
                <a:hlinkClick r:id="rId2" tooltip="ثورة تموز 1958"/>
              </a:rPr>
              <a:t>تموز 1958</a:t>
            </a:r>
            <a:r>
              <a:rPr lang="ar-IQ" sz="1800" dirty="0">
                <a:solidFill>
                  <a:schemeClr val="tx1"/>
                </a:solidFill>
                <a:cs typeface="+mj-cs"/>
              </a:rPr>
              <a:t> التي قام بتنفيذها زميله في التنظيم </a:t>
            </a:r>
            <a:r>
              <a:rPr lang="ar-IQ" sz="1600" dirty="0">
                <a:solidFill>
                  <a:schemeClr val="tx1"/>
                </a:solidFill>
                <a:cs typeface="+mj-cs"/>
                <a:hlinkClick r:id="rId3" tooltip="عبد السلام عارف"/>
              </a:rPr>
              <a:t>عبد السلام محمد عارف</a:t>
            </a:r>
            <a:r>
              <a:rPr lang="ar-IQ" dirty="0">
                <a:solidFill>
                  <a:schemeClr val="tx1"/>
                </a:solidFill>
                <a:cs typeface="+mj-cs"/>
              </a:rPr>
              <a:t> </a:t>
            </a:r>
            <a:r>
              <a:rPr lang="ar-IQ" sz="1800" dirty="0">
                <a:solidFill>
                  <a:schemeClr val="tx1"/>
                </a:solidFill>
                <a:cs typeface="+mj-cs"/>
              </a:rPr>
              <a:t>والتي أنهت </a:t>
            </a:r>
            <a:r>
              <a:rPr lang="ar-IQ" sz="1800" dirty="0">
                <a:solidFill>
                  <a:schemeClr val="tx1"/>
                </a:solidFill>
                <a:cs typeface="+mj-cs"/>
                <a:hlinkClick r:id="rId4" tooltip="ملكية"/>
              </a:rPr>
              <a:t>الحكم الملكي</a:t>
            </a:r>
            <a:r>
              <a:rPr lang="ar-IQ" sz="1800" dirty="0">
                <a:solidFill>
                  <a:schemeClr val="tx1"/>
                </a:solidFill>
                <a:cs typeface="+mj-cs"/>
              </a:rPr>
              <a:t> وأعلنت قيام الجمهورية </a:t>
            </a:r>
            <a:r>
              <a:rPr lang="ar-IQ" sz="1800" dirty="0" smtClean="0">
                <a:solidFill>
                  <a:schemeClr val="tx1"/>
                </a:solidFill>
                <a:cs typeface="+mj-cs"/>
              </a:rPr>
              <a:t>العراقية.والتي استمرت  45 سنة حتى الاحتلال الامريكي للعراق عام 2003 .</a:t>
            </a:r>
          </a:p>
          <a:p>
            <a:pPr algn="r"/>
            <a:r>
              <a:rPr lang="ar-IQ" sz="1800" dirty="0" smtClean="0">
                <a:solidFill>
                  <a:schemeClr val="tx1"/>
                </a:solidFill>
                <a:cs typeface="+mj-cs"/>
              </a:rPr>
              <a:t>شهدت  هذه المرحلة خمس رؤساء للجمهورية وصدور اربع دساتير وعدة جمعيات وطنية ، كان يراد بها اعطاء الانطباع بالتمثيل الشعبي وعلى الرغم من تراجع المؤشرات الديمقراطية والحياة النيابية والبرلمانية  الحقيقية التي وصفت في العهد الملكي بالهزيلة وشهد انتهاكات لحقوق الانسان التي كانت تمثل اهم اسس  واهداف الديمقراطية .</a:t>
            </a:r>
          </a:p>
          <a:p>
            <a:pPr algn="r"/>
            <a:r>
              <a:rPr lang="ar-IQ" sz="1800" dirty="0" smtClean="0">
                <a:solidFill>
                  <a:schemeClr val="tx1"/>
                </a:solidFill>
                <a:cs typeface="+mj-cs"/>
              </a:rPr>
              <a:t>ـــــــــــــــــــــــــــــــــــــــــــــــــــــــــــــــــــــــــــــــــــــ</a:t>
            </a:r>
          </a:p>
          <a:p>
            <a:pPr algn="r"/>
            <a:r>
              <a:rPr lang="ar-IQ" sz="1800" dirty="0" smtClean="0">
                <a:solidFill>
                  <a:schemeClr val="tx1"/>
                </a:solidFill>
                <a:cs typeface="+mj-cs"/>
              </a:rPr>
              <a:t>تعريف عبد الكريم قاسم :- هو </a:t>
            </a:r>
            <a:r>
              <a:rPr lang="ar-IQ" sz="1800" dirty="0">
                <a:solidFill>
                  <a:schemeClr val="tx1"/>
                </a:solidFill>
                <a:cs typeface="+mj-cs"/>
              </a:rPr>
              <a:t> </a:t>
            </a:r>
            <a:r>
              <a:rPr lang="ar-IQ" sz="1800" dirty="0">
                <a:solidFill>
                  <a:schemeClr val="tx1"/>
                </a:solidFill>
                <a:cs typeface="+mj-cs"/>
                <a:hlinkClick r:id="rId5" tooltip="جيش"/>
              </a:rPr>
              <a:t>عسكري</a:t>
            </a:r>
            <a:r>
              <a:rPr lang="ar-IQ" sz="1800" dirty="0">
                <a:solidFill>
                  <a:schemeClr val="tx1"/>
                </a:solidFill>
                <a:cs typeface="+mj-cs"/>
              </a:rPr>
              <a:t> عراقي عرف بوطنيته وحبه للطبقات </a:t>
            </a:r>
            <a:r>
              <a:rPr lang="ar-IQ" sz="1800" dirty="0">
                <a:solidFill>
                  <a:schemeClr val="tx1"/>
                </a:solidFill>
                <a:cs typeface="+mj-cs"/>
                <a:hlinkClick r:id="rId6" tooltip="فقر"/>
              </a:rPr>
              <a:t>الفقيرة</a:t>
            </a:r>
            <a:r>
              <a:rPr lang="ar-IQ" sz="1800" dirty="0">
                <a:solidFill>
                  <a:schemeClr val="tx1"/>
                </a:solidFill>
                <a:cs typeface="+mj-cs"/>
              </a:rPr>
              <a:t> التي كان ينتمي لها. ومن أكثر الشخصيات التي حكمت العراق إثارةً للجدل حيث عرف بعدم إفساحه المجال للآخرين بالإسهام معه بالحكم واتهم من قبل خصومه السياسيين بالتفرد بالحكم حيث كان يسميه المقربون منه وفي وسائل إعلامه "الزعيم الأوحد</a:t>
            </a:r>
            <a:r>
              <a:rPr lang="ar-IQ" sz="1800" dirty="0"/>
              <a:t>"</a:t>
            </a:r>
            <a:endParaRPr lang="ar-IQ" sz="1800" dirty="0">
              <a:cs typeface="+mj-cs"/>
            </a:endParaRPr>
          </a:p>
        </p:txBody>
      </p:sp>
    </p:spTree>
    <p:extLst>
      <p:ext uri="{BB962C8B-B14F-4D97-AF65-F5344CB8AC3E}">
        <p14:creationId xmlns:p14="http://schemas.microsoft.com/office/powerpoint/2010/main" val="236651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800" dirty="0" smtClean="0"/>
              <a:t>الجمهورية الاولى 1958-8 شباط 1963</a:t>
            </a:r>
            <a:endParaRPr lang="ar-IQ" sz="2800" dirty="0"/>
          </a:p>
        </p:txBody>
      </p:sp>
      <p:sp>
        <p:nvSpPr>
          <p:cNvPr id="3" name="Content Placeholder 2"/>
          <p:cNvSpPr>
            <a:spLocks noGrp="1"/>
          </p:cNvSpPr>
          <p:nvPr>
            <p:ph idx="1"/>
          </p:nvPr>
        </p:nvSpPr>
        <p:spPr/>
        <p:txBody>
          <a:bodyPr>
            <a:normAutofit lnSpcReduction="10000"/>
          </a:bodyPr>
          <a:lstStyle/>
          <a:p>
            <a:r>
              <a:rPr lang="ar-IQ" sz="2000" dirty="0" smtClean="0">
                <a:cs typeface="+mj-cs"/>
              </a:rPr>
              <a:t>بدأ الجمهورية الاولى في الرابع عشر من تموز 1958بزعامة عبد الكريم قاسم الذي حظي بشعبية جماهيرية واسعة بتشكيل مجلس السيادة التي تشكل برئاسته وعضوية كل من عبد السلام محمد عارف ونجيب الربيعي وخالد النقشبندي وحكم عبد الكريم </a:t>
            </a:r>
            <a:r>
              <a:rPr lang="ar-IQ" sz="2000" dirty="0" smtClean="0">
                <a:cs typeface="+mj-cs"/>
              </a:rPr>
              <a:t>قاسم رئاسة </a:t>
            </a:r>
            <a:r>
              <a:rPr lang="ar-IQ" sz="2000" dirty="0" smtClean="0">
                <a:cs typeface="+mj-cs"/>
              </a:rPr>
              <a:t>الوزراء دون اجراء انتخابات التي قد تكسبه الشرعية </a:t>
            </a:r>
            <a:r>
              <a:rPr lang="ar-IQ" sz="2000" dirty="0" smtClean="0">
                <a:cs typeface="+mj-cs"/>
              </a:rPr>
              <a:t>ا</a:t>
            </a:r>
            <a:r>
              <a:rPr lang="ar-IQ" sz="2000" dirty="0" smtClean="0">
                <a:cs typeface="+mj-cs"/>
              </a:rPr>
              <a:t>لبرلمانية </a:t>
            </a:r>
            <a:r>
              <a:rPr lang="ar-IQ" sz="2000" dirty="0" smtClean="0">
                <a:cs typeface="+mj-cs"/>
              </a:rPr>
              <a:t>.</a:t>
            </a:r>
          </a:p>
          <a:p>
            <a:r>
              <a:rPr lang="ar-IQ" sz="2000" dirty="0">
                <a:cs typeface="+mj-cs"/>
              </a:rPr>
              <a:t> </a:t>
            </a:r>
            <a:r>
              <a:rPr lang="ar-IQ" sz="2000" dirty="0" smtClean="0">
                <a:cs typeface="+mj-cs"/>
              </a:rPr>
              <a:t>دستور الجمهورية الاولى المؤقت الذي صدر في27-7-1958 عانى هذا الدستور من خلل في تحديد المهام الدستورية  وظهر ذلك من خلال هيمنة  مجلس الوزراء على مجلس السيادة في اتخاذ القرارات  التي يضعها مجلس الوزراء ومهمة مجلس السيادة هي المصادقة على تلك التشريعات فقط وكذلك  الدستور اعطى مجلس السيادة مهام رئاسة الجمهورية  دون  ان ينص على حقوق وصلاحيات رئاسة الجمهورية  كما قام مجلس السيادة باعطاء مهمة القائد العام للقوات المسلحة برئيس الوزراء الذي قام بدوره بتعين مجلس السيادة من قبل القائد العام للقوات المسلحة بموجب البيان رقم (2) في 14تموز 1958 </a:t>
            </a:r>
          </a:p>
          <a:p>
            <a:r>
              <a:rPr lang="ar-IQ" dirty="0" smtClean="0"/>
              <a:t>س/ هل شهد العهد الجمهوري الاول حياة برلمانية كما جاء في المادة (21) من الدستور العراقي المؤقت ؟ </a:t>
            </a:r>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a:p>
        </p:txBody>
      </p:sp>
    </p:spTree>
    <p:extLst>
      <p:ext uri="{BB962C8B-B14F-4D97-AF65-F5344CB8AC3E}">
        <p14:creationId xmlns:p14="http://schemas.microsoft.com/office/powerpoint/2010/main" val="3360175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س/ ما هو الخلل الذي تضمنه بيان رقم (2) في 14تموز عام 1958 </a:t>
            </a:r>
            <a:endParaRPr lang="ar-IQ" dirty="0"/>
          </a:p>
        </p:txBody>
      </p:sp>
      <p:sp>
        <p:nvSpPr>
          <p:cNvPr id="3" name="Content Placeholder 2"/>
          <p:cNvSpPr>
            <a:spLocks noGrp="1"/>
          </p:cNvSpPr>
          <p:nvPr>
            <p:ph idx="1"/>
          </p:nvPr>
        </p:nvSpPr>
        <p:spPr/>
        <p:txBody>
          <a:bodyPr>
            <a:normAutofit/>
          </a:bodyPr>
          <a:lstStyle/>
          <a:p>
            <a:r>
              <a:rPr lang="ar-IQ" sz="2000" dirty="0" smtClean="0">
                <a:cs typeface="+mj-cs"/>
              </a:rPr>
              <a:t>لم سيشهد العراق خلال هذه المرحلة حياة برلمانية واجراء انتخابات شعبية كما كان يطمح لها الشعب العراقي حتى سقوط حكم عبد الكريم </a:t>
            </a:r>
            <a:r>
              <a:rPr lang="ar-IQ" sz="2000" dirty="0" smtClean="0">
                <a:cs typeface="+mj-cs"/>
              </a:rPr>
              <a:t>قاسم </a:t>
            </a:r>
            <a:r>
              <a:rPr lang="ar-IQ" sz="2000" dirty="0" smtClean="0">
                <a:cs typeface="+mj-cs"/>
              </a:rPr>
              <a:t>في الثامن من شباط عام 1963. </a:t>
            </a:r>
          </a:p>
          <a:p>
            <a:r>
              <a:rPr lang="ar-IQ" sz="2000" dirty="0" smtClean="0">
                <a:cs typeface="+mj-cs"/>
              </a:rPr>
              <a:t>ومن الامور التي تاخذ على الدستور المؤقت هو حصر السلطة التشريعية بمجلس الوزراء  </a:t>
            </a:r>
            <a:r>
              <a:rPr lang="ar-IQ" sz="2000" dirty="0" smtClean="0">
                <a:cs typeface="+mj-cs"/>
              </a:rPr>
              <a:t>وتصديق القوانين من قبل مجلس السيادة  </a:t>
            </a:r>
            <a:r>
              <a:rPr lang="ar-IQ" sz="2000" dirty="0" smtClean="0">
                <a:cs typeface="+mj-cs"/>
              </a:rPr>
              <a:t>رئاسة الجمهورية وكان هذا خلل كبير في هيمنة عبد الكريم قاسم  منذ اللحظة الاولى للثورة على السلطتين  التشريعية والتنفيذية معاً باعتباره رئيس السلطة التنفيذية والقائد العام للقوات المسلحة والمفروض هناك مهام  </a:t>
            </a:r>
            <a:r>
              <a:rPr lang="ar-IQ" sz="2000" dirty="0" smtClean="0">
                <a:cs typeface="+mj-cs"/>
              </a:rPr>
              <a:t>تشريع </a:t>
            </a:r>
            <a:r>
              <a:rPr lang="ar-IQ" sz="2000" dirty="0" smtClean="0">
                <a:cs typeface="+mj-cs"/>
              </a:rPr>
              <a:t>القوانين  تنحصر بيد السلطة التشريعية التي كان من المفترض  ان تنتخب جمعية وطنية  والتاكيد عليها في الدستور الدائم ا لذي كان من المفترض اعلانه في 24من اذار عام 1963، يوم الحرية </a:t>
            </a:r>
            <a:r>
              <a:rPr lang="ar-IQ" sz="2000" smtClean="0">
                <a:cs typeface="+mj-cs"/>
              </a:rPr>
              <a:t>الذي </a:t>
            </a:r>
            <a:r>
              <a:rPr lang="ar-IQ" sz="2000" smtClean="0">
                <a:cs typeface="+mj-cs"/>
              </a:rPr>
              <a:t>يصادف انسحاب </a:t>
            </a:r>
            <a:r>
              <a:rPr lang="ar-IQ" sz="2000" dirty="0" smtClean="0">
                <a:cs typeface="+mj-cs"/>
              </a:rPr>
              <a:t>العراق من حلف بغداد عام 1958 .الا ان التامر</a:t>
            </a:r>
            <a:r>
              <a:rPr lang="ar-IQ" sz="2000" dirty="0"/>
              <a:t> الذي قام به عبد السلام محمد عارف والبعثيون على عبد</a:t>
            </a:r>
            <a:r>
              <a:rPr lang="ar-IQ" sz="2000" dirty="0" smtClean="0">
                <a:cs typeface="+mj-cs"/>
              </a:rPr>
              <a:t>  الكريم قاسم في الثامن من شباط عام 1963 والذي ادى الى قتل عبد الكريم قاسم وقتل امال الشعب العراقي لتبدأ مرحلة جديدة من حكم  حكومة البعث  الاولى  باسم الجمهورية الثانية . </a:t>
            </a:r>
            <a:endParaRPr lang="ar-IQ" sz="2000" dirty="0">
              <a:cs typeface="+mj-cs"/>
            </a:endParaRPr>
          </a:p>
        </p:txBody>
      </p:sp>
    </p:spTree>
    <p:extLst>
      <p:ext uri="{BB962C8B-B14F-4D97-AF65-F5344CB8AC3E}">
        <p14:creationId xmlns:p14="http://schemas.microsoft.com/office/powerpoint/2010/main" val="2045149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383</Words>
  <Application>Microsoft Office PowerPoint</Application>
  <PresentationFormat>On-screen Show (4:3)</PresentationFormat>
  <Paragraphs>20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العهد الجمهوري في العراق 1958-2003 </vt:lpstr>
      <vt:lpstr>الجمهورية الاولى 1958-8 شباط 1963</vt:lpstr>
      <vt:lpstr>س/ ما هو الخلل الذي تضمنه بيان رقم (2) في 14تموز عام 1958 </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العهد الجمهوري في العراق 1958-2003</dc:title>
  <dc:creator>hp</dc:creator>
  <cp:lastModifiedBy>hp</cp:lastModifiedBy>
  <cp:revision>11</cp:revision>
  <dcterms:created xsi:type="dcterms:W3CDTF">2020-03-29T21:20:32Z</dcterms:created>
  <dcterms:modified xsi:type="dcterms:W3CDTF">2020-03-31T23:44:50Z</dcterms:modified>
</cp:coreProperties>
</file>