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7750F4F-3575-4E27-B7E6-56C0AC2E961A}" type="datetimeFigureOut">
              <a:rPr lang="ar-IQ" smtClean="0"/>
              <a:t>05/08/1441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1030353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7750F4F-3575-4E27-B7E6-56C0AC2E961A}" type="datetimeFigureOut">
              <a:rPr lang="ar-IQ" smtClean="0"/>
              <a:t>05/08/1441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21750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7750F4F-3575-4E27-B7E6-56C0AC2E961A}" type="datetimeFigureOut">
              <a:rPr lang="ar-IQ" smtClean="0"/>
              <a:t>05/08/1441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338123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7750F4F-3575-4E27-B7E6-56C0AC2E961A}" type="datetimeFigureOut">
              <a:rPr lang="ar-IQ" smtClean="0"/>
              <a:t>05/08/1441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349654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750F4F-3575-4E27-B7E6-56C0AC2E961A}" type="datetimeFigureOut">
              <a:rPr lang="ar-IQ" smtClean="0"/>
              <a:t>05/08/1441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80690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7750F4F-3575-4E27-B7E6-56C0AC2E961A}" type="datetimeFigureOut">
              <a:rPr lang="ar-IQ" smtClean="0"/>
              <a:t>05/08/1441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391532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7750F4F-3575-4E27-B7E6-56C0AC2E961A}" type="datetimeFigureOut">
              <a:rPr lang="ar-IQ" smtClean="0"/>
              <a:t>05/08/1441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610076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7750F4F-3575-4E27-B7E6-56C0AC2E961A}" type="datetimeFigureOut">
              <a:rPr lang="ar-IQ" smtClean="0"/>
              <a:t>05/08/1441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174608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50F4F-3575-4E27-B7E6-56C0AC2E961A}" type="datetimeFigureOut">
              <a:rPr lang="ar-IQ" smtClean="0"/>
              <a:t>05/08/1441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2403041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50F4F-3575-4E27-B7E6-56C0AC2E961A}" type="datetimeFigureOut">
              <a:rPr lang="ar-IQ" smtClean="0"/>
              <a:t>05/08/1441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260552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50F4F-3575-4E27-B7E6-56C0AC2E961A}" type="datetimeFigureOut">
              <a:rPr lang="ar-IQ" smtClean="0"/>
              <a:t>05/08/1441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BA3A6A7-8833-49B1-9FDF-CB7D2E09C3FC}" type="slidenum">
              <a:rPr lang="ar-IQ" smtClean="0"/>
              <a:t>‹#›</a:t>
            </a:fld>
            <a:endParaRPr lang="ar-IQ"/>
          </a:p>
        </p:txBody>
      </p:sp>
    </p:spTree>
    <p:extLst>
      <p:ext uri="{BB962C8B-B14F-4D97-AF65-F5344CB8AC3E}">
        <p14:creationId xmlns:p14="http://schemas.microsoft.com/office/powerpoint/2010/main" val="2496428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7750F4F-3575-4E27-B7E6-56C0AC2E961A}" type="datetimeFigureOut">
              <a:rPr lang="ar-IQ" smtClean="0"/>
              <a:t>05/08/1441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A3A6A7-8833-49B1-9FDF-CB7D2E09C3FC}" type="slidenum">
              <a:rPr lang="ar-IQ" smtClean="0"/>
              <a:t>‹#›</a:t>
            </a:fld>
            <a:endParaRPr lang="ar-IQ"/>
          </a:p>
        </p:txBody>
      </p:sp>
    </p:spTree>
    <p:extLst>
      <p:ext uri="{BB962C8B-B14F-4D97-AF65-F5344CB8AC3E}">
        <p14:creationId xmlns:p14="http://schemas.microsoft.com/office/powerpoint/2010/main" val="420006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ar-IQ" sz="3200" dirty="0" smtClean="0"/>
              <a:t>المبحث الخامس / الجذور الحضارية للديمقراطية في العراق </a:t>
            </a:r>
            <a:endParaRPr lang="ar-IQ" sz="3200" dirty="0"/>
          </a:p>
        </p:txBody>
      </p:sp>
      <p:sp>
        <p:nvSpPr>
          <p:cNvPr id="3" name="Subtitle 2"/>
          <p:cNvSpPr>
            <a:spLocks noGrp="1"/>
          </p:cNvSpPr>
          <p:nvPr>
            <p:ph type="subTitle" idx="1"/>
          </p:nvPr>
        </p:nvSpPr>
        <p:spPr>
          <a:xfrm>
            <a:off x="1371600" y="3886200"/>
            <a:ext cx="6440760" cy="2567136"/>
          </a:xfrm>
        </p:spPr>
        <p:txBody>
          <a:bodyPr>
            <a:normAutofit/>
          </a:bodyPr>
          <a:lstStyle/>
          <a:p>
            <a:pPr algn="r"/>
            <a:r>
              <a:rPr lang="ar-IQ" sz="1800" dirty="0" smtClean="0"/>
              <a:t>دخلت الديمقراطية بكل المفاهيم وتطبيقاتها في العراق بعد عام 2003 وسقوط نظام الحكم الشمولي  البعثي في بغداد في 4/9 / 2003 .</a:t>
            </a:r>
          </a:p>
          <a:p>
            <a:pPr algn="r"/>
            <a:r>
              <a:rPr lang="ar-IQ" sz="1800" dirty="0" smtClean="0"/>
              <a:t>ويمكن  العودة الى تاريخ العراق تحت  العهد العثماني نجد هناك بوادر واشارات الى ممارسة العراقيين نوع من النظام البرلماني النيابي عندما تم اعلان القانون الاساسي العثماني عام 1876والذي عرف بحركة المشروطية و تعني المشروطية ان حكم السلطان العثماني مشروطاً بمراعاة القيود المقررة في القانون الاساسية ( الدستور )  </a:t>
            </a:r>
          </a:p>
          <a:p>
            <a:pPr algn="r"/>
            <a:r>
              <a:rPr lang="ar-IQ" sz="1800" dirty="0" smtClean="0"/>
              <a:t>وقد شهد العراق في اواخر العهد العثماني مشاركة فعلية في مجلس المبعوثان في الاستاني من خلال ممثلين عن الولايات العراقية التي خضعت العملية الانتخابية لرغبات  </a:t>
            </a:r>
            <a:endParaRPr lang="ar-IQ" sz="1800" dirty="0"/>
          </a:p>
        </p:txBody>
      </p:sp>
    </p:spTree>
    <p:extLst>
      <p:ext uri="{BB962C8B-B14F-4D97-AF65-F5344CB8AC3E}">
        <p14:creationId xmlns:p14="http://schemas.microsoft.com/office/powerpoint/2010/main" val="2544683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r>
              <a:rPr lang="ar-IQ" sz="1800" dirty="0" smtClean="0">
                <a:cs typeface="+mj-cs"/>
              </a:rPr>
              <a:t>فردية للسلطاني العثماني فقد حل  مجلس المبعوثان عدة مرات </a:t>
            </a:r>
          </a:p>
          <a:p>
            <a:r>
              <a:rPr lang="ar-IQ" sz="1800" dirty="0" smtClean="0">
                <a:cs typeface="+mj-cs"/>
              </a:rPr>
              <a:t>كان اخر انتخابات و ممارسة نيابية مارسها العراقيون في اواخر العهد العثماني كان في اواخر 1912 قبل الحرب العالمية  الاولى . </a:t>
            </a:r>
          </a:p>
          <a:p>
            <a:r>
              <a:rPr lang="ar-IQ" sz="1800" dirty="0">
                <a:cs typeface="+mj-cs"/>
              </a:rPr>
              <a:t> </a:t>
            </a:r>
            <a:r>
              <a:rPr lang="ar-IQ" sz="1800" dirty="0" smtClean="0">
                <a:cs typeface="+mj-cs"/>
              </a:rPr>
              <a:t>ظهر العراق ككيان سياسي ذات حدود جغرافية وسياسية بعد خروج العراق من السيطرة العثمانية و بعد انتهاء الحرب العالمية الاولى وسيطرة بريطانية على ممتلكان الامبرطاورية العثمانية بما فيه العراق ، وصدر الاول مرة لائحة تنظيمية  عام 1920 عن الجيش البريطاني الذي سيطر على العراق وهي تنظيم عمل المستشارين البريطانين مع الوزراء العراقين في الحكومة العراقية المؤقتة حتى اعلان المملكة العراقية برئاسة الملك فيصل الاول عام 1921 وصدور القانون الاساسي العراقي( الدستور )  عام 1925 ويمكن القول ان هذا الدستور اوجد نوع من النظام البرلماني واهم ما جاء في هذا الدستور: - </a:t>
            </a:r>
          </a:p>
          <a:p>
            <a:r>
              <a:rPr lang="ar-IQ" sz="1800" dirty="0" smtClean="0">
                <a:cs typeface="+mj-cs"/>
              </a:rPr>
              <a:t>المادة (2) ان العراق دولة ذات سيادة وحكومته  ملكية وراثية وشكلها نيابي نيابي وان سيادة المملكة العراقية للامة .</a:t>
            </a:r>
          </a:p>
          <a:p>
            <a:r>
              <a:rPr lang="ar-IQ" sz="1800" dirty="0" smtClean="0">
                <a:cs typeface="+mj-cs"/>
              </a:rPr>
              <a:t>المادة ( 19) ان البرلمان هو مجلس الامة الذي يتألف من مجلس الاعيان والنواب .</a:t>
            </a:r>
          </a:p>
          <a:p>
            <a:r>
              <a:rPr lang="ar-IQ" sz="1800" dirty="0" smtClean="0">
                <a:cs typeface="+mj-cs"/>
              </a:rPr>
              <a:t>المادة (36) واضحت هذه المادة كيفية تشكيل المجلس اذ يتكون مجلس الاعيان من عدد من الاعضاء المعينين لا يتجاوز عددهم ربع اعضاء مجلس النواب ويتكون مجلس النواب من عدد من الاعضاء المنتخبين ويحسب نتئب واحد لكل 20 الف نسمة من الذكور . </a:t>
            </a:r>
            <a:endParaRPr lang="ar-IQ" sz="1800" dirty="0">
              <a:cs typeface="+mj-cs"/>
            </a:endParaRPr>
          </a:p>
        </p:txBody>
      </p:sp>
    </p:spTree>
    <p:extLst>
      <p:ext uri="{BB962C8B-B14F-4D97-AF65-F5344CB8AC3E}">
        <p14:creationId xmlns:p14="http://schemas.microsoft.com/office/powerpoint/2010/main" val="2077677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dirty="0" smtClean="0"/>
              <a:t>س/ </a:t>
            </a:r>
            <a:r>
              <a:rPr lang="ar-IQ" sz="3100" dirty="0" smtClean="0"/>
              <a:t>قيم الحياة السياسية والنيابية ( البرلمانية ) في العهد الملكي </a:t>
            </a:r>
            <a:endParaRPr lang="ar-IQ" sz="3100" dirty="0"/>
          </a:p>
        </p:txBody>
      </p:sp>
      <p:sp>
        <p:nvSpPr>
          <p:cNvPr id="3" name="Content Placeholder 2"/>
          <p:cNvSpPr>
            <a:spLocks noGrp="1"/>
          </p:cNvSpPr>
          <p:nvPr>
            <p:ph idx="1"/>
          </p:nvPr>
        </p:nvSpPr>
        <p:spPr/>
        <p:txBody>
          <a:bodyPr/>
          <a:lstStyle/>
          <a:p>
            <a:r>
              <a:rPr lang="ar-IQ" dirty="0" smtClean="0"/>
              <a:t>ج/ </a:t>
            </a:r>
            <a:r>
              <a:rPr lang="ar-IQ" sz="2400" dirty="0" smtClean="0">
                <a:cs typeface="+mj-cs"/>
              </a:rPr>
              <a:t>وصف بعض الباحثين والكتاب العملية السياسية البرلمانية بأنها كانت هزيلة مقارنتاً بالانظمة البرلمانية المنتخبة في الدول الديمقراطية من انتخاب المجلس التاسيسي ( البرلمان ) في عام 1924 الاول ، وتم تعين نوابه وليس  انتخاب ، حيث قام الملك فيصل الاول بالمشاورات بين وزير الداخلية والمستشار البريطاني ورئيس الوزراء العراقي في عملية جمع اعضاء البرلمان ( المجلس التاسيسي ) </a:t>
            </a:r>
            <a:r>
              <a:rPr lang="ar-IQ" dirty="0" smtClean="0"/>
              <a:t>. </a:t>
            </a:r>
            <a:endParaRPr lang="ar-IQ" dirty="0"/>
          </a:p>
        </p:txBody>
      </p:sp>
    </p:spTree>
    <p:extLst>
      <p:ext uri="{BB962C8B-B14F-4D97-AF65-F5344CB8AC3E}">
        <p14:creationId xmlns:p14="http://schemas.microsoft.com/office/powerpoint/2010/main" val="199099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381</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المبحث الخامس / الجذور الحضارية للديمقراطية في العراق </vt:lpstr>
      <vt:lpstr>PowerPoint Presentation</vt:lpstr>
      <vt:lpstr>س/ قيم الحياة السياسية والنيابية ( البرلمانية ) في العهد الملكي </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الخامس / الجذور الحضارية للديمقراطية في العراق</dc:title>
  <dc:creator>hp</dc:creator>
  <cp:lastModifiedBy>hp</cp:lastModifiedBy>
  <cp:revision>8</cp:revision>
  <dcterms:created xsi:type="dcterms:W3CDTF">2020-03-29T13:30:19Z</dcterms:created>
  <dcterms:modified xsi:type="dcterms:W3CDTF">2020-03-29T15:34:13Z</dcterms:modified>
</cp:coreProperties>
</file>