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27F2A-F2B1-48C0-9E16-1657EE7721F2}" type="datetimeFigureOut">
              <a:rPr lang="ar-IQ" smtClean="0"/>
              <a:t>07/08/1441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64DE9-AF04-4C20-96C1-52DDB4A28EF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27F2A-F2B1-48C0-9E16-1657EE7721F2}" type="datetimeFigureOut">
              <a:rPr lang="ar-IQ" smtClean="0"/>
              <a:t>07/08/1441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64DE9-AF04-4C20-96C1-52DDB4A28EF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27F2A-F2B1-48C0-9E16-1657EE7721F2}" type="datetimeFigureOut">
              <a:rPr lang="ar-IQ" smtClean="0"/>
              <a:t>07/08/1441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64DE9-AF04-4C20-96C1-52DDB4A28EF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27F2A-F2B1-48C0-9E16-1657EE7721F2}" type="datetimeFigureOut">
              <a:rPr lang="ar-IQ" smtClean="0"/>
              <a:t>07/08/1441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64DE9-AF04-4C20-96C1-52DDB4A28EF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27F2A-F2B1-48C0-9E16-1657EE7721F2}" type="datetimeFigureOut">
              <a:rPr lang="ar-IQ" smtClean="0"/>
              <a:t>07/08/1441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64DE9-AF04-4C20-96C1-52DDB4A28EF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27F2A-F2B1-48C0-9E16-1657EE7721F2}" type="datetimeFigureOut">
              <a:rPr lang="ar-IQ" smtClean="0"/>
              <a:t>07/08/1441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64DE9-AF04-4C20-96C1-52DDB4A28EF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27F2A-F2B1-48C0-9E16-1657EE7721F2}" type="datetimeFigureOut">
              <a:rPr lang="ar-IQ" smtClean="0"/>
              <a:t>07/08/1441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64DE9-AF04-4C20-96C1-52DDB4A28EF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27F2A-F2B1-48C0-9E16-1657EE7721F2}" type="datetimeFigureOut">
              <a:rPr lang="ar-IQ" smtClean="0"/>
              <a:t>07/08/1441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64DE9-AF04-4C20-96C1-52DDB4A28EF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27F2A-F2B1-48C0-9E16-1657EE7721F2}" type="datetimeFigureOut">
              <a:rPr lang="ar-IQ" smtClean="0"/>
              <a:t>07/08/1441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64DE9-AF04-4C20-96C1-52DDB4A28EF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27F2A-F2B1-48C0-9E16-1657EE7721F2}" type="datetimeFigureOut">
              <a:rPr lang="ar-IQ" smtClean="0"/>
              <a:t>07/08/1441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64DE9-AF04-4C20-96C1-52DDB4A28EF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27F2A-F2B1-48C0-9E16-1657EE7721F2}" type="datetimeFigureOut">
              <a:rPr lang="ar-IQ" smtClean="0"/>
              <a:t>07/08/1441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64DE9-AF04-4C20-96C1-52DDB4A28EF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27F2A-F2B1-48C0-9E16-1657EE7721F2}" type="datetimeFigureOut">
              <a:rPr lang="ar-IQ" smtClean="0"/>
              <a:t>07/08/1441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64DE9-AF04-4C20-96C1-52DDB4A28EF4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ar-IQ" dirty="0" smtClean="0"/>
              <a:t>تكملة حقوق الطفل الواردة في اتفاقية حماية الطفل الدولية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/>
              <a:t>الحق في التعليم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ar-SA" dirty="0"/>
              <a:t>تعتبر الروضة المؤسسة التعليمية الهامة في المجتمع بعد الأسرة فالطفل يخرج من مجتمع الأسرة المتجانس </a:t>
            </a:r>
            <a:r>
              <a:rPr lang="ar-SA" dirty="0" err="1"/>
              <a:t>الى</a:t>
            </a:r>
            <a:r>
              <a:rPr lang="ar-SA" dirty="0"/>
              <a:t> المجتمع الكبير الأقل تجانسًا وهو روضة الأطفال</a:t>
            </a:r>
            <a:r>
              <a:rPr lang="ar-SA" dirty="0" smtClean="0"/>
              <a:t>.</a:t>
            </a:r>
            <a:r>
              <a:rPr lang="en-US" dirty="0" smtClean="0"/>
              <a:t>.</a:t>
            </a:r>
            <a:r>
              <a:rPr lang="en-US" dirty="0"/>
              <a:t/>
            </a:r>
            <a:br>
              <a:rPr lang="en-US" dirty="0"/>
            </a:br>
            <a:r>
              <a:rPr lang="ar-SA" dirty="0"/>
              <a:t>فالروضة تمرر التوجيهات </a:t>
            </a:r>
            <a:r>
              <a:rPr lang="ar-IQ" dirty="0" smtClean="0"/>
              <a:t>والممارسات </a:t>
            </a:r>
            <a:r>
              <a:rPr lang="ar-SA" dirty="0" smtClean="0"/>
              <a:t>الفكرية </a:t>
            </a:r>
            <a:r>
              <a:rPr lang="ar-SA" dirty="0"/>
              <a:t>والاجتماعية والوجدانية من خلال المنهج المناسب للطفل وبرامجه وأنشطته المتكاملة</a:t>
            </a:r>
            <a:r>
              <a:rPr lang="en-US" dirty="0"/>
              <a:t>.</a:t>
            </a:r>
            <a:br>
              <a:rPr lang="en-US" dirty="0"/>
            </a:br>
            <a:r>
              <a:rPr lang="ar-SA" dirty="0"/>
              <a:t>وقد أكدت البحوث التربوية على أهمية سنوات الطفولة المبكرة في تشكيل العقل البشري </a:t>
            </a:r>
            <a:r>
              <a:rPr lang="ar-SA" dirty="0" smtClean="0"/>
              <a:t>مما </a:t>
            </a:r>
            <a:r>
              <a:rPr lang="ar-SA" dirty="0" err="1" smtClean="0"/>
              <a:t>ي</a:t>
            </a:r>
            <a:r>
              <a:rPr lang="ar-IQ" dirty="0" smtClean="0"/>
              <a:t>تطلب</a:t>
            </a:r>
            <a:r>
              <a:rPr lang="ar-SA" dirty="0" smtClean="0"/>
              <a:t> </a:t>
            </a:r>
            <a:r>
              <a:rPr lang="ar-SA" dirty="0"/>
              <a:t>التركيز على التعليم قبل المستوى الابتدائي</a:t>
            </a:r>
            <a:r>
              <a:rPr lang="en-US" dirty="0"/>
              <a:t>.</a:t>
            </a:r>
          </a:p>
          <a:p>
            <a:endParaRPr lang="ar-IQ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/>
              <a:t>الحق في المشاركة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ar-SA" dirty="0" smtClean="0"/>
              <a:t> </a:t>
            </a:r>
            <a:r>
              <a:rPr lang="ar-IQ" dirty="0" smtClean="0"/>
              <a:t>- </a:t>
            </a:r>
            <a:r>
              <a:rPr lang="ar-SA" dirty="0" smtClean="0"/>
              <a:t>يتضمن </a:t>
            </a:r>
            <a:r>
              <a:rPr lang="ar-IQ" dirty="0" smtClean="0"/>
              <a:t>الحق في المشاركة بشكل عام عدة </a:t>
            </a:r>
            <a:r>
              <a:rPr lang="ar-IQ" dirty="0" err="1" smtClean="0"/>
              <a:t>اشكال</a:t>
            </a:r>
            <a:r>
              <a:rPr lang="ar-IQ" dirty="0" smtClean="0"/>
              <a:t> من الحقوق وهي </a:t>
            </a:r>
            <a:r>
              <a:rPr lang="ar-SA" dirty="0" smtClean="0"/>
              <a:t>: </a:t>
            </a:r>
            <a:r>
              <a:rPr lang="ar-SA" dirty="0"/>
              <a:t>الحق في حرية التعبير، حرية الفكر والوجدان والدين، حرية تكوين الجمعيات والاجتماع السلمي، الحق في الخصوصية، إمكانية الحصول على </a:t>
            </a:r>
            <a:r>
              <a:rPr lang="ar-SA" dirty="0" smtClean="0"/>
              <a:t>المعلومات، </a:t>
            </a:r>
            <a:r>
              <a:rPr lang="ar-SA" dirty="0"/>
              <a:t>المشاركة بحرية في الحياة الثقافية والفنون، حق مشاركة الطفل </a:t>
            </a:r>
            <a:r>
              <a:rPr lang="ar-SA" dirty="0" smtClean="0"/>
              <a:t>المعاق</a:t>
            </a:r>
            <a:r>
              <a:rPr lang="ar-IQ" dirty="0" smtClean="0"/>
              <a:t> وغيرها من الحقوق .</a:t>
            </a:r>
          </a:p>
          <a:p>
            <a:pPr>
              <a:buNone/>
            </a:pPr>
            <a:r>
              <a:rPr lang="ar-IQ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ar-SA" dirty="0"/>
              <a:t>وتتحدد طبيعة ودرجة المشاركة </a:t>
            </a:r>
            <a:r>
              <a:rPr lang="ar-IQ" dirty="0" smtClean="0"/>
              <a:t>الطفل في هذه الحقوق </a:t>
            </a:r>
            <a:r>
              <a:rPr lang="ar-SA" dirty="0" smtClean="0"/>
              <a:t>بمقدار معرف</a:t>
            </a:r>
            <a:r>
              <a:rPr lang="ar-IQ" dirty="0" smtClean="0"/>
              <a:t>ت</a:t>
            </a:r>
            <a:r>
              <a:rPr lang="ar-IQ" dirty="0"/>
              <a:t>ه</a:t>
            </a:r>
            <a:r>
              <a:rPr lang="ar-SA" dirty="0" smtClean="0"/>
              <a:t> ومهارات</a:t>
            </a:r>
            <a:r>
              <a:rPr lang="ar-IQ" dirty="0" smtClean="0"/>
              <a:t>ه</a:t>
            </a:r>
            <a:r>
              <a:rPr lang="ar-SA" dirty="0" smtClean="0"/>
              <a:t> </a:t>
            </a:r>
            <a:r>
              <a:rPr lang="ar-IQ" dirty="0" smtClean="0"/>
              <a:t>ف</a:t>
            </a:r>
            <a:r>
              <a:rPr lang="ar-SA" dirty="0" smtClean="0"/>
              <a:t>كلما </a:t>
            </a:r>
            <a:r>
              <a:rPr lang="ar-SA" dirty="0"/>
              <a:t>نمت هذه </a:t>
            </a:r>
            <a:r>
              <a:rPr lang="ar-SA" dirty="0" smtClean="0"/>
              <a:t>القدرات،</a:t>
            </a:r>
            <a:r>
              <a:rPr lang="ar-IQ" dirty="0" smtClean="0"/>
              <a:t>زادت</a:t>
            </a:r>
            <a:r>
              <a:rPr lang="ar-SA" dirty="0" smtClean="0"/>
              <a:t> </a:t>
            </a:r>
            <a:r>
              <a:rPr lang="ar-SA" dirty="0"/>
              <a:t>درجة وطبيعة مشاركة الطفل وممارسته لحقوقه</a:t>
            </a:r>
            <a:r>
              <a:rPr lang="en-US" dirty="0" smtClean="0"/>
              <a:t>.</a:t>
            </a:r>
            <a:endParaRPr lang="ar-IQ" dirty="0" smtClean="0"/>
          </a:p>
          <a:p>
            <a:pPr>
              <a:buNone/>
            </a:pP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/>
              <a:t>العوامل المؤثرة في مشاركة الطفل</a:t>
            </a:r>
            <a:endParaRPr lang="ar-IQ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ar-IQ" b="1" dirty="0" smtClean="0"/>
              <a:t>2. </a:t>
            </a:r>
            <a:r>
              <a:rPr lang="ar-SA" b="1" dirty="0" smtClean="0"/>
              <a:t>الجانب العملي التطبيقي،</a:t>
            </a:r>
            <a:endParaRPr lang="ar-IQ" b="1" dirty="0" smtClean="0"/>
          </a:p>
          <a:p>
            <a:r>
              <a:rPr lang="ar-SA" b="1" dirty="0" smtClean="0"/>
              <a:t> حيث </a:t>
            </a:r>
            <a:r>
              <a:rPr lang="ar-IQ" b="1" dirty="0" err="1" smtClean="0"/>
              <a:t>تتعزز</a:t>
            </a:r>
            <a:r>
              <a:rPr lang="ar-SA" b="1" dirty="0" smtClean="0"/>
              <a:t> درجات مشاركة الأطفال، علي مستويين:</a:t>
            </a:r>
            <a:endParaRPr lang="ar-IQ" b="1" dirty="0" smtClean="0"/>
          </a:p>
          <a:p>
            <a:r>
              <a:rPr lang="ar-SA" b="1" dirty="0" smtClean="0">
                <a:solidFill>
                  <a:srgbClr val="FF0000"/>
                </a:solidFill>
              </a:rPr>
              <a:t> الأول </a:t>
            </a:r>
            <a:r>
              <a:rPr lang="ar-IQ" b="1" dirty="0" smtClean="0"/>
              <a:t>تعزيز شعور </a:t>
            </a:r>
            <a:r>
              <a:rPr lang="ar-SA" b="1" dirty="0" smtClean="0"/>
              <a:t>المواطنة</a:t>
            </a:r>
            <a:r>
              <a:rPr lang="ar-IQ" b="1" dirty="0" smtClean="0"/>
              <a:t>.</a:t>
            </a:r>
          </a:p>
          <a:p>
            <a:r>
              <a:rPr lang="ar-SA" b="1" dirty="0" smtClean="0">
                <a:solidFill>
                  <a:srgbClr val="FF0000"/>
                </a:solidFill>
              </a:rPr>
              <a:t>الثاني</a:t>
            </a:r>
            <a:r>
              <a:rPr lang="ar-SA" b="1" dirty="0" smtClean="0"/>
              <a:t> من خلال </a:t>
            </a:r>
            <a:r>
              <a:rPr lang="ar-IQ" b="1" dirty="0" smtClean="0"/>
              <a:t>تطوير </a:t>
            </a:r>
            <a:r>
              <a:rPr lang="ar-SA" b="1" dirty="0" smtClean="0"/>
              <a:t>البرامج المختلفة المعنية بالأطفال، </a:t>
            </a:r>
            <a:r>
              <a:rPr lang="ar-IQ" b="1" dirty="0" smtClean="0"/>
              <a:t>تضمن</a:t>
            </a:r>
            <a:r>
              <a:rPr lang="ar-SA" b="1" dirty="0" smtClean="0"/>
              <a:t> مبدأ مشاركة الفتيات والفتيان. </a:t>
            </a:r>
            <a:r>
              <a:rPr lang="ar-IQ" b="1" dirty="0" smtClean="0"/>
              <a:t>على حد سواء</a:t>
            </a:r>
            <a:endParaRPr lang="ar-IQ" b="1" dirty="0"/>
          </a:p>
        </p:txBody>
      </p:sp>
      <p:sp>
        <p:nvSpPr>
          <p:cNvPr id="6" name="عنصر نائب للمحتوى 5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ar-IQ" sz="3800" b="1" dirty="0" smtClean="0"/>
              <a:t>1</a:t>
            </a:r>
            <a:r>
              <a:rPr lang="ar-IQ" sz="3000" b="1" dirty="0" smtClean="0"/>
              <a:t>. </a:t>
            </a:r>
            <a:r>
              <a:rPr lang="ar-SA" sz="3000" b="1" dirty="0" smtClean="0"/>
              <a:t>التطور الانفعالي الاجتماعي للطفل،</a:t>
            </a:r>
            <a:r>
              <a:rPr lang="en-US" sz="3000" b="1" dirty="0" smtClean="0"/>
              <a:t> </a:t>
            </a:r>
            <a:r>
              <a:rPr lang="ar-IQ" sz="3000" b="1" dirty="0" smtClean="0"/>
              <a:t>وكذلك </a:t>
            </a:r>
            <a:r>
              <a:rPr lang="ar-SA" sz="3000" b="1" dirty="0" smtClean="0"/>
              <a:t>الوضعية الاقتصادية </a:t>
            </a:r>
            <a:r>
              <a:rPr lang="ar-IQ" sz="3000" b="1" dirty="0" smtClean="0"/>
              <a:t>و</a:t>
            </a:r>
            <a:r>
              <a:rPr lang="ar-SA" sz="3000" b="1" dirty="0" smtClean="0"/>
              <a:t>الاجتماعية للأسرة، </a:t>
            </a:r>
            <a:r>
              <a:rPr lang="ar-IQ" sz="3000" b="1" dirty="0" smtClean="0"/>
              <a:t>و</a:t>
            </a:r>
            <a:r>
              <a:rPr lang="ar-SA" sz="3000" b="1" dirty="0" smtClean="0"/>
              <a:t>الثقافة السائدة في المجتمع.</a:t>
            </a:r>
            <a:endParaRPr lang="en-US" sz="3000" b="1" dirty="0" smtClean="0"/>
          </a:p>
          <a:p>
            <a:r>
              <a:rPr lang="ar-IQ" sz="3000" b="1" dirty="0" smtClean="0"/>
              <a:t>حيث تلعب </a:t>
            </a:r>
            <a:r>
              <a:rPr lang="ar-SA" sz="3000" b="1" dirty="0" smtClean="0"/>
              <a:t>العادات والتقاليد والأدوار الاجتماعية للرجل والمرأة، </a:t>
            </a:r>
            <a:r>
              <a:rPr lang="ar-IQ" sz="3000" b="1" dirty="0" smtClean="0"/>
              <a:t>دورا في تعزيز مشاركة الطفل من عدمها </a:t>
            </a:r>
            <a:r>
              <a:rPr lang="en-US" sz="3800" b="1" dirty="0" smtClean="0"/>
              <a:t/>
            </a:r>
            <a:br>
              <a:rPr lang="en-US" sz="3800" b="1" dirty="0" smtClean="0"/>
            </a:br>
            <a:endParaRPr lang="ar-IQ" sz="3800" b="1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4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/>
              <a:t>حق الطفل في الحماية</a:t>
            </a:r>
            <a:endParaRPr lang="ar-IQ" dirty="0"/>
          </a:p>
        </p:txBody>
      </p:sp>
      <p:sp>
        <p:nvSpPr>
          <p:cNvPr id="6" name="عنصر نائب للمحتوى 5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SA" dirty="0"/>
              <a:t>تختص الأسرة بتنشئة الطفل وإشباع حاجاته وحمايته، ويساندها </a:t>
            </a:r>
            <a:r>
              <a:rPr lang="ar-SA" dirty="0" err="1"/>
              <a:t>فى</a:t>
            </a:r>
            <a:r>
              <a:rPr lang="ar-SA" dirty="0"/>
              <a:t> هذه </a:t>
            </a:r>
            <a:r>
              <a:rPr lang="ar-SA" dirty="0" smtClean="0"/>
              <a:t>المس</a:t>
            </a:r>
            <a:r>
              <a:rPr lang="ar-IQ" dirty="0" smtClean="0"/>
              <a:t>ؤ</a:t>
            </a:r>
            <a:r>
              <a:rPr lang="ar-SA" dirty="0" smtClean="0"/>
              <a:t>ولية </a:t>
            </a:r>
            <a:r>
              <a:rPr lang="ar-SA" dirty="0"/>
              <a:t>المؤسسات </a:t>
            </a:r>
            <a:r>
              <a:rPr lang="ar-SA" dirty="0" smtClean="0"/>
              <a:t>التربوية</a:t>
            </a:r>
            <a:r>
              <a:rPr lang="ar-SA" dirty="0"/>
              <a:t>  مثل دور الحضانة ورياض </a:t>
            </a:r>
            <a:r>
              <a:rPr lang="ar-SA" dirty="0" smtClean="0"/>
              <a:t>أطفال</a:t>
            </a:r>
            <a:r>
              <a:rPr lang="ar-IQ" dirty="0" smtClean="0"/>
              <a:t>. </a:t>
            </a:r>
          </a:p>
          <a:p>
            <a:r>
              <a:rPr lang="ar-SA" dirty="0" smtClean="0"/>
              <a:t>وجرى </a:t>
            </a:r>
            <a:r>
              <a:rPr lang="ar-SA" dirty="0"/>
              <a:t>العرف على محدودية تدخل الدولة في هذا الشأن. </a:t>
            </a:r>
            <a:r>
              <a:rPr lang="ar-IQ" dirty="0" err="1" smtClean="0"/>
              <a:t>الا</a:t>
            </a:r>
            <a:r>
              <a:rPr lang="ar-IQ" dirty="0" smtClean="0"/>
              <a:t> في </a:t>
            </a:r>
            <a:r>
              <a:rPr lang="ar-SA" dirty="0" smtClean="0"/>
              <a:t>الحالات </a:t>
            </a:r>
            <a:r>
              <a:rPr lang="ar-SA" dirty="0"/>
              <a:t>التي تتعرض فيها الأسرة للتصدع أو تعجز عن الوفاء بمسؤولية تنشئة الطفل وتربيته. وفى مثل هذه الحالات يكون تدخل الدولة </a:t>
            </a:r>
            <a:r>
              <a:rPr lang="ar-SA" dirty="0" smtClean="0"/>
              <a:t>بمؤسساته</a:t>
            </a:r>
            <a:r>
              <a:rPr lang="ar-IQ" dirty="0" smtClean="0"/>
              <a:t>ا</a:t>
            </a:r>
            <a:r>
              <a:rPr lang="ar-SA" dirty="0" smtClean="0"/>
              <a:t> تدخلًا </a:t>
            </a:r>
            <a:r>
              <a:rPr lang="ar-SA" dirty="0"/>
              <a:t>سليمًا لضمان حماية </a:t>
            </a:r>
            <a:r>
              <a:rPr lang="ar-SA" dirty="0" smtClean="0"/>
              <a:t>الطفل</a:t>
            </a:r>
            <a:endParaRPr lang="ar-IQ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ar-IQ" dirty="0" smtClean="0"/>
              <a:t>النتائج المستخلصة من استعراض حقوق الطفل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ar-SA" dirty="0"/>
              <a:t>أولا: أن الاتفاقية فرضت التزاما على الدول </a:t>
            </a:r>
            <a:r>
              <a:rPr lang="ar-IQ" dirty="0" smtClean="0"/>
              <a:t>، </a:t>
            </a:r>
            <a:r>
              <a:rPr lang="ar-SA" dirty="0" smtClean="0"/>
              <a:t>من</a:t>
            </a:r>
            <a:r>
              <a:rPr lang="ar-IQ" dirty="0" smtClean="0"/>
              <a:t>ها</a:t>
            </a:r>
            <a:r>
              <a:rPr lang="ar-SA" dirty="0" smtClean="0"/>
              <a:t> الاعتراف </a:t>
            </a:r>
            <a:r>
              <a:rPr lang="ar-SA" dirty="0"/>
              <a:t>بالطفل باعتباره عضوا فاعلا في المجتمع </a:t>
            </a:r>
            <a:r>
              <a:rPr lang="ar-IQ" dirty="0"/>
              <a:t>،</a:t>
            </a:r>
            <a:r>
              <a:rPr lang="ar-SA" dirty="0" smtClean="0"/>
              <a:t> </a:t>
            </a:r>
            <a:r>
              <a:rPr lang="ar-SA" dirty="0" err="1"/>
              <a:t>واعطت</a:t>
            </a:r>
            <a:r>
              <a:rPr lang="ar-SA" dirty="0"/>
              <a:t> التزاما بعدم التفريق بين </a:t>
            </a:r>
            <a:r>
              <a:rPr lang="ar-SA" dirty="0" err="1"/>
              <a:t>الاطفال</a:t>
            </a:r>
            <a:r>
              <a:rPr lang="ar-SA" dirty="0"/>
              <a:t> في المحيط العائلي </a:t>
            </a:r>
            <a:r>
              <a:rPr lang="ar-IQ" dirty="0" smtClean="0"/>
              <a:t>.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ar-SA" dirty="0"/>
              <a:t>ثانيا: اعتبرت الاتفاقية أن الحقوق التي تضمنتها لصالح </a:t>
            </a:r>
            <a:r>
              <a:rPr lang="ar-SA" dirty="0" err="1"/>
              <a:t>الاطفال</a:t>
            </a:r>
            <a:r>
              <a:rPr lang="ar-SA" dirty="0"/>
              <a:t> هي جزء من حقوق </a:t>
            </a:r>
            <a:r>
              <a:rPr lang="ar-SA" dirty="0" err="1"/>
              <a:t>الانسان</a:t>
            </a:r>
            <a:r>
              <a:rPr lang="ar-SA" dirty="0"/>
              <a:t> الدولية الواردة </a:t>
            </a:r>
            <a:r>
              <a:rPr lang="ar-SA" dirty="0" err="1"/>
              <a:t>بالاعلان</a:t>
            </a:r>
            <a:r>
              <a:rPr lang="ar-SA" dirty="0"/>
              <a:t> العالمي لحقوق </a:t>
            </a:r>
            <a:r>
              <a:rPr lang="ar-SA" dirty="0" err="1"/>
              <a:t>الانسان</a:t>
            </a:r>
            <a:r>
              <a:rPr lang="ar-SA" dirty="0"/>
              <a:t>، والعهد الدولي للحقوق المدنية والسياسية، وكثير من الاتفاقيات </a:t>
            </a:r>
            <a:r>
              <a:rPr lang="ar-SA" dirty="0" err="1"/>
              <a:t>والاعلانات</a:t>
            </a:r>
            <a:r>
              <a:rPr lang="ar-SA" dirty="0"/>
              <a:t> </a:t>
            </a:r>
            <a:r>
              <a:rPr lang="ar-SA" dirty="0" err="1"/>
              <a:t>او</a:t>
            </a:r>
            <a:r>
              <a:rPr lang="ar-SA" dirty="0"/>
              <a:t> الاتفاقيات </a:t>
            </a:r>
            <a:r>
              <a:rPr lang="ar-SA" dirty="0" err="1"/>
              <a:t>الانسانية</a:t>
            </a:r>
            <a:r>
              <a:rPr lang="ar-SA" dirty="0"/>
              <a:t> </a:t>
            </a:r>
            <a:r>
              <a:rPr lang="ar-SA" dirty="0" smtClean="0"/>
              <a:t>الدولية</a:t>
            </a:r>
            <a:endParaRPr lang="ar-IQ" dirty="0" smtClean="0"/>
          </a:p>
          <a:p>
            <a:r>
              <a:rPr lang="en-US" dirty="0" smtClean="0"/>
              <a:t>.</a:t>
            </a:r>
            <a:r>
              <a:rPr lang="en-US" dirty="0"/>
              <a:t/>
            </a:r>
            <a:br>
              <a:rPr lang="en-US" dirty="0"/>
            </a:br>
            <a:r>
              <a:rPr lang="ar-SA" dirty="0"/>
              <a:t>ثالثا: أن الاتفاقية أوردت ثلاث </a:t>
            </a:r>
            <a:r>
              <a:rPr lang="ar-SA" dirty="0" err="1"/>
              <a:t>مبادىء</a:t>
            </a:r>
            <a:r>
              <a:rPr lang="ar-SA" dirty="0"/>
              <a:t> عامة وهي مبدأ مصالح الطفل الفضلى، ومبدأ حق الطفل في أن يسمع كافة </a:t>
            </a:r>
            <a:r>
              <a:rPr lang="ar-SA" dirty="0" err="1"/>
              <a:t>الاجراءات</a:t>
            </a:r>
            <a:r>
              <a:rPr lang="ar-SA" dirty="0"/>
              <a:t> المتعلقة </a:t>
            </a:r>
            <a:r>
              <a:rPr lang="ar-IQ" dirty="0" err="1" smtClean="0"/>
              <a:t>به</a:t>
            </a:r>
            <a:r>
              <a:rPr lang="ar-IQ" dirty="0" smtClean="0"/>
              <a:t> </a:t>
            </a:r>
            <a:r>
              <a:rPr lang="ar-SA" dirty="0" smtClean="0"/>
              <a:t>وأن </a:t>
            </a:r>
            <a:r>
              <a:rPr lang="ar-SA" dirty="0"/>
              <a:t>تسمع </a:t>
            </a:r>
            <a:r>
              <a:rPr lang="ar-SA" dirty="0" err="1"/>
              <a:t>اقواله</a:t>
            </a:r>
            <a:r>
              <a:rPr lang="ar-SA" dirty="0"/>
              <a:t> في </a:t>
            </a:r>
            <a:r>
              <a:rPr lang="ar-SA" dirty="0" err="1"/>
              <a:t>الاجراءات</a:t>
            </a:r>
            <a:r>
              <a:rPr lang="ar-SA" dirty="0"/>
              <a:t> القضائية </a:t>
            </a:r>
            <a:r>
              <a:rPr lang="ar-IQ" dirty="0" smtClean="0"/>
              <a:t>، </a:t>
            </a:r>
            <a:r>
              <a:rPr lang="ar-SA" dirty="0" smtClean="0"/>
              <a:t>ومبدأ </a:t>
            </a:r>
            <a:r>
              <a:rPr lang="ar-SA" dirty="0"/>
              <a:t>حق الدفاع عن مصالح </a:t>
            </a:r>
            <a:r>
              <a:rPr lang="ar-SA" dirty="0" smtClean="0"/>
              <a:t>الطفولة</a:t>
            </a:r>
            <a:r>
              <a:rPr lang="ar-IQ" dirty="0"/>
              <a:t>.</a:t>
            </a:r>
            <a:endParaRPr lang="ar-IQ" dirty="0" smtClean="0"/>
          </a:p>
          <a:p>
            <a:r>
              <a:rPr lang="en-US" dirty="0"/>
              <a:t/>
            </a:r>
            <a:br>
              <a:rPr lang="en-US" dirty="0"/>
            </a:br>
            <a:r>
              <a:rPr lang="ar-SA" dirty="0"/>
              <a:t>رابعاً: أن </a:t>
            </a:r>
            <a:r>
              <a:rPr lang="ar-SA" dirty="0" smtClean="0"/>
              <a:t>المس</a:t>
            </a:r>
            <a:r>
              <a:rPr lang="ar-IQ" dirty="0" smtClean="0"/>
              <a:t>ؤ</a:t>
            </a:r>
            <a:r>
              <a:rPr lang="ar-SA" dirty="0" smtClean="0"/>
              <a:t>ولية </a:t>
            </a:r>
            <a:r>
              <a:rPr lang="ar-SA" dirty="0"/>
              <a:t>وفقا لمبادئ اتفاقية حقوق الطفل جماعية تقع على عاتق المجتمع والوالدين والمربين والدولة ومؤسساتها الرسمية وغير الرسمية لأن تحسين أوضاع الطفل تقتضي التنسيق والتكامل بين جميع المؤسسات ذات </a:t>
            </a:r>
            <a:r>
              <a:rPr lang="ar-SA" dirty="0" smtClean="0"/>
              <a:t>العلاقة</a:t>
            </a:r>
            <a:r>
              <a:rPr lang="en-US" dirty="0" smtClean="0"/>
              <a:t>.</a:t>
            </a:r>
            <a:endParaRPr lang="ar-IQ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على الطلبة </a:t>
            </a:r>
            <a:r>
              <a:rPr lang="ar-IQ" dirty="0" err="1" smtClean="0"/>
              <a:t>الاعزاء</a:t>
            </a:r>
            <a:r>
              <a:rPr lang="ar-IQ" dirty="0" smtClean="0"/>
              <a:t> ملاحظة</a:t>
            </a:r>
            <a:br>
              <a:rPr lang="ar-IQ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err="1" smtClean="0"/>
              <a:t>ان</a:t>
            </a:r>
            <a:r>
              <a:rPr lang="ar-IQ" dirty="0" smtClean="0"/>
              <a:t> الصفحات 23 ، 24 ، 25 ، 26 ، 27  هي صفحات مكررة لما سبق شرحه وبالتالي لا </a:t>
            </a:r>
            <a:r>
              <a:rPr lang="ar-IQ" smtClean="0"/>
              <a:t>حاجة لتكرارها .</a:t>
            </a:r>
            <a:endParaRPr lang="ar-IQ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257</Words>
  <Application>Microsoft Office PowerPoint</Application>
  <PresentationFormat>عرض على الشاشة (3:4)‏</PresentationFormat>
  <Paragraphs>24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سمة Office</vt:lpstr>
      <vt:lpstr>تكملة حقوق الطفل الواردة في اتفاقية حماية الطفل الدولية</vt:lpstr>
      <vt:lpstr>الحق في التعليم</vt:lpstr>
      <vt:lpstr>الحق في المشاركة</vt:lpstr>
      <vt:lpstr>العوامل المؤثرة في مشاركة الطفل</vt:lpstr>
      <vt:lpstr>حق الطفل في الحماية</vt:lpstr>
      <vt:lpstr>النتائج المستخلصة من استعراض حقوق الطفل</vt:lpstr>
      <vt:lpstr>على الطلبة الاعزاء ملاحظة </vt:lpstr>
    </vt:vector>
  </TitlesOfParts>
  <Company>SACC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تكملة حقوق الطفل الواردة في اتفاقية حماية الطفل الدولية</dc:title>
  <dc:creator>hp</dc:creator>
  <cp:lastModifiedBy>hp</cp:lastModifiedBy>
  <cp:revision>11</cp:revision>
  <dcterms:created xsi:type="dcterms:W3CDTF">2020-03-31T10:28:48Z</dcterms:created>
  <dcterms:modified xsi:type="dcterms:W3CDTF">2020-03-31T11:55:09Z</dcterms:modified>
</cp:coreProperties>
</file>