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75" r:id="rId8"/>
    <p:sldId id="262" r:id="rId9"/>
    <p:sldId id="263" r:id="rId10"/>
    <p:sldId id="264" r:id="rId11"/>
    <p:sldId id="265" r:id="rId12"/>
    <p:sldId id="266" r:id="rId13"/>
    <p:sldId id="276" r:id="rId14"/>
    <p:sldId id="270"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04/08/1441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04/08/1441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04/08/1441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04/08/1441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04/08/1441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04/08/1441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04/08/1441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28215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nSpc>
                <a:spcPct val="115000"/>
              </a:lnSpc>
              <a:spcAft>
                <a:spcPts val="1000"/>
              </a:spcAft>
            </a:pPr>
            <a:r>
              <a:rPr lang="ar-SA" dirty="0">
                <a:ea typeface="Calibri"/>
                <a:cs typeface="Simplified Arabic"/>
              </a:rPr>
              <a:t>وزارة التعليم العالي والبحث العلمي </a:t>
            </a:r>
            <a:r>
              <a:rPr lang="en-US" sz="3200" dirty="0">
                <a:ea typeface="Calibri"/>
                <a:cs typeface="Arial"/>
              </a:rPr>
              <a:t/>
            </a:r>
            <a:br>
              <a:rPr lang="en-US" sz="3200" dirty="0">
                <a:ea typeface="Calibri"/>
                <a:cs typeface="Arial"/>
              </a:rPr>
            </a:br>
            <a:r>
              <a:rPr lang="ar-SA" dirty="0">
                <a:ea typeface="Calibri"/>
                <a:cs typeface="Simplified Arabic"/>
              </a:rPr>
              <a:t>الجامعة المستنصرية / كلية التربية الأساسية </a:t>
            </a:r>
            <a:endParaRPr lang="ar-IQ" dirty="0"/>
          </a:p>
        </p:txBody>
      </p:sp>
      <p:sp>
        <p:nvSpPr>
          <p:cNvPr id="3" name="عنصر نائب للمحتوى 2"/>
          <p:cNvSpPr>
            <a:spLocks noGrp="1"/>
          </p:cNvSpPr>
          <p:nvPr>
            <p:ph idx="1"/>
          </p:nvPr>
        </p:nvSpPr>
        <p:spPr>
          <a:xfrm>
            <a:off x="457200" y="1988840"/>
            <a:ext cx="8229600" cy="4137323"/>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marL="0" indent="0" algn="ctr">
              <a:lnSpc>
                <a:spcPct val="115000"/>
              </a:lnSpc>
              <a:spcAft>
                <a:spcPts val="1000"/>
              </a:spcAft>
              <a:buNone/>
            </a:pPr>
            <a:r>
              <a:rPr lang="ar-IQ" sz="34200" dirty="0">
                <a:latin typeface="Simplified Arabic"/>
                <a:ea typeface="Calibri"/>
                <a:cs typeface="AF_Diwani"/>
              </a:rPr>
              <a:t>أنواع الاختبارات التحصيلية </a:t>
            </a:r>
            <a:r>
              <a:rPr lang="ar-IQ" sz="34200" dirty="0" smtClean="0">
                <a:latin typeface="Simplified Arabic"/>
                <a:ea typeface="Calibri"/>
                <a:cs typeface="AF_Diwani"/>
              </a:rPr>
              <a:t>وأغراضها  </a:t>
            </a:r>
            <a:endParaRPr lang="ar-IQ" sz="34200" dirty="0" smtClean="0">
              <a:latin typeface="Simplified Arabic"/>
              <a:ea typeface="Calibri"/>
              <a:cs typeface="AF_Diwani"/>
            </a:endParaRPr>
          </a:p>
          <a:p>
            <a:pPr marL="0" indent="0" algn="ctr">
              <a:lnSpc>
                <a:spcPct val="115000"/>
              </a:lnSpc>
              <a:spcAft>
                <a:spcPts val="1000"/>
              </a:spcAft>
              <a:buNone/>
            </a:pPr>
            <a:r>
              <a:rPr lang="ar-IQ" sz="5800" dirty="0" smtClean="0">
                <a:ea typeface="Calibri"/>
              </a:rPr>
              <a:t>بإشراف  </a:t>
            </a:r>
          </a:p>
          <a:p>
            <a:pPr marL="0" indent="0" algn="ctr">
              <a:lnSpc>
                <a:spcPct val="115000"/>
              </a:lnSpc>
              <a:spcAft>
                <a:spcPts val="1000"/>
              </a:spcAft>
              <a:buNone/>
            </a:pPr>
            <a:r>
              <a:rPr lang="ar-IQ" sz="5800" dirty="0" smtClean="0">
                <a:ea typeface="Calibri"/>
              </a:rPr>
              <a:t> </a:t>
            </a:r>
            <a:endParaRPr lang="ar-IQ" sz="5800" dirty="0">
              <a:ea typeface="Calibri"/>
            </a:endParaRPr>
          </a:p>
          <a:p>
            <a:pPr marL="0" indent="0" algn="ctr">
              <a:lnSpc>
                <a:spcPct val="115000"/>
              </a:lnSpc>
              <a:spcAft>
                <a:spcPts val="1000"/>
              </a:spcAft>
              <a:buNone/>
            </a:pPr>
            <a:r>
              <a:rPr lang="ar-IQ" sz="10000" dirty="0" err="1">
                <a:ea typeface="Calibri"/>
                <a:cs typeface="AF_Hijaz" pitchFamily="2" charset="-78"/>
              </a:rPr>
              <a:t>أ.م.د</a:t>
            </a:r>
            <a:r>
              <a:rPr lang="ar-IQ" sz="10000" dirty="0">
                <a:ea typeface="Calibri"/>
                <a:cs typeface="AF_Hijaz" pitchFamily="2" charset="-78"/>
              </a:rPr>
              <a:t> </a:t>
            </a:r>
            <a:r>
              <a:rPr lang="ar-IQ" sz="10000" dirty="0" smtClean="0">
                <a:ea typeface="Calibri"/>
                <a:cs typeface="AF_Hijaz" pitchFamily="2" charset="-78"/>
              </a:rPr>
              <a:t>قصي عبد العباس الابيض</a:t>
            </a:r>
            <a:endParaRPr lang="en-US" sz="10000" dirty="0">
              <a:ea typeface="Calibri"/>
              <a:cs typeface="AF_Hijaz" pitchFamily="2" charset="-78"/>
            </a:endParaRPr>
          </a:p>
          <a:p>
            <a:endParaRPr lang="ar-IQ" dirty="0"/>
          </a:p>
        </p:txBody>
      </p:sp>
    </p:spTree>
    <p:extLst>
      <p:ext uri="{BB962C8B-B14F-4D97-AF65-F5344CB8AC3E}">
        <p14:creationId xmlns:p14="http://schemas.microsoft.com/office/powerpoint/2010/main" val="2208911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كيفية تصحيح الاختبارات</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pPr marL="0" indent="0">
              <a:buNone/>
            </a:pPr>
            <a:r>
              <a:rPr lang="ar-IQ" dirty="0"/>
              <a:t> من السهل تصحيح الاختبارات الموضوعية حيث يوجد مفتاح تصحيح ، وتظهر المشكلة في حال الاسئلة </a:t>
            </a:r>
            <a:r>
              <a:rPr lang="ar-IQ" dirty="0" err="1"/>
              <a:t>المقالية</a:t>
            </a:r>
            <a:r>
              <a:rPr lang="ar-IQ" dirty="0"/>
              <a:t> أو الاسئلة التي تحتاج الى استجابات حرة حيث يظهر فيها أثر الذاتية ، وعدد من العوامل التي تقلل من قيمتها ، كظهور ورقة طالب ضعيف بعد طالب ممتاز مما يشعر المصحح بفرق كبير ، وقد يتأثر المصحح بحسن خط الطالب ، أو كثر الاخطاء الاملائية أو النحوية ... الخ ، لذا يفضل  وضع انموذج للإجابة عن كل سؤال محددا عليه درجة كل فرع من فروع السؤال ، وطبق على عينة عشوائية لمعرفة اذا كانت هنالك حاجة لتعديل الانموذج وهنالك ثلاث طرائق للتصحيح : </a:t>
            </a:r>
          </a:p>
        </p:txBody>
      </p:sp>
    </p:spTree>
    <p:extLst>
      <p:ext uri="{BB962C8B-B14F-4D97-AF65-F5344CB8AC3E}">
        <p14:creationId xmlns:p14="http://schemas.microsoft.com/office/powerpoint/2010/main" val="183987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2"/>
                                        </p:tgtEl>
                                        <p:attrNameLst>
                                          <p:attrName>style.color</p:attrName>
                                        </p:attrNameLst>
                                      </p:cBhvr>
                                      <p:to>
                                        <a:schemeClr val="accent2"/>
                                      </p:to>
                                    </p:animClr>
                                    <p:animClr clrSpc="rgb" dir="cw">
                                      <p:cBhvr>
                                        <p:cTn id="7" dur="500" fill="hold"/>
                                        <p:tgtEl>
                                          <p:spTgt spid="2"/>
                                        </p:tgtEl>
                                        <p:attrNameLst>
                                          <p:attrName>fillcolor</p:attrName>
                                        </p:attrNameLst>
                                      </p:cBhvr>
                                      <p:to>
                                        <a:schemeClr val="accent2"/>
                                      </p:to>
                                    </p:animClr>
                                    <p:set>
                                      <p:cBhvr>
                                        <p:cTn id="8" dur="500" fill="hold"/>
                                        <p:tgtEl>
                                          <p:spTgt spid="2"/>
                                        </p:tgtEl>
                                        <p:attrNameLst>
                                          <p:attrName>fill.type</p:attrName>
                                        </p:attrNameLst>
                                      </p:cBhvr>
                                      <p:to>
                                        <p:strVal val="solid"/>
                                      </p:to>
                                    </p:set>
                                    <p:set>
                                      <p:cBhvr>
                                        <p:cTn id="9" dur="500" fill="hold"/>
                                        <p:tgtEl>
                                          <p:spTgt spid="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كيفية تصحيح الاختبارات</a:t>
            </a:r>
            <a:endParaRPr lang="ar-IQ" dirty="0"/>
          </a:p>
        </p:txBody>
      </p:sp>
      <p:sp>
        <p:nvSpPr>
          <p:cNvPr id="3" name="عنصر نائب للمحتوى 2"/>
          <p:cNvSpPr>
            <a:spLocks noGrp="1"/>
          </p:cNvSpPr>
          <p:nvPr>
            <p:ph idx="1"/>
          </p:nvPr>
        </p:nvSpPr>
        <p:spPr>
          <a:xfrm>
            <a:off x="457200" y="1600200"/>
            <a:ext cx="8229600" cy="4637112"/>
          </a:xfrm>
        </p:spPr>
        <p:style>
          <a:lnRef idx="1">
            <a:schemeClr val="accent2"/>
          </a:lnRef>
          <a:fillRef idx="2">
            <a:schemeClr val="accent2"/>
          </a:fillRef>
          <a:effectRef idx="1">
            <a:schemeClr val="accent2"/>
          </a:effectRef>
          <a:fontRef idx="minor">
            <a:schemeClr val="dk1"/>
          </a:fontRef>
        </p:style>
        <p:txBody>
          <a:bodyPr>
            <a:noAutofit/>
          </a:bodyPr>
          <a:lstStyle/>
          <a:p>
            <a:pPr marL="0" indent="0" algn="justLow">
              <a:spcAft>
                <a:spcPts val="1000"/>
              </a:spcAft>
              <a:buNone/>
            </a:pPr>
            <a:r>
              <a:rPr lang="ar-IQ" sz="2800" dirty="0">
                <a:ea typeface="Calibri"/>
                <a:cs typeface="Simplified Arabic"/>
              </a:rPr>
              <a:t>أولا : التصحيح وفق الطريقة التحليلية</a:t>
            </a:r>
          </a:p>
          <a:p>
            <a:pPr marL="0" indent="0" algn="justLow">
              <a:spcAft>
                <a:spcPts val="1000"/>
              </a:spcAft>
              <a:buNone/>
            </a:pPr>
            <a:r>
              <a:rPr lang="ar-IQ" sz="2800" dirty="0" smtClean="0">
                <a:ea typeface="Calibri"/>
                <a:cs typeface="Simplified Arabic"/>
              </a:rPr>
              <a:t>1- </a:t>
            </a:r>
            <a:r>
              <a:rPr lang="ar-IQ" sz="2800" dirty="0">
                <a:ea typeface="Calibri"/>
                <a:cs typeface="Simplified Arabic"/>
              </a:rPr>
              <a:t>تغطية اسماء الطلاب على اوراق الاجابة لضمان عدم تأثر المصحح بفكرته عن الطالب .</a:t>
            </a:r>
          </a:p>
          <a:p>
            <a:pPr marL="0" indent="0" algn="justLow">
              <a:spcAft>
                <a:spcPts val="1000"/>
              </a:spcAft>
              <a:buNone/>
            </a:pPr>
            <a:r>
              <a:rPr lang="ar-IQ" sz="2800" dirty="0" smtClean="0">
                <a:ea typeface="Calibri"/>
                <a:cs typeface="Simplified Arabic"/>
              </a:rPr>
              <a:t>2- </a:t>
            </a:r>
            <a:r>
              <a:rPr lang="ar-IQ" sz="2800" dirty="0">
                <a:ea typeface="Calibri"/>
                <a:cs typeface="Simplified Arabic"/>
              </a:rPr>
              <a:t>ان صحح السؤال نفسه في جميع الاوراق لمساعدة المصحح على مقارنة الاجابات واسس التصحيح .</a:t>
            </a:r>
          </a:p>
          <a:p>
            <a:pPr marL="0" indent="0" algn="justLow">
              <a:spcAft>
                <a:spcPts val="1000"/>
              </a:spcAft>
              <a:buNone/>
            </a:pPr>
            <a:r>
              <a:rPr lang="ar-IQ" sz="2800" dirty="0" smtClean="0">
                <a:ea typeface="Calibri"/>
                <a:cs typeface="Simplified Arabic"/>
              </a:rPr>
              <a:t>3- يفضل </a:t>
            </a:r>
            <a:r>
              <a:rPr lang="ar-IQ" sz="2800" dirty="0">
                <a:ea typeface="Calibri"/>
                <a:cs typeface="Simplified Arabic"/>
              </a:rPr>
              <a:t>تصحيح الاوراق في جلسة واحدة لضمان تشابه ظروف التصحيح .</a:t>
            </a:r>
          </a:p>
          <a:p>
            <a:pPr marL="0" indent="0" algn="justLow">
              <a:spcAft>
                <a:spcPts val="1000"/>
              </a:spcAft>
              <a:buNone/>
            </a:pPr>
            <a:r>
              <a:rPr lang="ar-IQ" sz="2800" dirty="0" smtClean="0">
                <a:ea typeface="Calibri"/>
                <a:cs typeface="Simplified Arabic"/>
              </a:rPr>
              <a:t>4- </a:t>
            </a:r>
            <a:r>
              <a:rPr lang="ar-IQ" sz="2800" dirty="0">
                <a:ea typeface="Calibri"/>
                <a:cs typeface="Simplified Arabic"/>
              </a:rPr>
              <a:t>لا يحاسب الطالب على امور لم يوضع الاختبار لقياسها .</a:t>
            </a:r>
            <a:endParaRPr lang="ar-IQ" sz="2800" dirty="0">
              <a:ea typeface="Calibri"/>
              <a:cs typeface="Simplified Arabic"/>
            </a:endParaRPr>
          </a:p>
        </p:txBody>
      </p:sp>
    </p:spTree>
    <p:extLst>
      <p:ext uri="{BB962C8B-B14F-4D97-AF65-F5344CB8AC3E}">
        <p14:creationId xmlns:p14="http://schemas.microsoft.com/office/powerpoint/2010/main" val="97080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4" presetClass="exit" presetSubtype="10" fill="hold" grpId="0" nodeType="clickEffect">
                                  <p:stCondLst>
                                    <p:cond delay="0"/>
                                  </p:stCondLst>
                                  <p:childTnLst>
                                    <p:animEffect transition="out" filter="randombar(horizontal)">
                                      <p:cBhvr>
                                        <p:cTn id="13" dur="500"/>
                                        <p:tgtEl>
                                          <p:spTgt spid="3">
                                            <p:txEl>
                                              <p:pRg st="0" end="0"/>
                                            </p:txEl>
                                          </p:spTgt>
                                        </p:tgtEl>
                                      </p:cBhvr>
                                    </p:animEffect>
                                    <p:set>
                                      <p:cBhvr>
                                        <p:cTn id="14"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4" presetClass="exit" presetSubtype="10" fill="hold" grpId="0" nodeType="clickEffect">
                                  <p:stCondLst>
                                    <p:cond delay="0"/>
                                  </p:stCondLst>
                                  <p:childTnLst>
                                    <p:animEffect transition="out" filter="randombar(horizontal)">
                                      <p:cBhvr>
                                        <p:cTn id="18" dur="500"/>
                                        <p:tgtEl>
                                          <p:spTgt spid="3">
                                            <p:txEl>
                                              <p:pRg st="1" end="1"/>
                                            </p:txEl>
                                          </p:spTgt>
                                        </p:tgtEl>
                                      </p:cBhvr>
                                    </p:animEffect>
                                    <p:set>
                                      <p:cBhvr>
                                        <p:cTn id="19"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4" presetClass="exit" presetSubtype="10" fill="hold" grpId="0" nodeType="clickEffect">
                                  <p:stCondLst>
                                    <p:cond delay="0"/>
                                  </p:stCondLst>
                                  <p:childTnLst>
                                    <p:animEffect transition="out" filter="randombar(horizontal)">
                                      <p:cBhvr>
                                        <p:cTn id="23" dur="500"/>
                                        <p:tgtEl>
                                          <p:spTgt spid="3">
                                            <p:txEl>
                                              <p:pRg st="2" end="2"/>
                                            </p:txEl>
                                          </p:spTgt>
                                        </p:tgtEl>
                                      </p:cBhvr>
                                    </p:animEffect>
                                    <p:set>
                                      <p:cBhvr>
                                        <p:cTn id="24"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4" presetClass="exit" presetSubtype="10" fill="hold" grpId="0" nodeType="clickEffect">
                                  <p:stCondLst>
                                    <p:cond delay="0"/>
                                  </p:stCondLst>
                                  <p:childTnLst>
                                    <p:animEffect transition="out" filter="randombar(horizontal)">
                                      <p:cBhvr>
                                        <p:cTn id="28" dur="500"/>
                                        <p:tgtEl>
                                          <p:spTgt spid="3">
                                            <p:txEl>
                                              <p:pRg st="3" end="3"/>
                                            </p:txEl>
                                          </p:spTgt>
                                        </p:tgtEl>
                                      </p:cBhvr>
                                    </p:animEffect>
                                    <p:set>
                                      <p:cBhvr>
                                        <p:cTn id="29"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4" presetClass="exit" presetSubtype="10" fill="hold" grpId="0" nodeType="clickEffect">
                                  <p:stCondLst>
                                    <p:cond delay="0"/>
                                  </p:stCondLst>
                                  <p:childTnLst>
                                    <p:animEffect transition="out" filter="randombar(horizontal)">
                                      <p:cBhvr>
                                        <p:cTn id="33" dur="500"/>
                                        <p:tgtEl>
                                          <p:spTgt spid="3">
                                            <p:txEl>
                                              <p:pRg st="4" end="4"/>
                                            </p:txEl>
                                          </p:spTgt>
                                        </p:tgtEl>
                                      </p:cBhvr>
                                    </p:animEffect>
                                    <p:set>
                                      <p:cBhvr>
                                        <p:cTn id="34"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4" presetClass="exit" presetSubtype="10" fill="hold" grpId="0" nodeType="clickEffect">
                                  <p:stCondLst>
                                    <p:cond delay="0"/>
                                  </p:stCondLst>
                                  <p:childTnLst>
                                    <p:animEffect transition="out" filter="randombar(horizontal)">
                                      <p:cBhvr>
                                        <p:cTn id="38" dur="500"/>
                                        <p:tgtEl>
                                          <p:spTgt spid="3">
                                            <p:bg/>
                                          </p:spTgt>
                                        </p:tgtEl>
                                      </p:cBhvr>
                                    </p:animEffect>
                                    <p:set>
                                      <p:cBhvr>
                                        <p:cTn id="39" dur="1" fill="hold">
                                          <p:stCondLst>
                                            <p:cond delay="4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كيفية تصحيح الاختبارات</a:t>
            </a:r>
            <a:endParaRPr lang="en-US" sz="2800" dirty="0">
              <a:ea typeface="Calibri"/>
              <a:cs typeface="Arial"/>
            </a:endParaRPr>
          </a:p>
        </p:txBody>
      </p:sp>
      <p:sp>
        <p:nvSpPr>
          <p:cNvPr id="3" name="عنصر نائب للمحتوى 2"/>
          <p:cNvSpPr>
            <a:spLocks noGrp="1"/>
          </p:cNvSpPr>
          <p:nvPr>
            <p:ph idx="1"/>
          </p:nvPr>
        </p:nvSpPr>
        <p:spPr>
          <a:xfrm>
            <a:off x="457200" y="1600200"/>
            <a:ext cx="8229600" cy="4781128"/>
          </a:xfrm>
        </p:spPr>
        <p:style>
          <a:lnRef idx="1">
            <a:schemeClr val="accent2"/>
          </a:lnRef>
          <a:fillRef idx="2">
            <a:schemeClr val="accent2"/>
          </a:fillRef>
          <a:effectRef idx="1">
            <a:schemeClr val="accent2"/>
          </a:effectRef>
          <a:fontRef idx="minor">
            <a:schemeClr val="dk1"/>
          </a:fontRef>
        </p:style>
        <p:txBody>
          <a:bodyPr>
            <a:noAutofit/>
          </a:bodyPr>
          <a:lstStyle/>
          <a:p>
            <a:pPr marL="0" lvl="0" indent="0" algn="justLow">
              <a:lnSpc>
                <a:spcPct val="115000"/>
              </a:lnSpc>
              <a:buNone/>
            </a:pPr>
            <a:r>
              <a:rPr lang="ar-IQ" sz="2800" dirty="0">
                <a:ea typeface="Calibri"/>
                <a:cs typeface="Simplified Arabic"/>
              </a:rPr>
              <a:t>ثانيا : التصحيح وفق الطريقة الكلية :</a:t>
            </a:r>
          </a:p>
          <a:p>
            <a:pPr marL="0" lvl="0" indent="0" algn="justLow">
              <a:lnSpc>
                <a:spcPct val="115000"/>
              </a:lnSpc>
              <a:buNone/>
            </a:pPr>
            <a:r>
              <a:rPr lang="ar-IQ" sz="2800" dirty="0">
                <a:ea typeface="Calibri"/>
                <a:cs typeface="Simplified Arabic"/>
              </a:rPr>
              <a:t>     حين يتعذر تحليل الاجابة الى نقاط أو حين يضيع معناها بالتحليل يلجأ المصحح للطريقة الكلية ، ويها يقرأ المصحح الاوراق كلها ، ثم يصنفها الى ثلاث فئات ، فئة الاجابات الممتازة وتضم ربع الاوراق ، وفئة الاجابات المتوسطة وتضم نصف الاوراق ، وفئة الاجابات الضعيفة وتضم ربع الاوراق ، ثم ترتب الاوراق في كل فئة وفق الافضلية ، ثم يوم بالتصحيح هذا اذا كانت الاجابات متباينة ، اما اذا كانت الاجابات متجانسة فيترك امر التقسيم للمصحح . </a:t>
            </a:r>
          </a:p>
          <a:p>
            <a:pPr marL="0" lvl="0" indent="0" algn="justLow">
              <a:lnSpc>
                <a:spcPct val="115000"/>
              </a:lnSpc>
              <a:buNone/>
            </a:pPr>
            <a:endParaRPr lang="en-US" sz="1800" dirty="0">
              <a:ea typeface="Calibri"/>
              <a:cs typeface="Simplified Arabic"/>
            </a:endParaRPr>
          </a:p>
        </p:txBody>
      </p:sp>
    </p:spTree>
    <p:extLst>
      <p:ext uri="{BB962C8B-B14F-4D97-AF65-F5344CB8AC3E}">
        <p14:creationId xmlns:p14="http://schemas.microsoft.com/office/powerpoint/2010/main" val="14596876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randombar(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solidFill>
                  <a:prstClr val="black"/>
                </a:solidFill>
                <a:ea typeface="Calibri"/>
                <a:cs typeface="Simplified Arabic"/>
              </a:rPr>
              <a:t>كيفية تصحيح الاختبارات</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r>
              <a:rPr lang="ar-IQ" dirty="0"/>
              <a:t>ثالثا : التصحيح بمزج الطرية الكلية والطريقة التحليلية :</a:t>
            </a:r>
          </a:p>
          <a:p>
            <a:pPr marL="0" indent="0">
              <a:buNone/>
            </a:pPr>
            <a:r>
              <a:rPr lang="ar-IQ" dirty="0"/>
              <a:t>      وهنا تصنف الاوراق وفق الطريقة الكلية وتصحح وفق الطريقة التحليلية  .</a:t>
            </a:r>
          </a:p>
          <a:p>
            <a:pPr marL="0" indent="0">
              <a:buNone/>
            </a:pPr>
            <a:r>
              <a:rPr lang="ar-IQ" dirty="0"/>
              <a:t>      ومن طرق تصحيح الاسئلة الموضوعية خاصة الصواب والخطأ ، والاختيار من متعدد استخدام مفتاح الاجابة من المصنوع من الورق المقوى الذي توجد فيه ثقوب للإجابة الصحيحة بحيث يوضع المفتاح على الورقة وتعرف الاجابات الصحيحة من خلاله ويمكن استخدام الآلات في التصحيح خاصة عند تطبيق الاختبار على اعداد كبيرة في القوات المسلحة أو المصانع أو مراكز البحوث والجامعات ... الخ ، وفيه يطلب من الطالب أن يسود بالقلم الرصاص الفراغ المناسب ثم توضع الورقة في الة حساسة تشعر بمكان العلامات المظللة (المسودة) وتقوم بجمع الدرجات ومن صعوبات هذا النوع ضرورة دقة وكثافة التظليل (التسويد) . </a:t>
            </a:r>
          </a:p>
          <a:p>
            <a:pPr marL="0" indent="0">
              <a:buNone/>
            </a:pPr>
            <a:endParaRPr lang="ar-IQ" dirty="0"/>
          </a:p>
        </p:txBody>
      </p:sp>
    </p:spTree>
    <p:extLst>
      <p:ext uri="{BB962C8B-B14F-4D97-AF65-F5344CB8AC3E}">
        <p14:creationId xmlns:p14="http://schemas.microsoft.com/office/powerpoint/2010/main" val="47336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8304923" cy="6372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62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0" indent="0" algn="justLow">
              <a:lnSpc>
                <a:spcPct val="115000"/>
              </a:lnSpc>
              <a:spcAft>
                <a:spcPts val="1000"/>
              </a:spcAft>
              <a:buNone/>
            </a:pPr>
            <a:r>
              <a:rPr lang="ar-IQ" dirty="0">
                <a:ea typeface="Calibri"/>
                <a:cs typeface="Simplified Arabic"/>
              </a:rPr>
              <a:t> يمكن تقسيم الاختبارات الى الانواع الاتية : </a:t>
            </a:r>
          </a:p>
          <a:p>
            <a:pPr marL="0" indent="0" algn="justLow">
              <a:lnSpc>
                <a:spcPct val="115000"/>
              </a:lnSpc>
              <a:spcAft>
                <a:spcPts val="1000"/>
              </a:spcAft>
              <a:buNone/>
            </a:pPr>
            <a:r>
              <a:rPr lang="ar-IQ" dirty="0">
                <a:ea typeface="Calibri"/>
                <a:cs typeface="Simplified Arabic"/>
              </a:rPr>
              <a:t>النوع الاول : اختبارات شفهية</a:t>
            </a:r>
          </a:p>
          <a:p>
            <a:pPr marL="0" indent="0" algn="justLow">
              <a:lnSpc>
                <a:spcPct val="115000"/>
              </a:lnSpc>
              <a:spcAft>
                <a:spcPts val="1000"/>
              </a:spcAft>
              <a:buNone/>
            </a:pPr>
            <a:r>
              <a:rPr lang="ar-IQ" dirty="0">
                <a:ea typeface="Calibri"/>
                <a:cs typeface="Simplified Arabic"/>
              </a:rPr>
              <a:t>      وهي اقدم انواع الاختبارات وقد استخدمها الصينيون واليونانيون القدماء وسقراط في التعلم والتعليم ، وظلت سائدة الى فترة متأخرة من العصور الحديثة ، وفي هذا النوع من الاختبارات توجه أسئلة للطالب أو المفحوص مشافهة ، ويتلقى الاستاذ او الفاحص الاجابة ، وتستخدم في تقييم القراءة والمحفوظات ومناقشة الرسائل العلمية ومن مميزاتها : </a:t>
            </a:r>
          </a:p>
          <a:p>
            <a:pPr marL="0" indent="0" algn="justLow">
              <a:lnSpc>
                <a:spcPct val="115000"/>
              </a:lnSpc>
              <a:spcAft>
                <a:spcPts val="1000"/>
              </a:spcAft>
              <a:buNone/>
            </a:pPr>
            <a:r>
              <a:rPr lang="ar-IQ" dirty="0">
                <a:ea typeface="Calibri"/>
                <a:cs typeface="Simplified Arabic"/>
              </a:rPr>
              <a:t>1-	 انعدام مجال الغش والاستفادة من جهد الغير . </a:t>
            </a:r>
          </a:p>
          <a:p>
            <a:pPr marL="0" indent="0" algn="justLow">
              <a:lnSpc>
                <a:spcPct val="115000"/>
              </a:lnSpc>
              <a:spcAft>
                <a:spcPts val="1000"/>
              </a:spcAft>
              <a:buNone/>
            </a:pPr>
            <a:r>
              <a:rPr lang="ar-IQ" dirty="0">
                <a:ea typeface="Calibri"/>
                <a:cs typeface="Simplified Arabic"/>
              </a:rPr>
              <a:t>2-	ملاحظة كثير من الجوانب التي لا تكشفها ورقة الاجابة ، مثل الانفعالات وسلامة النطق والثقة بالنفس .</a:t>
            </a:r>
          </a:p>
          <a:p>
            <a:pPr marL="0" indent="0" algn="justLow">
              <a:lnSpc>
                <a:spcPct val="115000"/>
              </a:lnSpc>
              <a:spcAft>
                <a:spcPts val="1000"/>
              </a:spcAft>
              <a:buNone/>
            </a:pPr>
            <a:r>
              <a:rPr lang="ar-IQ" dirty="0">
                <a:ea typeface="Calibri"/>
                <a:cs typeface="Simplified Arabic"/>
              </a:rPr>
              <a:t>3-	 لا تتطلب تكاليف في الجهد أو المادة . </a:t>
            </a:r>
          </a:p>
          <a:p>
            <a:pPr marL="0" indent="0" algn="justLow">
              <a:lnSpc>
                <a:spcPct val="115000"/>
              </a:lnSpc>
              <a:spcAft>
                <a:spcPts val="1000"/>
              </a:spcAft>
              <a:buNone/>
            </a:pPr>
            <a:r>
              <a:rPr lang="ar-IQ" dirty="0">
                <a:ea typeface="Calibri"/>
                <a:cs typeface="Simplified Arabic"/>
              </a:rPr>
              <a:t>4-	 يمكن التعمق في المعلومات الموجودة لدى الطالب أو المفحوص من خلال اجابته . </a:t>
            </a:r>
            <a:endParaRPr lang="ar-IQ" dirty="0"/>
          </a:p>
        </p:txBody>
      </p:sp>
    </p:spTree>
    <p:extLst>
      <p:ext uri="{BB962C8B-B14F-4D97-AF65-F5344CB8AC3E}">
        <p14:creationId xmlns:p14="http://schemas.microsoft.com/office/powerpoint/2010/main" val="1018541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Low">
              <a:lnSpc>
                <a:spcPct val="115000"/>
              </a:lnSpc>
              <a:spcAft>
                <a:spcPts val="1000"/>
              </a:spcAft>
              <a:buNone/>
            </a:pPr>
            <a:r>
              <a:rPr lang="ar-IQ" dirty="0">
                <a:ea typeface="Calibri"/>
                <a:cs typeface="Simplified Arabic"/>
              </a:rPr>
              <a:t> ومع ذلك الا ان لذلك النوع عدد من العيوب منها : </a:t>
            </a:r>
          </a:p>
          <a:p>
            <a:pPr marL="0" indent="0" algn="justLow">
              <a:lnSpc>
                <a:spcPct val="115000"/>
              </a:lnSpc>
              <a:spcAft>
                <a:spcPts val="1000"/>
              </a:spcAft>
              <a:buNone/>
            </a:pPr>
            <a:r>
              <a:rPr lang="ar-IQ" dirty="0">
                <a:ea typeface="Calibri"/>
                <a:cs typeface="Simplified Arabic"/>
              </a:rPr>
              <a:t>1-	 ان الاسئلة التي تطرح على الطالب أو المفحوص لا تمثل عينة ممثلة لمحتويات المادة .</a:t>
            </a:r>
          </a:p>
          <a:p>
            <a:pPr marL="0" indent="0" algn="justLow">
              <a:lnSpc>
                <a:spcPct val="115000"/>
              </a:lnSpc>
              <a:spcAft>
                <a:spcPts val="1000"/>
              </a:spcAft>
              <a:buNone/>
            </a:pPr>
            <a:r>
              <a:rPr lang="ar-IQ" dirty="0">
                <a:ea typeface="Calibri"/>
                <a:cs typeface="Simplified Arabic"/>
              </a:rPr>
              <a:t>2-	 عدم العدالة لتباين الاسئلة الموجهة لكل طالب أو مفحوص .</a:t>
            </a:r>
          </a:p>
          <a:p>
            <a:pPr marL="0" indent="0" algn="justLow">
              <a:lnSpc>
                <a:spcPct val="115000"/>
              </a:lnSpc>
              <a:spcAft>
                <a:spcPts val="1000"/>
              </a:spcAft>
              <a:buNone/>
            </a:pPr>
            <a:r>
              <a:rPr lang="ar-IQ" dirty="0">
                <a:ea typeface="Calibri"/>
                <a:cs typeface="Simplified Arabic"/>
              </a:rPr>
              <a:t>3-	 لا توفر الوقت الكافي للطالب أو المفحوص للتعبير عن قدراته .</a:t>
            </a:r>
          </a:p>
          <a:p>
            <a:pPr marL="0" indent="0" algn="justLow">
              <a:lnSpc>
                <a:spcPct val="115000"/>
              </a:lnSpc>
              <a:spcAft>
                <a:spcPts val="1000"/>
              </a:spcAft>
              <a:buNone/>
            </a:pPr>
            <a:r>
              <a:rPr lang="ar-IQ" dirty="0">
                <a:ea typeface="Calibri"/>
                <a:cs typeface="Simplified Arabic"/>
              </a:rPr>
              <a:t>4-	 الإجابة غير مكتوبة مما لا يمكن الفاحص من إعادة القراءة وتصحيح التقييم. </a:t>
            </a:r>
          </a:p>
          <a:p>
            <a:pPr marL="0" indent="0" algn="justLow">
              <a:lnSpc>
                <a:spcPct val="115000"/>
              </a:lnSpc>
              <a:spcAft>
                <a:spcPts val="1000"/>
              </a:spcAft>
              <a:buNone/>
            </a:pPr>
            <a:r>
              <a:rPr lang="ar-IQ" dirty="0">
                <a:ea typeface="Calibri"/>
                <a:cs typeface="Simplified Arabic"/>
              </a:rPr>
              <a:t>5-	 اعتماد على التقدير الذاتي للمعلم, والتأثر بحالته .</a:t>
            </a:r>
            <a:endParaRPr lang="ar-IQ" dirty="0">
              <a:ea typeface="Calibri"/>
              <a:cs typeface="Simplified Arabic"/>
            </a:endParaRPr>
          </a:p>
        </p:txBody>
      </p:sp>
    </p:spTree>
    <p:extLst>
      <p:ext uri="{BB962C8B-B14F-4D97-AF65-F5344CB8AC3E}">
        <p14:creationId xmlns:p14="http://schemas.microsoft.com/office/powerpoint/2010/main" val="419834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barn(inVertical)">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arn(inVertical)">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barn(inVertical)">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barn(inVertical)">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barn(inVertical)">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barn(inVertical)">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ea typeface="Calibri"/>
                <a:cs typeface="Simplified Arabic"/>
              </a:rPr>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marL="0" indent="0" algn="justLow">
              <a:lnSpc>
                <a:spcPct val="115000"/>
              </a:lnSpc>
              <a:spcAft>
                <a:spcPts val="1000"/>
              </a:spcAft>
              <a:buNone/>
            </a:pPr>
            <a:r>
              <a:rPr lang="ar-IQ" sz="2000" dirty="0">
                <a:ea typeface="Calibri"/>
                <a:cs typeface="Simplified Arabic"/>
              </a:rPr>
              <a:t>النوع الثاني : الاختبارات التحريرية   </a:t>
            </a:r>
          </a:p>
          <a:p>
            <a:pPr marL="0" indent="0" algn="justLow">
              <a:lnSpc>
                <a:spcPct val="115000"/>
              </a:lnSpc>
              <a:spcAft>
                <a:spcPts val="1000"/>
              </a:spcAft>
              <a:buNone/>
            </a:pPr>
            <a:r>
              <a:rPr lang="ar-IQ" sz="2000" dirty="0">
                <a:ea typeface="Calibri"/>
                <a:cs typeface="Simplified Arabic"/>
              </a:rPr>
              <a:t>      وهي الاختبارات التي تكتب إجابتها, وهي نوعان:</a:t>
            </a:r>
          </a:p>
          <a:p>
            <a:pPr marL="0" indent="0" algn="justLow">
              <a:lnSpc>
                <a:spcPct val="115000"/>
              </a:lnSpc>
              <a:spcAft>
                <a:spcPts val="1000"/>
              </a:spcAft>
              <a:buNone/>
            </a:pPr>
            <a:r>
              <a:rPr lang="ar-IQ" sz="2000" dirty="0">
                <a:ea typeface="Calibri"/>
                <a:cs typeface="Simplified Arabic"/>
              </a:rPr>
              <a:t>1-	الاختبارات </a:t>
            </a:r>
            <a:r>
              <a:rPr lang="ar-IQ" sz="2000" dirty="0" err="1">
                <a:ea typeface="Calibri"/>
                <a:cs typeface="Simplified Arabic"/>
              </a:rPr>
              <a:t>المقالية</a:t>
            </a:r>
            <a:r>
              <a:rPr lang="ar-IQ" sz="2000" dirty="0">
                <a:ea typeface="Calibri"/>
                <a:cs typeface="Simplified Arabic"/>
              </a:rPr>
              <a:t> : وهي من أكثر أنواع الاختبارات التحريرية شيوعاً وهي اختبار كتابي يطلب فيه من الطالب أو المفحوص أن يكتب أجابته عن الأسئلة الموجهة له, ويحتاج تقدير علاماته إلى أحكام ذاتية عن نوعية الإجابة ومدى استيفائها للمطلوب, ويستعمل هذا النوع عندما نريد القيام بقياس مباشر لأهداف تنطوي على اتجاهات سلوكية كما في لأسئلة التي تبدأ بكلمات مثل: اشرح قارن, صف, بين, وضح ... الخ .</a:t>
            </a:r>
          </a:p>
          <a:p>
            <a:pPr marL="0" indent="0" algn="justLow">
              <a:lnSpc>
                <a:spcPct val="115000"/>
              </a:lnSpc>
              <a:spcAft>
                <a:spcPts val="1000"/>
              </a:spcAft>
              <a:buNone/>
            </a:pPr>
            <a:r>
              <a:rPr lang="ar-IQ" sz="2000" dirty="0">
                <a:ea typeface="Calibri"/>
                <a:cs typeface="Simplified Arabic"/>
              </a:rPr>
              <a:t>      وقد تستخدم لتقييم قدرات أشد تعقيداً كقدرة الطالب أو المفحوص على التعبير عن نفسه كتابتاً بأسلوب واضح صحيح, أو على تنظيم أفكاره لإيضاح نقطة معينة أو الدفاع عنها.</a:t>
            </a:r>
          </a:p>
        </p:txBody>
      </p:sp>
    </p:spTree>
    <p:extLst>
      <p:ext uri="{BB962C8B-B14F-4D97-AF65-F5344CB8AC3E}">
        <p14:creationId xmlns:p14="http://schemas.microsoft.com/office/powerpoint/2010/main" val="230334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solidFill>
                  <a:prstClr val="black"/>
                </a:solidFill>
                <a:ea typeface="Calibri"/>
                <a:cs typeface="Simplified Arabic"/>
              </a:rPr>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marL="0" indent="0">
              <a:buNone/>
            </a:pPr>
            <a:r>
              <a:rPr lang="ar-IQ" dirty="0"/>
              <a:t> ومن أبرز عيوبه أنه تتم تقدير العلامات بطرية ذاتية, ومن الصعب ان تكون أسئلته شاملة لجمع المادة كما في الاختبارات الموضوعية. </a:t>
            </a:r>
          </a:p>
          <a:p>
            <a:pPr marL="0" indent="0">
              <a:buNone/>
            </a:pPr>
            <a:r>
              <a:rPr lang="ar-IQ" dirty="0"/>
              <a:t>2- الاختبارات الموضوعية : وهي اختبارات تحريرية يتطلب الإجابة عنها وضع إشارة صح أو خطأ, أو اختيار من متعدد, أو المزاوجة, أو الإكمال, ويطلق عليها موضوعية لعدم تدخل ذاتية المصحح, ولا ينطبق هذا على أسئلة الإكمال إذ قد تظهر اجابات غير متوقعة تضطر المصحح إلى الاعتماد على احكام خاصة, ولذا يمكن تقسيمها إلى قسمين هما :</a:t>
            </a:r>
          </a:p>
          <a:p>
            <a:pPr marL="0" indent="0">
              <a:buNone/>
            </a:pPr>
            <a:r>
              <a:rPr lang="ar-IQ" dirty="0"/>
              <a:t>أ‌- الاختبارات القائمة على تزويد معلومات محددة عن الإكمال مثل إكمال عبارات ناقصة أو ملء الفراغ .</a:t>
            </a:r>
          </a:p>
          <a:p>
            <a:pPr marL="0" indent="0">
              <a:buNone/>
            </a:pPr>
            <a:r>
              <a:rPr lang="ar-IQ" dirty="0"/>
              <a:t>ب‌- الاختبارات القائمة على الاختبار (صح/ خطأ) , الاختبار من متعدد . </a:t>
            </a:r>
          </a:p>
          <a:p>
            <a:pPr marL="0" indent="0">
              <a:buNone/>
            </a:pPr>
            <a:r>
              <a:rPr lang="ar-IQ" dirty="0"/>
              <a:t>      مع ملاحظة أن الموضوعية شرط أساسي في كل اختبار.</a:t>
            </a:r>
            <a:endParaRPr lang="ar-IQ" dirty="0"/>
          </a:p>
        </p:txBody>
      </p:sp>
    </p:spTree>
    <p:extLst>
      <p:ext uri="{BB962C8B-B14F-4D97-AF65-F5344CB8AC3E}">
        <p14:creationId xmlns:p14="http://schemas.microsoft.com/office/powerpoint/2010/main" val="725178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heel(1)">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wheel(1)">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wheel(1)">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heel(1)">
                                      <p:cBhvr>
                                        <p:cTn id="3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marL="0" indent="0" algn="justLow">
              <a:lnSpc>
                <a:spcPct val="115000"/>
              </a:lnSpc>
              <a:spcAft>
                <a:spcPts val="1000"/>
              </a:spcAft>
              <a:buNone/>
            </a:pPr>
            <a:r>
              <a:rPr lang="ar-IQ" sz="2000" dirty="0">
                <a:latin typeface="Simplified Arabic"/>
                <a:ea typeface="Calibri"/>
              </a:rPr>
              <a:t> </a:t>
            </a:r>
            <a:r>
              <a:rPr lang="ar-IQ" sz="2800" dirty="0">
                <a:latin typeface="Simplified Arabic"/>
                <a:ea typeface="Calibri"/>
              </a:rPr>
              <a:t>مزايا الاختبارات الموضوعية:</a:t>
            </a:r>
          </a:p>
          <a:p>
            <a:pPr marL="0" indent="0" algn="justLow">
              <a:lnSpc>
                <a:spcPct val="115000"/>
              </a:lnSpc>
              <a:spcAft>
                <a:spcPts val="1000"/>
              </a:spcAft>
              <a:buNone/>
            </a:pPr>
            <a:r>
              <a:rPr lang="ar-IQ" sz="2800" dirty="0" smtClean="0">
                <a:latin typeface="Simplified Arabic"/>
                <a:ea typeface="Calibri"/>
              </a:rPr>
              <a:t>1- تمنع </a:t>
            </a:r>
            <a:r>
              <a:rPr lang="ar-IQ" sz="2800" dirty="0">
                <a:latin typeface="Simplified Arabic"/>
                <a:ea typeface="Calibri"/>
              </a:rPr>
              <a:t>التقدير الذاتي . </a:t>
            </a:r>
          </a:p>
          <a:p>
            <a:pPr marL="0" indent="0" algn="justLow">
              <a:lnSpc>
                <a:spcPct val="115000"/>
              </a:lnSpc>
              <a:spcAft>
                <a:spcPts val="1000"/>
              </a:spcAft>
              <a:buNone/>
            </a:pPr>
            <a:r>
              <a:rPr lang="ar-IQ" sz="2800" dirty="0" smtClean="0">
                <a:latin typeface="Simplified Arabic"/>
                <a:ea typeface="Calibri"/>
              </a:rPr>
              <a:t>2- </a:t>
            </a:r>
            <a:r>
              <a:rPr lang="ar-IQ" sz="2800" dirty="0">
                <a:latin typeface="Simplified Arabic"/>
                <a:ea typeface="Calibri"/>
              </a:rPr>
              <a:t>تفادي غموض الإجابة , والخروج عن الموضوع. </a:t>
            </a:r>
          </a:p>
          <a:p>
            <a:pPr marL="0" indent="0" algn="justLow">
              <a:lnSpc>
                <a:spcPct val="115000"/>
              </a:lnSpc>
              <a:spcAft>
                <a:spcPts val="1000"/>
              </a:spcAft>
              <a:buNone/>
            </a:pPr>
            <a:r>
              <a:rPr lang="ar-IQ" sz="2800" dirty="0" smtClean="0">
                <a:latin typeface="Simplified Arabic"/>
                <a:ea typeface="Calibri"/>
              </a:rPr>
              <a:t>3- </a:t>
            </a:r>
            <a:r>
              <a:rPr lang="ar-IQ" sz="2800" dirty="0">
                <a:latin typeface="Simplified Arabic"/>
                <a:ea typeface="Calibri"/>
              </a:rPr>
              <a:t>تشمل كمية كبيرة من مادة الاختبار. </a:t>
            </a:r>
          </a:p>
          <a:p>
            <a:pPr marL="0" indent="0" algn="justLow">
              <a:lnSpc>
                <a:spcPct val="115000"/>
              </a:lnSpc>
              <a:spcAft>
                <a:spcPts val="1000"/>
              </a:spcAft>
              <a:buNone/>
            </a:pPr>
            <a:r>
              <a:rPr lang="ar-IQ" sz="2800" dirty="0" smtClean="0">
                <a:latin typeface="Simplified Arabic"/>
                <a:ea typeface="Calibri"/>
              </a:rPr>
              <a:t>4- </a:t>
            </a:r>
            <a:r>
              <a:rPr lang="ar-IQ" sz="2800" dirty="0">
                <a:latin typeface="Simplified Arabic"/>
                <a:ea typeface="Calibri"/>
              </a:rPr>
              <a:t>سهلة للطالب , والمعلم عند التصحيح, والإدارة المدرسية عند المراجعة. </a:t>
            </a:r>
            <a:endParaRPr lang="ar-IQ" sz="2800" dirty="0">
              <a:latin typeface="Simplified Arabic"/>
              <a:ea typeface="Calibri"/>
            </a:endParaRPr>
          </a:p>
        </p:txBody>
      </p:sp>
    </p:spTree>
    <p:extLst>
      <p:ext uri="{BB962C8B-B14F-4D97-AF65-F5344CB8AC3E}">
        <p14:creationId xmlns:p14="http://schemas.microsoft.com/office/powerpoint/2010/main" val="20508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ar-IQ" dirty="0"/>
              <a:t>انواع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a:bodyPr>
          <a:lstStyle/>
          <a:p>
            <a:pPr marL="0" indent="0">
              <a:buNone/>
            </a:pPr>
            <a:r>
              <a:rPr lang="ar-IQ" dirty="0"/>
              <a:t>النوع الثالث: الاختبارات الأدائية </a:t>
            </a:r>
          </a:p>
          <a:p>
            <a:pPr marL="0" indent="0">
              <a:buNone/>
            </a:pPr>
            <a:r>
              <a:rPr lang="ar-IQ" dirty="0"/>
              <a:t>      إن الاختبارات </a:t>
            </a:r>
            <a:r>
              <a:rPr lang="ar-IQ" dirty="0" err="1"/>
              <a:t>المقالية</a:t>
            </a:r>
            <a:r>
              <a:rPr lang="ar-IQ" dirty="0"/>
              <a:t> أو الموضوعية تقيم نمو الأفراد في الجوانب العقلية أو المعرفية النظرية في المقررات الدراسية مثل: اللغة, الرياضيات, الجغرافيا وهناك نوع من الاختبارات تقوم على تقييم الأداء العلمي وقد يكون أكثر أهمية من الجوانب الأخرى لأنه يعتبر الاختبار الحقيقي للمعارف . فهي تقيس مهارة الطالب او المفحوص ودقته وفعاليته في العمل. حيث تقيم اعمالاً مثل: الطباعة على الآلة الكاتبة , التدبير المنزلي, استخدام المجهر .. الخ ويغلب استخدامها في المدارس الصناعية , والزراعية, والفنية. </a:t>
            </a:r>
          </a:p>
          <a:p>
            <a:pPr marL="0" indent="0">
              <a:buNone/>
            </a:pPr>
            <a:endParaRPr lang="ar-IQ" dirty="0"/>
          </a:p>
        </p:txBody>
      </p:sp>
    </p:spTree>
    <p:extLst>
      <p:ext uri="{BB962C8B-B14F-4D97-AF65-F5344CB8AC3E}">
        <p14:creationId xmlns:p14="http://schemas.microsoft.com/office/powerpoint/2010/main" val="2438338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solidFill>
                  <a:prstClr val="black"/>
                </a:solidFill>
              </a:rPr>
              <a:t>انواع الاختبارات التحصيلية </a:t>
            </a:r>
            <a:endParaRPr lang="ar-IQ" dirty="0"/>
          </a:p>
        </p:txBody>
      </p:sp>
      <p:sp>
        <p:nvSpPr>
          <p:cNvPr id="3" name="عنصر نائب للمحتوى 2"/>
          <p:cNvSpPr>
            <a:spLocks noGrp="1"/>
          </p:cNvSpPr>
          <p:nvPr>
            <p:ph idx="1"/>
          </p:nvPr>
        </p:nvSpPr>
        <p:spPr>
          <a:xfrm>
            <a:off x="457200" y="1600200"/>
            <a:ext cx="8229600" cy="4853136"/>
          </a:xfrm>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marL="0" indent="0" algn="justLow">
              <a:lnSpc>
                <a:spcPct val="115000"/>
              </a:lnSpc>
              <a:spcAft>
                <a:spcPts val="1000"/>
              </a:spcAft>
              <a:buNone/>
            </a:pPr>
            <a:r>
              <a:rPr lang="ar-IQ" dirty="0">
                <a:ea typeface="Calibri"/>
                <a:cs typeface="Simplified Arabic"/>
              </a:rPr>
              <a:t> النوع الثالث :  اختبارات الأداء </a:t>
            </a:r>
          </a:p>
          <a:p>
            <a:pPr marL="0" indent="0" algn="justLow">
              <a:lnSpc>
                <a:spcPct val="115000"/>
              </a:lnSpc>
              <a:spcAft>
                <a:spcPts val="1000"/>
              </a:spcAft>
              <a:buNone/>
            </a:pPr>
            <a:r>
              <a:rPr lang="ar-IQ" dirty="0">
                <a:ea typeface="Calibri"/>
                <a:cs typeface="Simplified Arabic"/>
              </a:rPr>
              <a:t>      يقصد بها قياس اداء ما يقوم به الفرد في مجال يتطلب فعلاً او انجاز كالطباعة على الآلة الكاتبة, أو القيام بتمرين رياضي أو كتابة تقرير عن رحلة أو زيارة قام بها ونحو ذلك ، ويستخدم هذا النوع في عدة مجالات منها.</a:t>
            </a:r>
          </a:p>
          <a:p>
            <a:pPr marL="0" indent="0" algn="justLow">
              <a:lnSpc>
                <a:spcPct val="115000"/>
              </a:lnSpc>
              <a:spcAft>
                <a:spcPts val="1000"/>
              </a:spcAft>
              <a:buNone/>
            </a:pPr>
            <a:r>
              <a:rPr lang="ar-IQ" dirty="0">
                <a:ea typeface="Calibri"/>
                <a:cs typeface="Simplified Arabic"/>
              </a:rPr>
              <a:t>- التجارب العملية في مادة العلوم من فك وتركيب وتشريح وتشغيل وتحضير ...الخ</a:t>
            </a:r>
          </a:p>
          <a:p>
            <a:pPr marL="0" indent="0" algn="justLow">
              <a:lnSpc>
                <a:spcPct val="115000"/>
              </a:lnSpc>
              <a:spcAft>
                <a:spcPts val="1000"/>
              </a:spcAft>
              <a:buNone/>
            </a:pPr>
            <a:r>
              <a:rPr lang="ar-IQ" dirty="0">
                <a:ea typeface="Calibri"/>
                <a:cs typeface="Simplified Arabic"/>
              </a:rPr>
              <a:t>- الأنشطة العملية المتعلقة بالمواد الدراسية والبحث العلمي, واستخدام الأجهزة.</a:t>
            </a:r>
          </a:p>
          <a:p>
            <a:pPr marL="0" indent="0" algn="justLow">
              <a:lnSpc>
                <a:spcPct val="115000"/>
              </a:lnSpc>
              <a:spcAft>
                <a:spcPts val="1000"/>
              </a:spcAft>
              <a:buNone/>
            </a:pPr>
            <a:r>
              <a:rPr lang="ar-IQ" dirty="0">
                <a:ea typeface="Calibri"/>
                <a:cs typeface="Simplified Arabic"/>
              </a:rPr>
              <a:t>- برنامج المدارس والمعاهد والكليات الصناعية والزراعية والتجارية والصحية والفنية والمهنية والعسكرية والهندسية والطيران والبحرية وإعداد المعلمين .</a:t>
            </a:r>
          </a:p>
          <a:p>
            <a:pPr marL="0" indent="0" algn="justLow">
              <a:lnSpc>
                <a:spcPct val="115000"/>
              </a:lnSpc>
              <a:spcAft>
                <a:spcPts val="1000"/>
              </a:spcAft>
              <a:buNone/>
            </a:pPr>
            <a:r>
              <a:rPr lang="ar-IQ" dirty="0">
                <a:ea typeface="Calibri"/>
                <a:cs typeface="Simplified Arabic"/>
              </a:rPr>
              <a:t>- استخدامها كوسيلة تعليمية لتحفيز الطالب على التعلم.</a:t>
            </a:r>
          </a:p>
          <a:p>
            <a:pPr marL="0" indent="0" algn="justLow">
              <a:lnSpc>
                <a:spcPct val="115000"/>
              </a:lnSpc>
              <a:spcAft>
                <a:spcPts val="1000"/>
              </a:spcAft>
              <a:buNone/>
            </a:pPr>
            <a:r>
              <a:rPr lang="ar-IQ" dirty="0">
                <a:ea typeface="Calibri"/>
                <a:cs typeface="Simplified Arabic"/>
              </a:rPr>
              <a:t>      أي أنها تستخدم في قياس مدى تحقق أهداف المجال </a:t>
            </a:r>
            <a:r>
              <a:rPr lang="ar-IQ" dirty="0" err="1">
                <a:ea typeface="Calibri"/>
                <a:cs typeface="Simplified Arabic"/>
              </a:rPr>
              <a:t>النفسحركي</a:t>
            </a:r>
            <a:r>
              <a:rPr lang="ar-IQ" dirty="0">
                <a:ea typeface="Calibri"/>
                <a:cs typeface="Simplified Arabic"/>
              </a:rPr>
              <a:t> , أي الأهداف التي تتعلق بالمهارات الآلية واليدوية التي تتطلب التناسق الحركي النفسي والعصبي . </a:t>
            </a:r>
            <a:endParaRPr lang="ar-IQ" dirty="0">
              <a:ea typeface="Calibri"/>
              <a:cs typeface="Simplified Arabic"/>
            </a:endParaRPr>
          </a:p>
        </p:txBody>
      </p:sp>
    </p:spTree>
    <p:extLst>
      <p:ext uri="{BB962C8B-B14F-4D97-AF65-F5344CB8AC3E}">
        <p14:creationId xmlns:p14="http://schemas.microsoft.com/office/powerpoint/2010/main" val="3403996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0" nodeType="clickEffect">
                                  <p:stCondLst>
                                    <p:cond delay="0"/>
                                  </p:stCondLst>
                                  <p:childTnLst>
                                    <p:animRot by="120000">
                                      <p:cBhvr>
                                        <p:cTn id="11" dur="100" fill="hold">
                                          <p:stCondLst>
                                            <p:cond delay="0"/>
                                          </p:stCondLst>
                                        </p:cTn>
                                        <p:tgtEl>
                                          <p:spTgt spid="3">
                                            <p:bg/>
                                          </p:spTgt>
                                        </p:tgtEl>
                                        <p:attrNameLst>
                                          <p:attrName>r</p:attrName>
                                        </p:attrNameLst>
                                      </p:cBhvr>
                                    </p:animRot>
                                    <p:animRot by="-240000">
                                      <p:cBhvr>
                                        <p:cTn id="12" dur="200" fill="hold">
                                          <p:stCondLst>
                                            <p:cond delay="200"/>
                                          </p:stCondLst>
                                        </p:cTn>
                                        <p:tgtEl>
                                          <p:spTgt spid="3">
                                            <p:bg/>
                                          </p:spTgt>
                                        </p:tgtEl>
                                        <p:attrNameLst>
                                          <p:attrName>r</p:attrName>
                                        </p:attrNameLst>
                                      </p:cBhvr>
                                    </p:animRot>
                                    <p:animRot by="240000">
                                      <p:cBhvr>
                                        <p:cTn id="13" dur="200" fill="hold">
                                          <p:stCondLst>
                                            <p:cond delay="400"/>
                                          </p:stCondLst>
                                        </p:cTn>
                                        <p:tgtEl>
                                          <p:spTgt spid="3">
                                            <p:bg/>
                                          </p:spTgt>
                                        </p:tgtEl>
                                        <p:attrNameLst>
                                          <p:attrName>r</p:attrName>
                                        </p:attrNameLst>
                                      </p:cBhvr>
                                    </p:animRot>
                                    <p:animRot by="-240000">
                                      <p:cBhvr>
                                        <p:cTn id="14" dur="200" fill="hold">
                                          <p:stCondLst>
                                            <p:cond delay="600"/>
                                          </p:stCondLst>
                                        </p:cTn>
                                        <p:tgtEl>
                                          <p:spTgt spid="3">
                                            <p:bg/>
                                          </p:spTgt>
                                        </p:tgtEl>
                                        <p:attrNameLst>
                                          <p:attrName>r</p:attrName>
                                        </p:attrNameLst>
                                      </p:cBhvr>
                                    </p:animRot>
                                    <p:animRot by="120000">
                                      <p:cBhvr>
                                        <p:cTn id="15" dur="200" fill="hold">
                                          <p:stCondLst>
                                            <p:cond delay="800"/>
                                          </p:stCondLst>
                                        </p:cTn>
                                        <p:tgtEl>
                                          <p:spTgt spid="3">
                                            <p:bg/>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32" presetClass="emph" presetSubtype="0" fill="hold" grpId="0" nodeType="clickEffect">
                                  <p:stCondLst>
                                    <p:cond delay="0"/>
                                  </p:stCondLst>
                                  <p:childTnLst>
                                    <p:animRot by="120000">
                                      <p:cBhvr>
                                        <p:cTn id="19" dur="100" fill="hold">
                                          <p:stCondLst>
                                            <p:cond delay="0"/>
                                          </p:stCondLst>
                                        </p:cTn>
                                        <p:tgtEl>
                                          <p:spTgt spid="3">
                                            <p:txEl>
                                              <p:pRg st="0" end="0"/>
                                            </p:txEl>
                                          </p:spTgt>
                                        </p:tgtEl>
                                        <p:attrNameLst>
                                          <p:attrName>r</p:attrName>
                                        </p:attrNameLst>
                                      </p:cBhvr>
                                    </p:animRot>
                                    <p:animRot by="-240000">
                                      <p:cBhvr>
                                        <p:cTn id="20" dur="200" fill="hold">
                                          <p:stCondLst>
                                            <p:cond delay="200"/>
                                          </p:stCondLst>
                                        </p:cTn>
                                        <p:tgtEl>
                                          <p:spTgt spid="3">
                                            <p:txEl>
                                              <p:pRg st="0" end="0"/>
                                            </p:txEl>
                                          </p:spTgt>
                                        </p:tgtEl>
                                        <p:attrNameLst>
                                          <p:attrName>r</p:attrName>
                                        </p:attrNameLst>
                                      </p:cBhvr>
                                    </p:animRot>
                                    <p:animRot by="240000">
                                      <p:cBhvr>
                                        <p:cTn id="21" dur="200" fill="hold">
                                          <p:stCondLst>
                                            <p:cond delay="400"/>
                                          </p:stCondLst>
                                        </p:cTn>
                                        <p:tgtEl>
                                          <p:spTgt spid="3">
                                            <p:txEl>
                                              <p:pRg st="0" end="0"/>
                                            </p:txEl>
                                          </p:spTgt>
                                        </p:tgtEl>
                                        <p:attrNameLst>
                                          <p:attrName>r</p:attrName>
                                        </p:attrNameLst>
                                      </p:cBhvr>
                                    </p:animRot>
                                    <p:animRot by="-240000">
                                      <p:cBhvr>
                                        <p:cTn id="22" dur="200" fill="hold">
                                          <p:stCondLst>
                                            <p:cond delay="600"/>
                                          </p:stCondLst>
                                        </p:cTn>
                                        <p:tgtEl>
                                          <p:spTgt spid="3">
                                            <p:txEl>
                                              <p:pRg st="0" end="0"/>
                                            </p:txEl>
                                          </p:spTgt>
                                        </p:tgtEl>
                                        <p:attrNameLst>
                                          <p:attrName>r</p:attrName>
                                        </p:attrNameLst>
                                      </p:cBhvr>
                                    </p:animRot>
                                    <p:animRot by="120000">
                                      <p:cBhvr>
                                        <p:cTn id="23" dur="200" fill="hold">
                                          <p:stCondLst>
                                            <p:cond delay="800"/>
                                          </p:stCondLst>
                                        </p:cTn>
                                        <p:tgtEl>
                                          <p:spTgt spid="3">
                                            <p:txEl>
                                              <p:pRg st="0" end="0"/>
                                            </p:txEl>
                                          </p:spTgt>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2" presetClass="emph" presetSubtype="0" fill="hold" grpId="0" nodeType="clickEffect">
                                  <p:stCondLst>
                                    <p:cond delay="0"/>
                                  </p:stCondLst>
                                  <p:childTnLst>
                                    <p:animRot by="120000">
                                      <p:cBhvr>
                                        <p:cTn id="27" dur="100" fill="hold">
                                          <p:stCondLst>
                                            <p:cond delay="0"/>
                                          </p:stCondLst>
                                        </p:cTn>
                                        <p:tgtEl>
                                          <p:spTgt spid="3">
                                            <p:txEl>
                                              <p:pRg st="1" end="1"/>
                                            </p:txEl>
                                          </p:spTgt>
                                        </p:tgtEl>
                                        <p:attrNameLst>
                                          <p:attrName>r</p:attrName>
                                        </p:attrNameLst>
                                      </p:cBhvr>
                                    </p:animRot>
                                    <p:animRot by="-240000">
                                      <p:cBhvr>
                                        <p:cTn id="28" dur="200" fill="hold">
                                          <p:stCondLst>
                                            <p:cond delay="200"/>
                                          </p:stCondLst>
                                        </p:cTn>
                                        <p:tgtEl>
                                          <p:spTgt spid="3">
                                            <p:txEl>
                                              <p:pRg st="1" end="1"/>
                                            </p:txEl>
                                          </p:spTgt>
                                        </p:tgtEl>
                                        <p:attrNameLst>
                                          <p:attrName>r</p:attrName>
                                        </p:attrNameLst>
                                      </p:cBhvr>
                                    </p:animRot>
                                    <p:animRot by="240000">
                                      <p:cBhvr>
                                        <p:cTn id="29" dur="200" fill="hold">
                                          <p:stCondLst>
                                            <p:cond delay="400"/>
                                          </p:stCondLst>
                                        </p:cTn>
                                        <p:tgtEl>
                                          <p:spTgt spid="3">
                                            <p:txEl>
                                              <p:pRg st="1" end="1"/>
                                            </p:txEl>
                                          </p:spTgt>
                                        </p:tgtEl>
                                        <p:attrNameLst>
                                          <p:attrName>r</p:attrName>
                                        </p:attrNameLst>
                                      </p:cBhvr>
                                    </p:animRot>
                                    <p:animRot by="-240000">
                                      <p:cBhvr>
                                        <p:cTn id="30" dur="200" fill="hold">
                                          <p:stCondLst>
                                            <p:cond delay="600"/>
                                          </p:stCondLst>
                                        </p:cTn>
                                        <p:tgtEl>
                                          <p:spTgt spid="3">
                                            <p:txEl>
                                              <p:pRg st="1" end="1"/>
                                            </p:txEl>
                                          </p:spTgt>
                                        </p:tgtEl>
                                        <p:attrNameLst>
                                          <p:attrName>r</p:attrName>
                                        </p:attrNameLst>
                                      </p:cBhvr>
                                    </p:animRot>
                                    <p:animRot by="120000">
                                      <p:cBhvr>
                                        <p:cTn id="31" dur="200" fill="hold">
                                          <p:stCondLst>
                                            <p:cond delay="800"/>
                                          </p:stCondLst>
                                        </p:cTn>
                                        <p:tgtEl>
                                          <p:spTgt spid="3">
                                            <p:txEl>
                                              <p:pRg st="1" end="1"/>
                                            </p:txEl>
                                          </p:spTgt>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32" presetClass="emph" presetSubtype="0" fill="hold" grpId="0" nodeType="clickEffect">
                                  <p:stCondLst>
                                    <p:cond delay="0"/>
                                  </p:stCondLst>
                                  <p:childTnLst>
                                    <p:animRot by="120000">
                                      <p:cBhvr>
                                        <p:cTn id="35" dur="100" fill="hold">
                                          <p:stCondLst>
                                            <p:cond delay="0"/>
                                          </p:stCondLst>
                                        </p:cTn>
                                        <p:tgtEl>
                                          <p:spTgt spid="3">
                                            <p:txEl>
                                              <p:pRg st="2" end="2"/>
                                            </p:txEl>
                                          </p:spTgt>
                                        </p:tgtEl>
                                        <p:attrNameLst>
                                          <p:attrName>r</p:attrName>
                                        </p:attrNameLst>
                                      </p:cBhvr>
                                    </p:animRot>
                                    <p:animRot by="-240000">
                                      <p:cBhvr>
                                        <p:cTn id="36" dur="200" fill="hold">
                                          <p:stCondLst>
                                            <p:cond delay="200"/>
                                          </p:stCondLst>
                                        </p:cTn>
                                        <p:tgtEl>
                                          <p:spTgt spid="3">
                                            <p:txEl>
                                              <p:pRg st="2" end="2"/>
                                            </p:txEl>
                                          </p:spTgt>
                                        </p:tgtEl>
                                        <p:attrNameLst>
                                          <p:attrName>r</p:attrName>
                                        </p:attrNameLst>
                                      </p:cBhvr>
                                    </p:animRot>
                                    <p:animRot by="240000">
                                      <p:cBhvr>
                                        <p:cTn id="37" dur="200" fill="hold">
                                          <p:stCondLst>
                                            <p:cond delay="400"/>
                                          </p:stCondLst>
                                        </p:cTn>
                                        <p:tgtEl>
                                          <p:spTgt spid="3">
                                            <p:txEl>
                                              <p:pRg st="2" end="2"/>
                                            </p:txEl>
                                          </p:spTgt>
                                        </p:tgtEl>
                                        <p:attrNameLst>
                                          <p:attrName>r</p:attrName>
                                        </p:attrNameLst>
                                      </p:cBhvr>
                                    </p:animRot>
                                    <p:animRot by="-240000">
                                      <p:cBhvr>
                                        <p:cTn id="38" dur="200" fill="hold">
                                          <p:stCondLst>
                                            <p:cond delay="600"/>
                                          </p:stCondLst>
                                        </p:cTn>
                                        <p:tgtEl>
                                          <p:spTgt spid="3">
                                            <p:txEl>
                                              <p:pRg st="2" end="2"/>
                                            </p:txEl>
                                          </p:spTgt>
                                        </p:tgtEl>
                                        <p:attrNameLst>
                                          <p:attrName>r</p:attrName>
                                        </p:attrNameLst>
                                      </p:cBhvr>
                                    </p:animRot>
                                    <p:animRot by="120000">
                                      <p:cBhvr>
                                        <p:cTn id="39" dur="200" fill="hold">
                                          <p:stCondLst>
                                            <p:cond delay="800"/>
                                          </p:stCondLst>
                                        </p:cTn>
                                        <p:tgtEl>
                                          <p:spTgt spid="3">
                                            <p:txEl>
                                              <p:pRg st="2" end="2"/>
                                            </p:txEl>
                                          </p:spTgt>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32" presetClass="emph" presetSubtype="0" fill="hold" grpId="0" nodeType="clickEffect">
                                  <p:stCondLst>
                                    <p:cond delay="0"/>
                                  </p:stCondLst>
                                  <p:childTnLst>
                                    <p:animRot by="120000">
                                      <p:cBhvr>
                                        <p:cTn id="43" dur="100" fill="hold">
                                          <p:stCondLst>
                                            <p:cond delay="0"/>
                                          </p:stCondLst>
                                        </p:cTn>
                                        <p:tgtEl>
                                          <p:spTgt spid="3">
                                            <p:txEl>
                                              <p:pRg st="3" end="3"/>
                                            </p:txEl>
                                          </p:spTgt>
                                        </p:tgtEl>
                                        <p:attrNameLst>
                                          <p:attrName>r</p:attrName>
                                        </p:attrNameLst>
                                      </p:cBhvr>
                                    </p:animRot>
                                    <p:animRot by="-240000">
                                      <p:cBhvr>
                                        <p:cTn id="44" dur="200" fill="hold">
                                          <p:stCondLst>
                                            <p:cond delay="200"/>
                                          </p:stCondLst>
                                        </p:cTn>
                                        <p:tgtEl>
                                          <p:spTgt spid="3">
                                            <p:txEl>
                                              <p:pRg st="3" end="3"/>
                                            </p:txEl>
                                          </p:spTgt>
                                        </p:tgtEl>
                                        <p:attrNameLst>
                                          <p:attrName>r</p:attrName>
                                        </p:attrNameLst>
                                      </p:cBhvr>
                                    </p:animRot>
                                    <p:animRot by="240000">
                                      <p:cBhvr>
                                        <p:cTn id="45" dur="200" fill="hold">
                                          <p:stCondLst>
                                            <p:cond delay="400"/>
                                          </p:stCondLst>
                                        </p:cTn>
                                        <p:tgtEl>
                                          <p:spTgt spid="3">
                                            <p:txEl>
                                              <p:pRg st="3" end="3"/>
                                            </p:txEl>
                                          </p:spTgt>
                                        </p:tgtEl>
                                        <p:attrNameLst>
                                          <p:attrName>r</p:attrName>
                                        </p:attrNameLst>
                                      </p:cBhvr>
                                    </p:animRot>
                                    <p:animRot by="-240000">
                                      <p:cBhvr>
                                        <p:cTn id="46" dur="200" fill="hold">
                                          <p:stCondLst>
                                            <p:cond delay="600"/>
                                          </p:stCondLst>
                                        </p:cTn>
                                        <p:tgtEl>
                                          <p:spTgt spid="3">
                                            <p:txEl>
                                              <p:pRg st="3" end="3"/>
                                            </p:txEl>
                                          </p:spTgt>
                                        </p:tgtEl>
                                        <p:attrNameLst>
                                          <p:attrName>r</p:attrName>
                                        </p:attrNameLst>
                                      </p:cBhvr>
                                    </p:animRot>
                                    <p:animRot by="120000">
                                      <p:cBhvr>
                                        <p:cTn id="47" dur="200" fill="hold">
                                          <p:stCondLst>
                                            <p:cond delay="800"/>
                                          </p:stCondLst>
                                        </p:cTn>
                                        <p:tgtEl>
                                          <p:spTgt spid="3">
                                            <p:txEl>
                                              <p:pRg st="3" end="3"/>
                                            </p:txEl>
                                          </p:spTgt>
                                        </p:tgtEl>
                                        <p:attrNameLst>
                                          <p:attrName>r</p:attrName>
                                        </p:attrNameLst>
                                      </p:cBhvr>
                                    </p:animRot>
                                  </p:childTnLst>
                                </p:cTn>
                              </p:par>
                            </p:childTnLst>
                          </p:cTn>
                        </p:par>
                      </p:childTnLst>
                    </p:cTn>
                  </p:par>
                  <p:par>
                    <p:cTn id="48" fill="hold">
                      <p:stCondLst>
                        <p:cond delay="indefinite"/>
                      </p:stCondLst>
                      <p:childTnLst>
                        <p:par>
                          <p:cTn id="49" fill="hold">
                            <p:stCondLst>
                              <p:cond delay="0"/>
                            </p:stCondLst>
                            <p:childTnLst>
                              <p:par>
                                <p:cTn id="50" presetID="32" presetClass="emph" presetSubtype="0" fill="hold" grpId="0" nodeType="clickEffect">
                                  <p:stCondLst>
                                    <p:cond delay="0"/>
                                  </p:stCondLst>
                                  <p:childTnLst>
                                    <p:animRot by="120000">
                                      <p:cBhvr>
                                        <p:cTn id="51" dur="100" fill="hold">
                                          <p:stCondLst>
                                            <p:cond delay="0"/>
                                          </p:stCondLst>
                                        </p:cTn>
                                        <p:tgtEl>
                                          <p:spTgt spid="3">
                                            <p:txEl>
                                              <p:pRg st="4" end="4"/>
                                            </p:txEl>
                                          </p:spTgt>
                                        </p:tgtEl>
                                        <p:attrNameLst>
                                          <p:attrName>r</p:attrName>
                                        </p:attrNameLst>
                                      </p:cBhvr>
                                    </p:animRot>
                                    <p:animRot by="-240000">
                                      <p:cBhvr>
                                        <p:cTn id="52" dur="200" fill="hold">
                                          <p:stCondLst>
                                            <p:cond delay="200"/>
                                          </p:stCondLst>
                                        </p:cTn>
                                        <p:tgtEl>
                                          <p:spTgt spid="3">
                                            <p:txEl>
                                              <p:pRg st="4" end="4"/>
                                            </p:txEl>
                                          </p:spTgt>
                                        </p:tgtEl>
                                        <p:attrNameLst>
                                          <p:attrName>r</p:attrName>
                                        </p:attrNameLst>
                                      </p:cBhvr>
                                    </p:animRot>
                                    <p:animRot by="240000">
                                      <p:cBhvr>
                                        <p:cTn id="53" dur="200" fill="hold">
                                          <p:stCondLst>
                                            <p:cond delay="400"/>
                                          </p:stCondLst>
                                        </p:cTn>
                                        <p:tgtEl>
                                          <p:spTgt spid="3">
                                            <p:txEl>
                                              <p:pRg st="4" end="4"/>
                                            </p:txEl>
                                          </p:spTgt>
                                        </p:tgtEl>
                                        <p:attrNameLst>
                                          <p:attrName>r</p:attrName>
                                        </p:attrNameLst>
                                      </p:cBhvr>
                                    </p:animRot>
                                    <p:animRot by="-240000">
                                      <p:cBhvr>
                                        <p:cTn id="54" dur="200" fill="hold">
                                          <p:stCondLst>
                                            <p:cond delay="600"/>
                                          </p:stCondLst>
                                        </p:cTn>
                                        <p:tgtEl>
                                          <p:spTgt spid="3">
                                            <p:txEl>
                                              <p:pRg st="4" end="4"/>
                                            </p:txEl>
                                          </p:spTgt>
                                        </p:tgtEl>
                                        <p:attrNameLst>
                                          <p:attrName>r</p:attrName>
                                        </p:attrNameLst>
                                      </p:cBhvr>
                                    </p:animRot>
                                    <p:animRot by="120000">
                                      <p:cBhvr>
                                        <p:cTn id="55" dur="200" fill="hold">
                                          <p:stCondLst>
                                            <p:cond delay="800"/>
                                          </p:stCondLst>
                                        </p:cTn>
                                        <p:tgtEl>
                                          <p:spTgt spid="3">
                                            <p:txEl>
                                              <p:pRg st="4" end="4"/>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32" presetClass="emph" presetSubtype="0" fill="hold" grpId="0" nodeType="clickEffect">
                                  <p:stCondLst>
                                    <p:cond delay="0"/>
                                  </p:stCondLst>
                                  <p:childTnLst>
                                    <p:animRot by="120000">
                                      <p:cBhvr>
                                        <p:cTn id="59" dur="100" fill="hold">
                                          <p:stCondLst>
                                            <p:cond delay="0"/>
                                          </p:stCondLst>
                                        </p:cTn>
                                        <p:tgtEl>
                                          <p:spTgt spid="3">
                                            <p:txEl>
                                              <p:pRg st="5" end="5"/>
                                            </p:txEl>
                                          </p:spTgt>
                                        </p:tgtEl>
                                        <p:attrNameLst>
                                          <p:attrName>r</p:attrName>
                                        </p:attrNameLst>
                                      </p:cBhvr>
                                    </p:animRot>
                                    <p:animRot by="-240000">
                                      <p:cBhvr>
                                        <p:cTn id="60" dur="200" fill="hold">
                                          <p:stCondLst>
                                            <p:cond delay="200"/>
                                          </p:stCondLst>
                                        </p:cTn>
                                        <p:tgtEl>
                                          <p:spTgt spid="3">
                                            <p:txEl>
                                              <p:pRg st="5" end="5"/>
                                            </p:txEl>
                                          </p:spTgt>
                                        </p:tgtEl>
                                        <p:attrNameLst>
                                          <p:attrName>r</p:attrName>
                                        </p:attrNameLst>
                                      </p:cBhvr>
                                    </p:animRot>
                                    <p:animRot by="240000">
                                      <p:cBhvr>
                                        <p:cTn id="61" dur="200" fill="hold">
                                          <p:stCondLst>
                                            <p:cond delay="400"/>
                                          </p:stCondLst>
                                        </p:cTn>
                                        <p:tgtEl>
                                          <p:spTgt spid="3">
                                            <p:txEl>
                                              <p:pRg st="5" end="5"/>
                                            </p:txEl>
                                          </p:spTgt>
                                        </p:tgtEl>
                                        <p:attrNameLst>
                                          <p:attrName>r</p:attrName>
                                        </p:attrNameLst>
                                      </p:cBhvr>
                                    </p:animRot>
                                    <p:animRot by="-240000">
                                      <p:cBhvr>
                                        <p:cTn id="62" dur="200" fill="hold">
                                          <p:stCondLst>
                                            <p:cond delay="600"/>
                                          </p:stCondLst>
                                        </p:cTn>
                                        <p:tgtEl>
                                          <p:spTgt spid="3">
                                            <p:txEl>
                                              <p:pRg st="5" end="5"/>
                                            </p:txEl>
                                          </p:spTgt>
                                        </p:tgtEl>
                                        <p:attrNameLst>
                                          <p:attrName>r</p:attrName>
                                        </p:attrNameLst>
                                      </p:cBhvr>
                                    </p:animRot>
                                    <p:animRot by="120000">
                                      <p:cBhvr>
                                        <p:cTn id="63" dur="200" fill="hold">
                                          <p:stCondLst>
                                            <p:cond delay="800"/>
                                          </p:stCondLst>
                                        </p:cTn>
                                        <p:tgtEl>
                                          <p:spTgt spid="3">
                                            <p:txEl>
                                              <p:pRg st="5" end="5"/>
                                            </p:txEl>
                                          </p:spTgt>
                                        </p:tgtEl>
                                        <p:attrNameLst>
                                          <p:attrName>r</p:attrName>
                                        </p:attrNameLst>
                                      </p:cBhvr>
                                    </p:animRot>
                                  </p:childTnLst>
                                </p:cTn>
                              </p:par>
                            </p:childTnLst>
                          </p:cTn>
                        </p:par>
                      </p:childTnLst>
                    </p:cTn>
                  </p:par>
                  <p:par>
                    <p:cTn id="64" fill="hold">
                      <p:stCondLst>
                        <p:cond delay="indefinite"/>
                      </p:stCondLst>
                      <p:childTnLst>
                        <p:par>
                          <p:cTn id="65" fill="hold">
                            <p:stCondLst>
                              <p:cond delay="0"/>
                            </p:stCondLst>
                            <p:childTnLst>
                              <p:par>
                                <p:cTn id="66" presetID="32" presetClass="emph" presetSubtype="0" fill="hold" grpId="0" nodeType="clickEffect">
                                  <p:stCondLst>
                                    <p:cond delay="0"/>
                                  </p:stCondLst>
                                  <p:childTnLst>
                                    <p:animRot by="120000">
                                      <p:cBhvr>
                                        <p:cTn id="67" dur="100" fill="hold">
                                          <p:stCondLst>
                                            <p:cond delay="0"/>
                                          </p:stCondLst>
                                        </p:cTn>
                                        <p:tgtEl>
                                          <p:spTgt spid="3">
                                            <p:txEl>
                                              <p:pRg st="6" end="6"/>
                                            </p:txEl>
                                          </p:spTgt>
                                        </p:tgtEl>
                                        <p:attrNameLst>
                                          <p:attrName>r</p:attrName>
                                        </p:attrNameLst>
                                      </p:cBhvr>
                                    </p:animRot>
                                    <p:animRot by="-240000">
                                      <p:cBhvr>
                                        <p:cTn id="68" dur="200" fill="hold">
                                          <p:stCondLst>
                                            <p:cond delay="200"/>
                                          </p:stCondLst>
                                        </p:cTn>
                                        <p:tgtEl>
                                          <p:spTgt spid="3">
                                            <p:txEl>
                                              <p:pRg st="6" end="6"/>
                                            </p:txEl>
                                          </p:spTgt>
                                        </p:tgtEl>
                                        <p:attrNameLst>
                                          <p:attrName>r</p:attrName>
                                        </p:attrNameLst>
                                      </p:cBhvr>
                                    </p:animRot>
                                    <p:animRot by="240000">
                                      <p:cBhvr>
                                        <p:cTn id="69" dur="200" fill="hold">
                                          <p:stCondLst>
                                            <p:cond delay="400"/>
                                          </p:stCondLst>
                                        </p:cTn>
                                        <p:tgtEl>
                                          <p:spTgt spid="3">
                                            <p:txEl>
                                              <p:pRg st="6" end="6"/>
                                            </p:txEl>
                                          </p:spTgt>
                                        </p:tgtEl>
                                        <p:attrNameLst>
                                          <p:attrName>r</p:attrName>
                                        </p:attrNameLst>
                                      </p:cBhvr>
                                    </p:animRot>
                                    <p:animRot by="-240000">
                                      <p:cBhvr>
                                        <p:cTn id="70" dur="200" fill="hold">
                                          <p:stCondLst>
                                            <p:cond delay="600"/>
                                          </p:stCondLst>
                                        </p:cTn>
                                        <p:tgtEl>
                                          <p:spTgt spid="3">
                                            <p:txEl>
                                              <p:pRg st="6" end="6"/>
                                            </p:txEl>
                                          </p:spTgt>
                                        </p:tgtEl>
                                        <p:attrNameLst>
                                          <p:attrName>r</p:attrName>
                                        </p:attrNameLst>
                                      </p:cBhvr>
                                    </p:animRot>
                                    <p:animRot by="120000">
                                      <p:cBhvr>
                                        <p:cTn id="71" dur="200" fill="hold">
                                          <p:stCondLst>
                                            <p:cond delay="80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ثانياً : اغراض الاختبارات التحصيلية: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r>
              <a:rPr lang="ar-IQ" dirty="0"/>
              <a:t> إن أغراض الاختبارات التحصيلية متصلة بأغراض القياس والتقويم عامة ومنها:</a:t>
            </a:r>
          </a:p>
          <a:p>
            <a:pPr marL="0" indent="0">
              <a:buNone/>
            </a:pPr>
            <a:r>
              <a:rPr lang="ar-IQ" dirty="0"/>
              <a:t>1-	 التشخيص : أي التعرف على جوانب القوة او الضعف لدى الطالب في جانب من جوانب التحصيل للاستفادة من النتائج, مع ما يستدعيه ذلك من تقييم لأسلوب التدريس أو المنهاج...الخ, ومع أن هناك اختبارات خاصة بالتشخيص إلا ان اختبارات التحصيل الصفية تفيد كذلك .   </a:t>
            </a:r>
          </a:p>
          <a:p>
            <a:pPr marL="0" indent="0">
              <a:buNone/>
            </a:pPr>
            <a:r>
              <a:rPr lang="ar-IQ" dirty="0"/>
              <a:t>2-	 التصنيف : اي تقسيم وتصنيف الطلاب إلى تخصصات مختلفة أكاديمي, زراعي,.. الخ أو تصنيف الطلاب وفق قدراتهم وميولهم, وفي هذه الحالة غالباً ما تستخدم اختبارات ذكاء أو ميول  .</a:t>
            </a:r>
          </a:p>
          <a:p>
            <a:pPr marL="0" indent="0">
              <a:buNone/>
            </a:pPr>
            <a:r>
              <a:rPr lang="ar-IQ" dirty="0"/>
              <a:t>3-	 قياس مستوى التحصيل : أي قياس مدى تحقق الأهداف التعليمية لدى المتعلم في مادة دراسية, وتنصب معظم اختبارات التحصيل على تحقيق هذا الهدف (قياس الهدف)  وتستخدم أيضاً لأغراض المسح والتنبؤ . </a:t>
            </a:r>
          </a:p>
        </p:txBody>
      </p:sp>
    </p:spTree>
    <p:extLst>
      <p:ext uri="{BB962C8B-B14F-4D97-AF65-F5344CB8AC3E}">
        <p14:creationId xmlns:p14="http://schemas.microsoft.com/office/powerpoint/2010/main" val="351652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917</Words>
  <Application>Microsoft Office PowerPoint</Application>
  <PresentationFormat>عرض على الشاشة (3:4)‏</PresentationFormat>
  <Paragraphs>68</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سمة Office</vt:lpstr>
      <vt:lpstr>وزارة التعليم العالي والبحث العلمي  الجامعة المستنصرية / كلية التربية الأساسية </vt:lpstr>
      <vt:lpstr>انواع الاختبارات التحصيلية </vt:lpstr>
      <vt:lpstr>انواع الاختبارات التحصيلية </vt:lpstr>
      <vt:lpstr>انواع الاختبارات التحصيلية </vt:lpstr>
      <vt:lpstr>انواع الاختبارات التحصيلية </vt:lpstr>
      <vt:lpstr>انواع الاختبارات التحصيلية </vt:lpstr>
      <vt:lpstr>انواع الاختبارات التحصيلية </vt:lpstr>
      <vt:lpstr>انواع الاختبارات التحصيلية </vt:lpstr>
      <vt:lpstr>ثانياً : اغراض الاختبارات التحصيلية: </vt:lpstr>
      <vt:lpstr>كيفية تصحيح الاختبارات</vt:lpstr>
      <vt:lpstr>كيفية تصحيح الاختبارات</vt:lpstr>
      <vt:lpstr>كيفية تصحيح الاختبارات</vt:lpstr>
      <vt:lpstr>كيفية تصحيح الاختبارات</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الجامعة المستنصرية / كلية التربية الأساسية </dc:title>
  <dc:creator>ZOZO</dc:creator>
  <cp:lastModifiedBy>DR.Ahmed Saker 2o1O</cp:lastModifiedBy>
  <cp:revision>19</cp:revision>
  <dcterms:created xsi:type="dcterms:W3CDTF">2020-02-23T20:34:51Z</dcterms:created>
  <dcterms:modified xsi:type="dcterms:W3CDTF">2020-03-28T16:23:02Z</dcterms:modified>
</cp:coreProperties>
</file>