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AA6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E161C-05FD-40C7-8DD4-B087D8E96207}" type="datetimeFigureOut">
              <a:rPr lang="ar-IQ" smtClean="0"/>
              <a:pPr/>
              <a:t>06/08/1441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4A9CD-8A8D-47FB-9BE2-20D6E8B846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E161C-05FD-40C7-8DD4-B087D8E96207}" type="datetimeFigureOut">
              <a:rPr lang="ar-IQ" smtClean="0"/>
              <a:pPr/>
              <a:t>06/08/1441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4A9CD-8A8D-47FB-9BE2-20D6E8B846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E161C-05FD-40C7-8DD4-B087D8E96207}" type="datetimeFigureOut">
              <a:rPr lang="ar-IQ" smtClean="0"/>
              <a:pPr/>
              <a:t>06/08/1441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4A9CD-8A8D-47FB-9BE2-20D6E8B846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E161C-05FD-40C7-8DD4-B087D8E96207}" type="datetimeFigureOut">
              <a:rPr lang="ar-IQ" smtClean="0"/>
              <a:pPr/>
              <a:t>06/08/1441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4A9CD-8A8D-47FB-9BE2-20D6E8B846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E161C-05FD-40C7-8DD4-B087D8E96207}" type="datetimeFigureOut">
              <a:rPr lang="ar-IQ" smtClean="0"/>
              <a:pPr/>
              <a:t>06/08/1441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4A9CD-8A8D-47FB-9BE2-20D6E8B846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E161C-05FD-40C7-8DD4-B087D8E96207}" type="datetimeFigureOut">
              <a:rPr lang="ar-IQ" smtClean="0"/>
              <a:pPr/>
              <a:t>06/08/1441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4A9CD-8A8D-47FB-9BE2-20D6E8B846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E161C-05FD-40C7-8DD4-B087D8E96207}" type="datetimeFigureOut">
              <a:rPr lang="ar-IQ" smtClean="0"/>
              <a:pPr/>
              <a:t>06/08/1441</a:t>
            </a:fld>
            <a:endParaRPr lang="ar-IQ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4A9CD-8A8D-47FB-9BE2-20D6E8B846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E161C-05FD-40C7-8DD4-B087D8E96207}" type="datetimeFigureOut">
              <a:rPr lang="ar-IQ" smtClean="0"/>
              <a:pPr/>
              <a:t>06/08/1441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4A9CD-8A8D-47FB-9BE2-20D6E8B846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E161C-05FD-40C7-8DD4-B087D8E96207}" type="datetimeFigureOut">
              <a:rPr lang="ar-IQ" smtClean="0"/>
              <a:pPr/>
              <a:t>06/08/1441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4A9CD-8A8D-47FB-9BE2-20D6E8B846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E161C-05FD-40C7-8DD4-B087D8E96207}" type="datetimeFigureOut">
              <a:rPr lang="ar-IQ" smtClean="0"/>
              <a:pPr/>
              <a:t>06/08/1441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4A9CD-8A8D-47FB-9BE2-20D6E8B846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E161C-05FD-40C7-8DD4-B087D8E96207}" type="datetimeFigureOut">
              <a:rPr lang="ar-IQ" smtClean="0"/>
              <a:pPr/>
              <a:t>06/08/1441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4A9CD-8A8D-47FB-9BE2-20D6E8B84636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IQ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IQ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E161C-05FD-40C7-8DD4-B087D8E96207}" type="datetimeFigureOut">
              <a:rPr lang="ar-IQ" smtClean="0"/>
              <a:pPr/>
              <a:t>06/08/1441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4A9CD-8A8D-47FB-9BE2-20D6E8B84636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/>
              <a:t>الحق في الرعاية </a:t>
            </a:r>
            <a:r>
              <a:rPr lang="ar-IQ" dirty="0" err="1" smtClean="0"/>
              <a:t>الاسرية</a:t>
            </a:r>
            <a:endParaRPr lang="ar-IQ" dirty="0"/>
          </a:p>
        </p:txBody>
      </p:sp>
      <p:pic>
        <p:nvPicPr>
          <p:cNvPr id="6" name="عنصر نائب للمحتوى 5" descr="تنزيل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1628800"/>
            <a:ext cx="8496943" cy="4248471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/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ar-SA" dirty="0" smtClean="0"/>
              <a:t>الحق في الرعاية الأسرية</a:t>
            </a:r>
            <a:endParaRPr lang="ar-IQ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SA" dirty="0" smtClean="0"/>
              <a:t>تلعب </a:t>
            </a:r>
            <a:r>
              <a:rPr lang="ar-SA" dirty="0" err="1" smtClean="0"/>
              <a:t>ا</a:t>
            </a:r>
            <a:r>
              <a:rPr lang="ar-IQ" dirty="0" smtClean="0"/>
              <a:t>لرعاية</a:t>
            </a:r>
            <a:r>
              <a:rPr lang="ar-SA" dirty="0" smtClean="0"/>
              <a:t> </a:t>
            </a:r>
            <a:r>
              <a:rPr lang="ar-SA" dirty="0" smtClean="0"/>
              <a:t>الأسرية دورًا أساسيًّا في تشكيل شخصية الأبناء ونموهم </a:t>
            </a:r>
            <a:r>
              <a:rPr lang="ar-SA" dirty="0" smtClean="0"/>
              <a:t>النفسي </a:t>
            </a:r>
            <a:r>
              <a:rPr lang="ar-SA" dirty="0" smtClean="0"/>
              <a:t>وتنمية قدراتهم العقلية </a:t>
            </a:r>
            <a:endParaRPr lang="ar-IQ" dirty="0" smtClean="0"/>
          </a:p>
          <a:p>
            <a:r>
              <a:rPr lang="ar-SA" dirty="0" smtClean="0"/>
              <a:t>ويتفق </a:t>
            </a:r>
            <a:r>
              <a:rPr lang="ar-SA" dirty="0" smtClean="0"/>
              <a:t>علماء نفس النمو على أن المرحلة المبكرة من حياة الأطفال ذات تأثير فارق وأهمية خاصة في حياة الفرد المستقبلية. </a:t>
            </a:r>
            <a:endParaRPr lang="ar-IQ" dirty="0" smtClean="0"/>
          </a:p>
          <a:p>
            <a:r>
              <a:rPr lang="ar-IQ" dirty="0" smtClean="0"/>
              <a:t>ولضمان الرعاية </a:t>
            </a:r>
            <a:r>
              <a:rPr lang="ar-IQ" dirty="0" err="1" smtClean="0"/>
              <a:t>الاسرية</a:t>
            </a:r>
            <a:r>
              <a:rPr lang="ar-IQ" dirty="0" smtClean="0"/>
              <a:t> نجد </a:t>
            </a:r>
            <a:r>
              <a:rPr lang="ar-IQ" dirty="0" err="1" smtClean="0"/>
              <a:t>ان</a:t>
            </a:r>
            <a:r>
              <a:rPr lang="ar-IQ" dirty="0" smtClean="0"/>
              <a:t> اتفاقية حقوق الطفل تتضمن حقوق </a:t>
            </a:r>
            <a:r>
              <a:rPr lang="ar-IQ" dirty="0" err="1" smtClean="0"/>
              <a:t>اخرى</a:t>
            </a:r>
            <a:r>
              <a:rPr lang="ar-IQ" dirty="0" smtClean="0"/>
              <a:t> تكمل الرعاية </a:t>
            </a:r>
            <a:r>
              <a:rPr lang="ar-IQ" dirty="0" err="1" smtClean="0"/>
              <a:t>الاسرية</a:t>
            </a:r>
            <a:r>
              <a:rPr lang="ar-IQ" dirty="0" smtClean="0"/>
              <a:t> وهي :-</a:t>
            </a:r>
            <a:endParaRPr lang="ar-IQ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err="1" smtClean="0"/>
              <a:t>اولاً</a:t>
            </a:r>
            <a:r>
              <a:rPr lang="ar-IQ" dirty="0" smtClean="0"/>
              <a:t> :- </a:t>
            </a:r>
            <a:r>
              <a:rPr lang="ar-SA" dirty="0" smtClean="0"/>
              <a:t>حق </a:t>
            </a:r>
            <a:r>
              <a:rPr lang="ar-SA" dirty="0" smtClean="0"/>
              <a:t>الطفل في بيئة أسرية ملائمة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ar-SA" dirty="0" smtClean="0"/>
              <a:t>تؤكد اتفاقية حقوق الطفل على </a:t>
            </a:r>
            <a:r>
              <a:rPr lang="ar-IQ" dirty="0" smtClean="0"/>
              <a:t>عدة </a:t>
            </a:r>
            <a:r>
              <a:rPr lang="ar-IQ" dirty="0" err="1" smtClean="0"/>
              <a:t>امور</a:t>
            </a:r>
            <a:r>
              <a:rPr lang="ar-IQ" dirty="0" smtClean="0"/>
              <a:t> في هذا الجانب </a:t>
            </a:r>
          </a:p>
          <a:p>
            <a:r>
              <a:rPr lang="ar-IQ" dirty="0" smtClean="0"/>
              <a:t>1. </a:t>
            </a:r>
            <a:r>
              <a:rPr lang="ar-SA" dirty="0" smtClean="0"/>
              <a:t>دور </a:t>
            </a:r>
            <a:r>
              <a:rPr lang="ar-SA" dirty="0" smtClean="0"/>
              <a:t>الأسرة الرئيسي في تنشئة الطفل ورعايته </a:t>
            </a:r>
            <a:r>
              <a:rPr lang="ar-IQ" dirty="0" smtClean="0"/>
              <a:t>.</a:t>
            </a:r>
          </a:p>
          <a:p>
            <a:r>
              <a:rPr lang="ar-IQ" dirty="0" smtClean="0"/>
              <a:t>2. </a:t>
            </a:r>
            <a:r>
              <a:rPr lang="ar-SA" dirty="0" smtClean="0"/>
              <a:t> </a:t>
            </a:r>
            <a:r>
              <a:rPr lang="ar-SA" dirty="0" smtClean="0"/>
              <a:t>أهمية أن ينشأ في بيئة عائلية في جو من السعادة والمحبة </a:t>
            </a:r>
            <a:r>
              <a:rPr lang="ar-SA" dirty="0" smtClean="0"/>
              <a:t>والتفاهم</a:t>
            </a:r>
            <a:r>
              <a:rPr lang="ar-IQ" dirty="0" smtClean="0"/>
              <a:t>.</a:t>
            </a:r>
          </a:p>
          <a:p>
            <a:r>
              <a:rPr lang="ar-IQ" dirty="0" smtClean="0"/>
              <a:t>3. </a:t>
            </a:r>
            <a:r>
              <a:rPr lang="ar-SA" dirty="0" smtClean="0"/>
              <a:t>إن </a:t>
            </a:r>
            <a:r>
              <a:rPr lang="ar-SA" dirty="0" smtClean="0"/>
              <a:t>كلا الوالدين يتحملان </a:t>
            </a:r>
            <a:r>
              <a:rPr lang="ar-SA" dirty="0" smtClean="0"/>
              <a:t>مس</a:t>
            </a:r>
            <a:r>
              <a:rPr lang="ar-IQ" dirty="0" smtClean="0"/>
              <a:t>ؤ</a:t>
            </a:r>
            <a:r>
              <a:rPr lang="ar-SA" dirty="0" smtClean="0"/>
              <a:t>ولية </a:t>
            </a:r>
            <a:r>
              <a:rPr lang="ar-SA" dirty="0" smtClean="0"/>
              <a:t>مشتركة عن تربية الطفل ونموه </a:t>
            </a:r>
            <a:r>
              <a:rPr lang="ar-IQ" dirty="0" smtClean="0"/>
              <a:t>.</a:t>
            </a:r>
          </a:p>
          <a:p>
            <a:r>
              <a:rPr lang="ar-SA" dirty="0" smtClean="0"/>
              <a:t>أن </a:t>
            </a:r>
            <a:r>
              <a:rPr lang="ar-SA" dirty="0" err="1" smtClean="0"/>
              <a:t>الت</a:t>
            </a:r>
            <a:r>
              <a:rPr lang="ar-IQ" dirty="0" smtClean="0"/>
              <a:t>فكك</a:t>
            </a:r>
            <a:r>
              <a:rPr lang="ar-SA" dirty="0" smtClean="0"/>
              <a:t> الأسري يحمل في طياته آثارًا سلبية غاية في الخطورة على ارتقاء الطفل ونموه </a:t>
            </a:r>
            <a:r>
              <a:rPr lang="ar-IQ" dirty="0" smtClean="0"/>
              <a:t>، </a:t>
            </a:r>
            <a:r>
              <a:rPr lang="ar-SA" dirty="0" smtClean="0"/>
              <a:t>تبدو في سلوك يتسم </a:t>
            </a:r>
            <a:r>
              <a:rPr lang="ar-IQ" dirty="0" smtClean="0"/>
              <a:t>بعدم </a:t>
            </a:r>
            <a:r>
              <a:rPr lang="ar-SA" dirty="0" smtClean="0"/>
              <a:t>التوافق، ومشاعر غضب، وعدوانية نحو أفراد المجتمع</a:t>
            </a:r>
            <a:r>
              <a:rPr lang="ar-IQ" dirty="0" smtClean="0"/>
              <a:t>.</a:t>
            </a:r>
            <a:endParaRPr lang="ar-IQ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ar-IQ" dirty="0" smtClean="0"/>
              <a:t>ثانياً:- </a:t>
            </a:r>
            <a:r>
              <a:rPr lang="ar-SA" dirty="0" smtClean="0"/>
              <a:t>حق الطفل </a:t>
            </a:r>
            <a:r>
              <a:rPr lang="ar-SA" dirty="0" err="1" smtClean="0"/>
              <a:t>فى</a:t>
            </a:r>
            <a:r>
              <a:rPr lang="ar-SA" dirty="0" smtClean="0"/>
              <a:t> معاملة تخلو من الإساءة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ar-SA" dirty="0" smtClean="0"/>
              <a:t> </a:t>
            </a:r>
            <a:r>
              <a:rPr lang="ar-IQ" dirty="0" smtClean="0"/>
              <a:t>حثت </a:t>
            </a:r>
            <a:r>
              <a:rPr lang="ar-SA" dirty="0" smtClean="0"/>
              <a:t>اتفاقية </a:t>
            </a:r>
            <a:r>
              <a:rPr lang="ar-SA" dirty="0" smtClean="0"/>
              <a:t>حقوق الطفل </a:t>
            </a:r>
            <a:r>
              <a:rPr lang="ar-SA" dirty="0" smtClean="0"/>
              <a:t>الدول </a:t>
            </a:r>
            <a:r>
              <a:rPr lang="ar-SA" dirty="0" smtClean="0"/>
              <a:t>الأطراف </a:t>
            </a:r>
            <a:r>
              <a:rPr lang="ar-SA" dirty="0" smtClean="0"/>
              <a:t>على </a:t>
            </a:r>
            <a:r>
              <a:rPr lang="ar-IQ" dirty="0" smtClean="0"/>
              <a:t>اتخاذ</a:t>
            </a:r>
            <a:r>
              <a:rPr lang="ar-SA" dirty="0" smtClean="0"/>
              <a:t> </a:t>
            </a:r>
            <a:r>
              <a:rPr lang="ar-SA" dirty="0" smtClean="0"/>
              <a:t>التدابير التشريعية والإدارية والاجتماعية والتعليمية الملائمة لحماية الطفل من كل أشكال العنف أو الضرر أو الإساءة البدنية أو العقلية أو الإهمال أو </a:t>
            </a:r>
            <a:r>
              <a:rPr lang="ar-SA" dirty="0" smtClean="0"/>
              <a:t>الاستغلال</a:t>
            </a:r>
            <a:r>
              <a:rPr lang="ar-IQ" dirty="0" smtClean="0"/>
              <a:t>.</a:t>
            </a:r>
          </a:p>
          <a:p>
            <a:r>
              <a:rPr lang="ar-IQ" dirty="0" smtClean="0"/>
              <a:t>وفي هذا السياق ينبغي الانتباه </a:t>
            </a:r>
            <a:r>
              <a:rPr lang="ar-IQ" dirty="0" err="1" smtClean="0"/>
              <a:t>الى</a:t>
            </a:r>
            <a:r>
              <a:rPr lang="ar-IQ" dirty="0" smtClean="0"/>
              <a:t> </a:t>
            </a:r>
            <a:r>
              <a:rPr lang="ar-IQ" dirty="0" err="1" smtClean="0"/>
              <a:t>ان</a:t>
            </a:r>
            <a:r>
              <a:rPr lang="ar-IQ" dirty="0" smtClean="0"/>
              <a:t> </a:t>
            </a:r>
            <a:r>
              <a:rPr lang="ar-SA" dirty="0" smtClean="0"/>
              <a:t>الإساءة </a:t>
            </a:r>
            <a:r>
              <a:rPr lang="ar-SA" dirty="0" smtClean="0"/>
              <a:t>النفسية </a:t>
            </a:r>
            <a:r>
              <a:rPr lang="ar-SA" dirty="0" smtClean="0"/>
              <a:t>تُعَدُّ </a:t>
            </a:r>
            <a:r>
              <a:rPr lang="ar-SA" dirty="0" smtClean="0"/>
              <a:t>من أخطر أنواع الإساءات تأثيرًا على </a:t>
            </a:r>
            <a:r>
              <a:rPr lang="ar-SA" dirty="0" smtClean="0"/>
              <a:t>الطفل</a:t>
            </a:r>
            <a:r>
              <a:rPr lang="ar-SA" dirty="0" smtClean="0"/>
              <a:t>؛ حيث يصعب إزالة الآثار المترتبة عليها، خاصة إذا لم يتم معالجتها، فتظل عظيمة التأثير على </a:t>
            </a:r>
            <a:r>
              <a:rPr lang="ar-SA" dirty="0" smtClean="0"/>
              <a:t>حي</a:t>
            </a:r>
            <a:r>
              <a:rPr lang="ar-IQ" dirty="0" err="1" smtClean="0"/>
              <a:t>اته</a:t>
            </a:r>
            <a:r>
              <a:rPr lang="ar-SA" dirty="0" smtClean="0"/>
              <a:t> </a:t>
            </a:r>
            <a:r>
              <a:rPr lang="ar-SA" dirty="0" smtClean="0"/>
              <a:t>ومستقبله</a:t>
            </a:r>
            <a:r>
              <a:rPr lang="en-US" dirty="0" smtClean="0"/>
              <a:t>.</a:t>
            </a:r>
            <a:br>
              <a:rPr lang="en-US" dirty="0" smtClean="0"/>
            </a:br>
            <a:endParaRPr lang="ar-IQ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317500"/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ar-IQ" sz="3600" dirty="0" smtClean="0">
                <a:solidFill>
                  <a:schemeClr val="accent6"/>
                </a:solidFill>
              </a:rPr>
              <a:t>ثالثا:-</a:t>
            </a:r>
            <a:r>
              <a:rPr lang="ar-SA" sz="3600" dirty="0" smtClean="0">
                <a:solidFill>
                  <a:schemeClr val="accent6"/>
                </a:solidFill>
              </a:rPr>
              <a:t> حق ذوي الاحتياجات الخاصة في الرعاية والتأهيل والاندماج في المجتمع</a:t>
            </a:r>
            <a:endParaRPr lang="ar-IQ" sz="3600" dirty="0">
              <a:solidFill>
                <a:schemeClr val="accent6"/>
              </a:solidFill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effectLst>
            <a:glow rad="101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r>
              <a:rPr lang="ar-SA" dirty="0" smtClean="0"/>
              <a:t>تعرف منظمة الصحة العالمية الإعاقة بأنها: "حالة من القصور أو الخلل في القدرات الجسمية أو الذهنية ترجع إلى عوامل وراثية أو بيئية، تعوق الفرد عن تعلم بعض الأنشطة التي يقوم </a:t>
            </a:r>
            <a:r>
              <a:rPr lang="ar-SA" dirty="0" err="1" smtClean="0"/>
              <a:t>بها</a:t>
            </a:r>
            <a:r>
              <a:rPr lang="ar-SA" dirty="0" smtClean="0"/>
              <a:t> الفرد السليم المماثل له في </a:t>
            </a:r>
            <a:r>
              <a:rPr lang="ar-SA" dirty="0" smtClean="0"/>
              <a:t>السن</a:t>
            </a:r>
            <a:r>
              <a:rPr lang="ar-IQ" dirty="0" smtClean="0"/>
              <a:t>“ .</a:t>
            </a:r>
          </a:p>
          <a:p>
            <a:r>
              <a:rPr lang="ar-SA" dirty="0" smtClean="0">
                <a:solidFill>
                  <a:srgbClr val="FF0000"/>
                </a:solidFill>
              </a:rPr>
              <a:t>وترجع </a:t>
            </a:r>
            <a:r>
              <a:rPr lang="ar-IQ" dirty="0" err="1" smtClean="0">
                <a:solidFill>
                  <a:srgbClr val="FF0000"/>
                </a:solidFill>
              </a:rPr>
              <a:t>اسباب</a:t>
            </a:r>
            <a:r>
              <a:rPr lang="ar-IQ" dirty="0" smtClean="0">
                <a:solidFill>
                  <a:srgbClr val="FF0000"/>
                </a:solidFill>
              </a:rPr>
              <a:t> </a:t>
            </a:r>
            <a:r>
              <a:rPr lang="ar-SA" dirty="0" smtClean="0">
                <a:solidFill>
                  <a:srgbClr val="FF0000"/>
                </a:solidFill>
              </a:rPr>
              <a:t>الإعاقة </a:t>
            </a:r>
            <a:r>
              <a:rPr lang="ar-SA" dirty="0" smtClean="0">
                <a:solidFill>
                  <a:srgbClr val="FF0000"/>
                </a:solidFill>
              </a:rPr>
              <a:t>إلى عوامل </a:t>
            </a:r>
            <a:endParaRPr lang="ar-IQ" dirty="0" smtClean="0">
              <a:solidFill>
                <a:srgbClr val="FF0000"/>
              </a:solidFill>
            </a:endParaRPr>
          </a:p>
          <a:p>
            <a:r>
              <a:rPr lang="ar-IQ" dirty="0" smtClean="0"/>
              <a:t>- </a:t>
            </a:r>
            <a:r>
              <a:rPr lang="ar-SA" dirty="0" smtClean="0"/>
              <a:t>وراثية </a:t>
            </a:r>
            <a:endParaRPr lang="ar-IQ" dirty="0" smtClean="0"/>
          </a:p>
          <a:p>
            <a:r>
              <a:rPr lang="ar-IQ" dirty="0" smtClean="0"/>
              <a:t>- </a:t>
            </a:r>
            <a:r>
              <a:rPr lang="ar-SA" dirty="0" smtClean="0"/>
              <a:t> </a:t>
            </a:r>
            <a:r>
              <a:rPr lang="ar-SA" dirty="0" smtClean="0"/>
              <a:t>سوء تغذية للطفل أو للأم أثناء الحمل </a:t>
            </a:r>
            <a:endParaRPr lang="ar-IQ" dirty="0" smtClean="0"/>
          </a:p>
          <a:p>
            <a:r>
              <a:rPr lang="ar-IQ" dirty="0" smtClean="0"/>
              <a:t>- حالات الولادة </a:t>
            </a:r>
            <a:r>
              <a:rPr lang="ar-SA" dirty="0" smtClean="0"/>
              <a:t>غير </a:t>
            </a:r>
            <a:r>
              <a:rPr lang="ar-SA" dirty="0" smtClean="0"/>
              <a:t>الآمنة أو المرض أثناء الحمل أو التدخين أو لزواج </a:t>
            </a:r>
            <a:r>
              <a:rPr lang="ar-SA" dirty="0" smtClean="0"/>
              <a:t>الأقارب</a:t>
            </a:r>
            <a:endParaRPr lang="ar-IQ" dirty="0" smtClean="0"/>
          </a:p>
          <a:p>
            <a:r>
              <a:rPr lang="ar-IQ" dirty="0" smtClean="0"/>
              <a:t>-</a:t>
            </a:r>
            <a:r>
              <a:rPr lang="ar-SA" dirty="0" smtClean="0"/>
              <a:t> تعرض </a:t>
            </a:r>
            <a:r>
              <a:rPr lang="ar-SA" dirty="0" smtClean="0"/>
              <a:t>الطفل لبعض </a:t>
            </a:r>
            <a:r>
              <a:rPr lang="ar-SA" dirty="0" smtClean="0"/>
              <a:t>الأمراض، </a:t>
            </a:r>
            <a:r>
              <a:rPr lang="ar-SA" dirty="0" smtClean="0"/>
              <a:t>أو الحوادث، </a:t>
            </a:r>
            <a:r>
              <a:rPr lang="ar-SA" dirty="0" smtClean="0"/>
              <a:t>أو </a:t>
            </a:r>
            <a:r>
              <a:rPr lang="ar-SA" dirty="0" smtClean="0"/>
              <a:t>أعمال العنف، </a:t>
            </a:r>
            <a:endParaRPr lang="ar-IQ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effectLst>
            <a:softEdge rad="317500"/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scene3d>
            <a:camera prst="perspectiveRight"/>
            <a:lightRig rig="threePt" dir="t"/>
          </a:scene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ar-SA" dirty="0" smtClean="0"/>
              <a:t>و</a:t>
            </a:r>
            <a:r>
              <a:rPr lang="ar-IQ" dirty="0" smtClean="0"/>
              <a:t>نصت</a:t>
            </a:r>
            <a:r>
              <a:rPr lang="ar-SA" dirty="0" smtClean="0"/>
              <a:t> </a:t>
            </a:r>
            <a:r>
              <a:rPr lang="ar-SA" dirty="0" smtClean="0"/>
              <a:t>اتفاقية حقوق الطفل علي </a:t>
            </a:r>
            <a:r>
              <a:rPr lang="ar-IQ" dirty="0" err="1" smtClean="0"/>
              <a:t>الزام</a:t>
            </a:r>
            <a:r>
              <a:rPr lang="ar-IQ" dirty="0" smtClean="0"/>
              <a:t> </a:t>
            </a:r>
            <a:r>
              <a:rPr lang="ar-SA" dirty="0" smtClean="0"/>
              <a:t>الدول </a:t>
            </a:r>
            <a:r>
              <a:rPr lang="ar-IQ" dirty="0" smtClean="0"/>
              <a:t>ب</a:t>
            </a:r>
            <a:r>
              <a:rPr lang="ar-SA" dirty="0" smtClean="0"/>
              <a:t>ضرورة </a:t>
            </a:r>
            <a:r>
              <a:rPr lang="ar-SA" dirty="0" smtClean="0"/>
              <a:t>تقديم بيانات </a:t>
            </a:r>
            <a:r>
              <a:rPr lang="ar-SA" dirty="0" smtClean="0"/>
              <a:t>عن </a:t>
            </a:r>
            <a:r>
              <a:rPr lang="ar-SA" dirty="0" smtClean="0"/>
              <a:t>الأطفال المعاقين في بلدانهم". </a:t>
            </a:r>
            <a:endParaRPr lang="ar-IQ" dirty="0" smtClean="0"/>
          </a:p>
          <a:p>
            <a:r>
              <a:rPr lang="ar-SA" dirty="0" smtClean="0"/>
              <a:t>ومع </a:t>
            </a:r>
            <a:r>
              <a:rPr lang="ar-SA" dirty="0" smtClean="0"/>
              <a:t>ذلك فليست هناك حتى الآن بيانات دقيقة عن الإعاقة. ويرجع ذلك إلى </a:t>
            </a:r>
            <a:r>
              <a:rPr lang="ar-IQ" dirty="0" smtClean="0"/>
              <a:t>عدة </a:t>
            </a:r>
            <a:r>
              <a:rPr lang="ar-IQ" dirty="0" err="1" smtClean="0"/>
              <a:t>اسباب</a:t>
            </a:r>
            <a:r>
              <a:rPr lang="ar-IQ" dirty="0" smtClean="0"/>
              <a:t> :-</a:t>
            </a:r>
          </a:p>
          <a:p>
            <a:r>
              <a:rPr lang="ar-IQ" dirty="0" smtClean="0"/>
              <a:t>منها ما يتعلق باختلاف </a:t>
            </a:r>
            <a:r>
              <a:rPr lang="ar-SA" dirty="0" smtClean="0"/>
              <a:t>تعريفات </a:t>
            </a:r>
            <a:r>
              <a:rPr lang="ar-IQ" dirty="0" smtClean="0"/>
              <a:t>ا</a:t>
            </a:r>
            <a:r>
              <a:rPr lang="ar-SA" dirty="0" smtClean="0"/>
              <a:t>لإعاقة، </a:t>
            </a:r>
            <a:r>
              <a:rPr lang="ar-IQ" dirty="0" smtClean="0"/>
              <a:t>وكذلك </a:t>
            </a:r>
            <a:r>
              <a:rPr lang="ar-SA" dirty="0" smtClean="0"/>
              <a:t>الأسلوب </a:t>
            </a:r>
            <a:r>
              <a:rPr lang="ar-SA" dirty="0" smtClean="0"/>
              <a:t>المستخدم في جمع </a:t>
            </a:r>
            <a:r>
              <a:rPr lang="ar-SA" dirty="0" smtClean="0"/>
              <a:t>البيانات</a:t>
            </a:r>
            <a:r>
              <a:rPr lang="ar-IQ" dirty="0" smtClean="0"/>
              <a:t>.</a:t>
            </a:r>
            <a:endParaRPr lang="ar-IQ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solidFill>
            <a:srgbClr val="A3AA64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ar-IQ" sz="3600" dirty="0" smtClean="0"/>
              <a:t>رابعاً:-</a:t>
            </a:r>
            <a:r>
              <a:rPr lang="ar-SA" sz="3600" dirty="0" smtClean="0"/>
              <a:t> الحق في تنمية شخصية الطفل ومواهبه وقدراته العقلية والبدنية</a:t>
            </a:r>
            <a:endParaRPr lang="ar-IQ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ar-IQ" dirty="0" smtClean="0"/>
              <a:t>يقع عبء العمل على </a:t>
            </a:r>
            <a:r>
              <a:rPr lang="ar-SA" dirty="0" smtClean="0"/>
              <a:t>تنمية شخصي</a:t>
            </a:r>
            <a:r>
              <a:rPr lang="ar-IQ" dirty="0" smtClean="0"/>
              <a:t>ة الطفل </a:t>
            </a:r>
            <a:r>
              <a:rPr lang="ar-SA" dirty="0" smtClean="0"/>
              <a:t>ومواهبه </a:t>
            </a:r>
            <a:r>
              <a:rPr lang="ar-SA" dirty="0" smtClean="0"/>
              <a:t>وقدراته العقلية والبدنية إلى أقصى </a:t>
            </a:r>
            <a:r>
              <a:rPr lang="ar-SA" dirty="0" smtClean="0"/>
              <a:t>إمكاناتها. في </a:t>
            </a:r>
            <a:r>
              <a:rPr lang="ar-SA" dirty="0" smtClean="0"/>
              <a:t>المرحلة العمرية المبكرة على الأسرة في الاعتبار </a:t>
            </a:r>
            <a:r>
              <a:rPr lang="ar-SA" dirty="0" smtClean="0"/>
              <a:t>الأول.</a:t>
            </a:r>
            <a:endParaRPr lang="ar-IQ" dirty="0" smtClean="0"/>
          </a:p>
          <a:p>
            <a:r>
              <a:rPr lang="ar-SA" dirty="0" smtClean="0"/>
              <a:t> </a:t>
            </a:r>
            <a:r>
              <a:rPr lang="ar-SA" dirty="0" smtClean="0"/>
              <a:t>فالأسرة تمثل المحيط الأول الذي يبدأ فيه الطفل حديث السن التعلم. </a:t>
            </a:r>
            <a:endParaRPr lang="en-US" dirty="0" smtClean="0"/>
          </a:p>
          <a:p>
            <a:r>
              <a:rPr lang="ar-SA" dirty="0" smtClean="0"/>
              <a:t>إلا أنه </a:t>
            </a:r>
            <a:r>
              <a:rPr lang="ar-SA" dirty="0" smtClean="0"/>
              <a:t>هناك بعض القدرات </a:t>
            </a:r>
            <a:r>
              <a:rPr lang="ar-SA" dirty="0" err="1" smtClean="0"/>
              <a:t>المه</a:t>
            </a:r>
            <a:r>
              <a:rPr lang="ar-IQ" dirty="0" err="1" smtClean="0"/>
              <a:t>مة</a:t>
            </a:r>
            <a:r>
              <a:rPr lang="ar-SA" dirty="0" smtClean="0"/>
              <a:t> والمواهب </a:t>
            </a:r>
            <a:r>
              <a:rPr lang="ar-SA" dirty="0" smtClean="0"/>
              <a:t>تحتاج في المراحل العمرية التالية </a:t>
            </a:r>
            <a:r>
              <a:rPr lang="ar-SA" dirty="0" smtClean="0"/>
              <a:t>إلى </a:t>
            </a:r>
            <a:r>
              <a:rPr lang="ar-SA" dirty="0" smtClean="0"/>
              <a:t>رعاية من نوع خاص، </a:t>
            </a:r>
            <a:r>
              <a:rPr lang="ar-SA" dirty="0" smtClean="0"/>
              <a:t>ولا </a:t>
            </a:r>
            <a:r>
              <a:rPr lang="ar-SA" dirty="0" smtClean="0"/>
              <a:t>يستطيع </a:t>
            </a:r>
            <a:r>
              <a:rPr lang="ar-IQ" dirty="0" err="1" smtClean="0"/>
              <a:t>ابرازها</a:t>
            </a:r>
            <a:r>
              <a:rPr lang="ar-SA" dirty="0" smtClean="0"/>
              <a:t> </a:t>
            </a:r>
            <a:r>
              <a:rPr lang="ar-SA" dirty="0" smtClean="0"/>
              <a:t>إلا تربويون متخصصون يقومون بهذه المهمة من جهة، ويوجهون الآباء والمتعاملين مع الطفل إلى الأسلوب الأمثل في رعاية هذه القدرات وتنشئتها من جهة أخرى</a:t>
            </a:r>
            <a:r>
              <a:rPr lang="en-US" dirty="0" smtClean="0"/>
              <a:t>.</a:t>
            </a:r>
            <a:endParaRPr lang="ar-IQ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solidFill>
            <a:schemeClr val="tx2">
              <a:lumMod val="60000"/>
              <a:lumOff val="40000"/>
            </a:schemeClr>
          </a:solidFill>
        </p:spPr>
        <p:txBody>
          <a:bodyPr/>
          <a:lstStyle/>
          <a:p>
            <a:pPr>
              <a:buNone/>
            </a:pPr>
            <a:r>
              <a:rPr lang="ar-IQ" dirty="0" smtClean="0"/>
              <a:t>نكمل </a:t>
            </a:r>
            <a:r>
              <a:rPr lang="ar-IQ" dirty="0" err="1" smtClean="0"/>
              <a:t>ان</a:t>
            </a:r>
            <a:r>
              <a:rPr lang="ar-IQ" dirty="0" smtClean="0"/>
              <a:t> شاء الله في المحاضرة القادمة ما يتعلق بالحق في التعليم </a:t>
            </a:r>
            <a:r>
              <a:rPr lang="ar-IQ" dirty="0" err="1" smtClean="0"/>
              <a:t>ص</a:t>
            </a:r>
            <a:r>
              <a:rPr lang="ar-IQ" dirty="0" smtClean="0"/>
              <a:t> </a:t>
            </a:r>
            <a:r>
              <a:rPr lang="ar-IQ" smtClean="0"/>
              <a:t>21 وما بعدها </a:t>
            </a:r>
            <a:endParaRPr lang="ar-IQ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419</Words>
  <Application>Microsoft Office PowerPoint</Application>
  <PresentationFormat>عرض على الشاشة (3:4)‏</PresentationFormat>
  <Paragraphs>29</Paragraphs>
  <Slides>8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سمة Office</vt:lpstr>
      <vt:lpstr>الحق في الرعاية الاسرية</vt:lpstr>
      <vt:lpstr>الحق في الرعاية الأسرية</vt:lpstr>
      <vt:lpstr>اولاً :- حق الطفل في بيئة أسرية ملائمة</vt:lpstr>
      <vt:lpstr>ثانياً:- حق الطفل فى معاملة تخلو من الإساءة</vt:lpstr>
      <vt:lpstr>ثالثا:- حق ذوي الاحتياجات الخاصة في الرعاية والتأهيل والاندماج في المجتمع</vt:lpstr>
      <vt:lpstr>الشريحة 6</vt:lpstr>
      <vt:lpstr>رابعاً:- الحق في تنمية شخصية الطفل ومواهبه وقدراته العقلية والبدنية</vt:lpstr>
      <vt:lpstr>الشريحة 8</vt:lpstr>
    </vt:vector>
  </TitlesOfParts>
  <Company>SACC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الحق في الرعاية الاسرية</dc:title>
  <dc:creator>hp</dc:creator>
  <cp:lastModifiedBy>hp</cp:lastModifiedBy>
  <cp:revision>13</cp:revision>
  <dcterms:created xsi:type="dcterms:W3CDTF">2020-03-29T11:04:33Z</dcterms:created>
  <dcterms:modified xsi:type="dcterms:W3CDTF">2020-03-30T08:41:17Z</dcterms:modified>
</cp:coreProperties>
</file>