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042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02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1609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650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97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973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652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181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532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834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398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282DA-3C20-4F70-AA28-C0A0AC8C789C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EF72-5728-40E4-A7C3-BF0D798AAB7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302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23042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27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  <a:t>تفسير آيات الأحكام </a:t>
            </a:r>
            <a:r>
              <a:rPr lang="ar-IQ" sz="2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  <a:t/>
            </a:r>
            <a:br>
              <a:rPr lang="ar-IQ" sz="2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</a:br>
            <a:r>
              <a:rPr lang="ar-IQ" sz="2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  <a:t>قسم التربية الإسلامية المرحلة الثالثة</a:t>
            </a:r>
            <a:br>
              <a:rPr lang="ar-IQ" sz="27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</a:br>
            <a:r>
              <a:rPr lang="ar-IQ" sz="27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  <a:t>المحاضرة </a:t>
            </a:r>
            <a:r>
              <a:rPr lang="ar-IQ" sz="27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  <a:t>الثالثة </a:t>
            </a:r>
            <a:r>
              <a:rPr lang="ar-IQ" sz="2700" dirty="0">
                <a:solidFill>
                  <a:srgbClr val="7BA7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  <a:t/>
            </a:r>
            <a:br>
              <a:rPr lang="ar-IQ" sz="2700" dirty="0">
                <a:solidFill>
                  <a:srgbClr val="7BA7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ea typeface="+mn-ea"/>
                <a:cs typeface="Arial"/>
              </a:rPr>
            </a:br>
            <a:r>
              <a:rPr lang="ar-IQ" sz="27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/>
                <a:cs typeface="Arial"/>
              </a:rPr>
              <a:t>الاستعاذة 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339752" y="4149080"/>
            <a:ext cx="4680520" cy="1224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ar-IQ" sz="2600" dirty="0" smtClean="0">
                <a:solidFill>
                  <a:srgbClr val="00B0F0"/>
                </a:solidFill>
              </a:rPr>
              <a:t> </a:t>
            </a:r>
            <a:r>
              <a:rPr lang="ar-IQ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 م. د. عقيل عباس </a:t>
            </a:r>
            <a:r>
              <a:rPr lang="ar-IQ" sz="26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الريكان</a:t>
            </a:r>
            <a:r>
              <a:rPr lang="ar-IQ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ar-IQ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الجامعة المستنصرية/ كلية التربية الأساسية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178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544616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marL="457200" algn="justLow">
              <a:lnSpc>
                <a:spcPct val="115000"/>
              </a:lnSpc>
              <a:spcAft>
                <a:spcPts val="1000"/>
              </a:spcAft>
            </a:pPr>
            <a:r>
              <a:rPr lang="ar-IQ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/>
            </a:r>
            <a:br>
              <a:rPr lang="ar-IQ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</a:br>
            <a:r>
              <a:rPr lang="ar-IQ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2</a:t>
            </a:r>
            <a:r>
              <a:rPr lang="ar-IQ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. وذهب </a:t>
            </a:r>
            <a:r>
              <a:rPr lang="ar-IQ" sz="60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أبو حنيفة والشافعيّ</a:t>
            </a:r>
            <a:r>
              <a:rPr lang="ar-IQ" sz="6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</a:t>
            </a:r>
            <a:r>
              <a:rPr lang="ar-IQ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إلى وجوب قراءتها في الركعة الأولى من الصلاة ولا تُقرأ في كل ركعة، فهما يعتبران أنّ الصلاة عمل واحد.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4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43924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57200" algn="justLow">
              <a:lnSpc>
                <a:spcPct val="115000"/>
              </a:lnSpc>
              <a:spcAft>
                <a:spcPts val="1000"/>
              </a:spcAft>
            </a:pPr>
            <a:r>
              <a:rPr lang="ar-IQ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3.أمّا </a:t>
            </a:r>
            <a:r>
              <a:rPr lang="ar-IQ" sz="6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المالكي</a:t>
            </a:r>
            <a:r>
              <a:rPr lang="ar-IQ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فلا يرى التعوّذ في الصلاة، إلا في قيام شهر رمضان.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5165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2952328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ar-IQ" b="1" u="sng" dirty="0">
                <a:latin typeface="Simplified Arabic"/>
                <a:ea typeface="Calibri"/>
                <a:cs typeface="sadr"/>
              </a:rPr>
              <a:t/>
            </a:r>
            <a:br>
              <a:rPr lang="ar-IQ" b="1" u="sng" dirty="0">
                <a:latin typeface="Simplified Arabic"/>
                <a:ea typeface="Calibri"/>
                <a:cs typeface="sadr"/>
              </a:rPr>
            </a:br>
            <a:r>
              <a:rPr lang="ar-IQ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الاستعاذة</a:t>
            </a:r>
            <a:r>
              <a:rPr lang="en-US" b="1" dirty="0" smtClean="0">
                <a:effectLst/>
                <a:latin typeface="Simplified Arabic"/>
                <a:ea typeface="Calibri"/>
                <a:cs typeface="sadr"/>
              </a:rPr>
              <a:t>  </a:t>
            </a:r>
            <a:r>
              <a:rPr lang="en-US" sz="2400" dirty="0">
                <a:ea typeface="Calibri"/>
                <a:cs typeface="Arial"/>
              </a:rPr>
              <a:t/>
            </a:r>
            <a:br>
              <a:rPr lang="en-US" sz="2400" dirty="0"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Low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الاستعاذة: </a:t>
            </a:r>
            <a:r>
              <a:rPr lang="ar-IQ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الاستجارة، فمعناه، استجير بالله من دون غيره، والعوذ هو </a:t>
            </a: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اللّجأ.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</a:t>
            </a: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الشيطان</a:t>
            </a: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</a:t>
            </a:r>
            <a:r>
              <a:rPr lang="ar-IQ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في اللّغة: هو كلّ متمّرد من الجن والأنس والدّواب؛ ولذلك جاء في القرآن: </a:t>
            </a:r>
            <a:r>
              <a:rPr lang="ar-IQ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(شَيَاطِينَ الْإِنسِ </a:t>
            </a:r>
            <a:r>
              <a:rPr lang="ar-IQ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وَالْجِنِّ)، </a:t>
            </a:r>
            <a:r>
              <a:rPr lang="ar-IQ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ووزنه فَيْعال من شطنت الدارُ أي بعدت، وقيل: فَعْلان من شاط يشيط، إذا بطل، والأوّل </a:t>
            </a: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أصحّ</a:t>
            </a:r>
            <a:r>
              <a:rPr lang="ar-IQ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.</a:t>
            </a:r>
            <a:endParaRPr lang="ar-IQ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/>
              <a:ea typeface="Calibri"/>
              <a:cs typeface="sadr"/>
            </a:endParaRP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والرَّجيم</a:t>
            </a:r>
            <a:r>
              <a:rPr lang="ar-IQ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: فعيل بمعنى مفعول، من الرّجم وهو الرّمي. 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/>
            </a:endParaRPr>
          </a:p>
          <a:p>
            <a:pPr marL="0" indent="0">
              <a:buNone/>
            </a:pPr>
            <a:endParaRPr lang="en-US" sz="1600" dirty="0"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1263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Low">
              <a:lnSpc>
                <a:spcPct val="115000"/>
              </a:lnSpc>
              <a:spcAft>
                <a:spcPts val="1000"/>
              </a:spcAft>
            </a:pPr>
            <a:r>
              <a:rPr lang="ar-IQ" sz="4000" dirty="0" smtClean="0">
                <a:solidFill>
                  <a:srgbClr val="FFFF00"/>
                </a:solidFill>
                <a:latin typeface="Simplified Arabic"/>
                <a:ea typeface="Calibri"/>
                <a:cs typeface="sadr"/>
              </a:rPr>
              <a:t/>
            </a:r>
            <a:br>
              <a:rPr lang="ar-IQ" sz="4000" dirty="0" smtClean="0">
                <a:solidFill>
                  <a:srgbClr val="FFFF00"/>
                </a:solidFill>
                <a:latin typeface="Simplified Arabic"/>
                <a:ea typeface="Calibri"/>
                <a:cs typeface="sadr"/>
              </a:rPr>
            </a:b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وأمر 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الله </a:t>
            </a: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بالاستعاذة 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من الشّيطان، إذ لا يكاد يخلو من وسوسته الإنسان، فقال: </a:t>
            </a:r>
            <a:r>
              <a:rPr lang="ar-IQ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(فَإِذَا قَرَأْتَ الْقُرْآنَ فَاسْتَعِذْ بِاللَّهِ مِنَ الشَّيْطَانِ الرَّجِيمِ</a:t>
            </a:r>
            <a:r>
              <a:rPr lang="ar-IQ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)) </a:t>
            </a: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النحل 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/ </a:t>
            </a: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98، 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ومعنى أعوذ: ألجأ إلى الله </a:t>
            </a: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من الشيطان 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أي: البعيد عن الخير، المفارق أخلاقه أخلاق جميع </a:t>
            </a: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جنسه.</a:t>
            </a:r>
            <a:b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</a:b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وقيل: المبعد من رحمة الله،</a:t>
            </a:r>
            <a:r>
              <a:rPr lang="ar-IQ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الرجيم</a:t>
            </a:r>
            <a:r>
              <a:rPr lang="ar-IQ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، أي: المطرود من السّماء المرمي بالشّهب </a:t>
            </a:r>
            <a:r>
              <a:rPr lang="ar-IQ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الثّاقبة.</a:t>
            </a:r>
            <a:r>
              <a:rPr lang="ar-IQ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5589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771800" y="548680"/>
            <a:ext cx="3816424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كيفيّة </a:t>
            </a:r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تلفّظها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208912" cy="4392488"/>
          </a:xfrm>
        </p:spPr>
        <p:style>
          <a:lnRef idx="0">
            <a:schemeClr val="dk1"/>
          </a:lnRef>
          <a:fillRef idx="1003">
            <a:schemeClr val="lt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Low"/>
            <a:r>
              <a:rPr lang="ar-IQ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الاستعاذة: </a:t>
            </a:r>
            <a:r>
              <a:rPr lang="ar-IQ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هو التلفّظ بالتعوّذ قبل التسمية، واختلاف القرَّاء في كيفيتها تلفّظها، </a:t>
            </a:r>
            <a:r>
              <a:rPr lang="ar-IQ" sz="5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فابن كثير وعاصم وأبو عمرو</a:t>
            </a:r>
            <a:r>
              <a:rPr lang="ar-IQ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: </a:t>
            </a:r>
            <a:r>
              <a:rPr lang="ar-IQ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(أَعُوْذُ بالله من الشَّيطان الرَّجيم</a:t>
            </a:r>
            <a:r>
              <a:rPr lang="ar-IQ" sz="5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)</a:t>
            </a:r>
            <a:endParaRPr lang="ar-IQ" sz="5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555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417646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IQ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ونافع وابن عامر والكسائي: </a:t>
            </a:r>
            <a:r>
              <a:rPr lang="ar-IQ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(أَعُوْذُ بالله من الشَّيطان الرَّجيم، إنّه هو السَّميعُ العليمُ</a:t>
            </a:r>
            <a:r>
              <a:rPr lang="ar-IQ" sz="6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)</a:t>
            </a:r>
            <a:endParaRPr lang="ar-IQ" sz="6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422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31460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وحمزة: (</a:t>
            </a:r>
            <a:r>
              <a:rPr lang="ar-IQ" sz="8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نستعيذُ بالله من الشَّيطان الرَّجيم</a:t>
            </a:r>
            <a:r>
              <a:rPr lang="ar-IQ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)</a:t>
            </a:r>
            <a:endParaRPr lang="ar-IQ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527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11256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ar-IQ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وأبو حاتم: </a:t>
            </a:r>
            <a:r>
              <a:rPr lang="ar-IQ" sz="8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(أَعُوْذُ بالله السَّميع العليم من الشَّيطان الرَّجيم). </a:t>
            </a:r>
            <a:endParaRPr lang="ar-IQ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253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051720" y="332656"/>
            <a:ext cx="5328593" cy="1470025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حكمها الفقهي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344816" cy="43204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Low">
              <a:lnSpc>
                <a:spcPct val="115000"/>
              </a:lnSpc>
              <a:spcAft>
                <a:spcPts val="1000"/>
              </a:spcAft>
            </a:pPr>
            <a:r>
              <a:rPr lang="ar-IQ" sz="5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اتفق </a:t>
            </a:r>
            <a:r>
              <a:rPr lang="ar-IQ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الجميع على </a:t>
            </a:r>
            <a:r>
              <a:rPr lang="ar-IQ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استحباب</a:t>
            </a:r>
            <a:r>
              <a:rPr lang="ar-IQ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قراءة الاستعاذة عند التلاوة إن كانت خارج الصلاة، أما قراءتها داخل الصلاة، فهي محل خلاف بينهم: </a:t>
            </a:r>
            <a:endParaRPr lang="en-US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3739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1125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Low"/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1</a:t>
            </a:r>
            <a:r>
              <a:rPr lang="ar-IQ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.ذهب</a:t>
            </a:r>
            <a:r>
              <a:rPr lang="ar-IQ" sz="5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</a:t>
            </a:r>
            <a:r>
              <a:rPr lang="ar-IQ" sz="54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الإمامية</a:t>
            </a:r>
            <a:r>
              <a:rPr lang="ar-IQ" sz="5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 </a:t>
            </a:r>
            <a:r>
              <a:rPr lang="ar-IQ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/>
                <a:ea typeface="Calibri"/>
                <a:cs typeface="sadr"/>
              </a:rPr>
              <a:t>إلى أنّ الاستعاذة داخل الصلاة مستحبة وغير واجبة، ويستحب اتيانها قبل القراءة في الركعة الأولى من كلّ صلاة أي: بعد تكبيرة الإحرام مباشرةً.</a:t>
            </a:r>
            <a:endParaRPr lang="ar-IQ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014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222</Words>
  <Application>Microsoft Office PowerPoint</Application>
  <PresentationFormat>عرض على الشاشة (3:4)‏</PresentationFormat>
  <Paragraphs>18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تفسير آيات الأحكام  قسم التربية الإسلامية المرحلة الثالثة المحاضرة الثالثة  الاستعاذة </vt:lpstr>
      <vt:lpstr> الاستعاذة   </vt:lpstr>
      <vt:lpstr> وأمر الله بالاستعاذة من الشّيطان، إذ لا يكاد يخلو من وسوسته الإنسان، فقال: (فَإِذَا قَرَأْتَ الْقُرْآنَ فَاسْتَعِذْ بِاللَّهِ مِنَ الشَّيْطَانِ الرَّجِيمِ)) النحل / 98، ومعنى أعوذ: ألجأ إلى الله من الشيطان أي: البعيد عن الخير، المفارق أخلاقه أخلاق جميع جنسه.  وقيل: المبعد من رحمة الله، الرجيم، أي: المطرود من السّماء المرمي بالشّهب الثّاقبة.   </vt:lpstr>
      <vt:lpstr> كيفيّة تلفّظها </vt:lpstr>
      <vt:lpstr>ونافع وابن عامر والكسائي: (أَعُوْذُ بالله من الشَّيطان الرَّجيم، إنّه هو السَّميعُ العليمُ)</vt:lpstr>
      <vt:lpstr>وحمزة: (نستعيذُ بالله من الشَّيطان الرَّجيم)</vt:lpstr>
      <vt:lpstr>وأبو حاتم: (أَعُوْذُ بالله السَّميع العليم من الشَّيطان الرَّجيم). </vt:lpstr>
      <vt:lpstr>حكمها الفقهي</vt:lpstr>
      <vt:lpstr>1.ذهب الإمامية إلى أنّ الاستعاذة داخل الصلاة مستحبة وغير واجبة، ويستحب اتيانها قبل القراءة في الركعة الأولى من كلّ صلاة أي: بعد تكبيرة الإحرام مباشرةً.</vt:lpstr>
      <vt:lpstr> 2. وذهب أبو حنيفة والشافعيّ إلى وجوب قراءتها في الركعة الأولى من الصلاة ولا تُقرأ في كل ركعة، فهما يعتبران أنّ الصلاة عمل واحد.  </vt:lpstr>
      <vt:lpstr>3.أمّا المالكي فلا يرى التعوّذ في الصلاة، إلا في قيام شهر رمضان.  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تفسير آيات الأحكام  قسم التربية الإسلامية المرحلة الثالثة المحاضرة الثالثة  الاستعاذة </dc:title>
  <dc:creator>smart</dc:creator>
  <cp:lastModifiedBy>smart</cp:lastModifiedBy>
  <cp:revision>10</cp:revision>
  <dcterms:created xsi:type="dcterms:W3CDTF">2020-03-26T10:29:28Z</dcterms:created>
  <dcterms:modified xsi:type="dcterms:W3CDTF">2020-03-26T12:07:05Z</dcterms:modified>
</cp:coreProperties>
</file>