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8712638-6024-49AE-8722-6C8FE7433DB2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EF563C2-20D3-4894-9D85-ECAE4DBA93AF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2638-6024-49AE-8722-6C8FE7433DB2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63C2-20D3-4894-9D85-ECAE4DBA93A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2638-6024-49AE-8722-6C8FE7433DB2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63C2-20D3-4894-9D85-ECAE4DBA93A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8712638-6024-49AE-8722-6C8FE7433DB2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EF563C2-20D3-4894-9D85-ECAE4DBA93AF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8712638-6024-49AE-8722-6C8FE7433DB2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EF563C2-20D3-4894-9D85-ECAE4DBA93AF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2638-6024-49AE-8722-6C8FE7433DB2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63C2-20D3-4894-9D85-ECAE4DBA93AF}" type="slidenum">
              <a:rPr lang="ar-IQ" smtClean="0"/>
              <a:t>‹#›</a:t>
            </a:fld>
            <a:endParaRPr lang="ar-IQ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2638-6024-49AE-8722-6C8FE7433DB2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63C2-20D3-4894-9D85-ECAE4DBA93AF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712638-6024-49AE-8722-6C8FE7433DB2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EF563C2-20D3-4894-9D85-ECAE4DBA93A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2638-6024-49AE-8722-6C8FE7433DB2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63C2-20D3-4894-9D85-ECAE4DBA93A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8712638-6024-49AE-8722-6C8FE7433DB2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EF563C2-20D3-4894-9D85-ECAE4DBA93AF}" type="slidenum">
              <a:rPr lang="ar-IQ" smtClean="0"/>
              <a:t>‹#›</a:t>
            </a:fld>
            <a:endParaRPr lang="ar-IQ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712638-6024-49AE-8722-6C8FE7433DB2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EF563C2-20D3-4894-9D85-ECAE4DBA93AF}" type="slidenum">
              <a:rPr lang="ar-IQ" smtClean="0"/>
              <a:t>‹#›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8712638-6024-49AE-8722-6C8FE7433DB2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EF563C2-20D3-4894-9D85-ECAE4DBA93AF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IQ" sz="6600" b="1" spc="300" dirty="0" smtClean="0"/>
              <a:t>حق تمكين الطفل </a:t>
            </a:r>
            <a:endParaRPr lang="ar-IQ" sz="6600" b="1" spc="300" dirty="0"/>
          </a:p>
        </p:txBody>
      </p:sp>
      <p:pic>
        <p:nvPicPr>
          <p:cNvPr id="6" name="عنصر نائب للمحتوى 5" descr="تنزيل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484784"/>
            <a:ext cx="8208912" cy="537321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ar-IQ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>
          <a:gradFill flip="none" rotWithShape="1">
            <a:gsLst>
              <a:gs pos="0">
                <a:schemeClr val="lt1">
                  <a:shade val="30000"/>
                  <a:satMod val="115000"/>
                </a:schemeClr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ar-SA" dirty="0" smtClean="0"/>
              <a:t> </a:t>
            </a:r>
            <a:r>
              <a:rPr lang="ar-SA" dirty="0" smtClean="0"/>
              <a:t>تتمحور </a:t>
            </a:r>
            <a:r>
              <a:rPr lang="ar-SA" dirty="0" smtClean="0"/>
              <a:t>الاتفاقيات </a:t>
            </a:r>
            <a:r>
              <a:rPr lang="ar-SA" dirty="0" smtClean="0"/>
              <a:t>الدولية للطفل </a:t>
            </a:r>
            <a:r>
              <a:rPr lang="ar-IQ" dirty="0" smtClean="0"/>
              <a:t>حول حق </a:t>
            </a:r>
            <a:r>
              <a:rPr lang="ar-IQ" dirty="0" smtClean="0">
                <a:solidFill>
                  <a:srgbClr val="FF0000"/>
                </a:solidFill>
              </a:rPr>
              <a:t>( </a:t>
            </a:r>
            <a:r>
              <a:rPr lang="ar-SA" dirty="0" smtClean="0">
                <a:solidFill>
                  <a:srgbClr val="FF0000"/>
                </a:solidFill>
              </a:rPr>
              <a:t>تمكين الطفل</a:t>
            </a:r>
            <a:r>
              <a:rPr lang="ar-IQ" dirty="0" smtClean="0">
                <a:solidFill>
                  <a:srgbClr val="FF0000"/>
                </a:solidFill>
              </a:rPr>
              <a:t>)</a:t>
            </a:r>
            <a:r>
              <a:rPr lang="ar-SA" dirty="0" smtClean="0"/>
              <a:t>، </a:t>
            </a:r>
            <a:r>
              <a:rPr lang="ar-IQ" dirty="0" err="1" smtClean="0"/>
              <a:t>اذ</a:t>
            </a:r>
            <a:r>
              <a:rPr lang="ar-IQ" dirty="0" smtClean="0"/>
              <a:t> يقوم هذا الحق على مفهوم </a:t>
            </a:r>
            <a:r>
              <a:rPr lang="ar-IQ" dirty="0" smtClean="0">
                <a:solidFill>
                  <a:srgbClr val="FF0000"/>
                </a:solidFill>
              </a:rPr>
              <a:t>(</a:t>
            </a:r>
            <a:r>
              <a:rPr lang="ar-SA" dirty="0" smtClean="0">
                <a:solidFill>
                  <a:srgbClr val="FF0000"/>
                </a:solidFill>
              </a:rPr>
              <a:t>مصالح </a:t>
            </a:r>
            <a:r>
              <a:rPr lang="ar-SA" dirty="0" smtClean="0">
                <a:solidFill>
                  <a:srgbClr val="FF0000"/>
                </a:solidFill>
              </a:rPr>
              <a:t>الطفل الفضلى</a:t>
            </a:r>
            <a:r>
              <a:rPr lang="ar-SA" dirty="0" smtClean="0">
                <a:solidFill>
                  <a:srgbClr val="FF0000"/>
                </a:solidFill>
              </a:rPr>
              <a:t>)</a:t>
            </a:r>
            <a:r>
              <a:rPr lang="ar-IQ" dirty="0" smtClean="0"/>
              <a:t>.</a:t>
            </a:r>
          </a:p>
          <a:p>
            <a:pPr>
              <a:buNone/>
            </a:pPr>
            <a:r>
              <a:rPr lang="ar-IQ" dirty="0" smtClean="0"/>
              <a:t>وتطبيق الحق في تمكين الطفل يتمثل بتقديم حقوقه </a:t>
            </a:r>
            <a:r>
              <a:rPr lang="ar-IQ" dirty="0" err="1" smtClean="0"/>
              <a:t>ع</a:t>
            </a:r>
            <a:r>
              <a:rPr lang="ar-SA" dirty="0" err="1" smtClean="0"/>
              <a:t>لى</a:t>
            </a:r>
            <a:r>
              <a:rPr lang="ar-SA" dirty="0" smtClean="0"/>
              <a:t> </a:t>
            </a:r>
            <a:r>
              <a:rPr lang="ar-SA" dirty="0" smtClean="0"/>
              <a:t>حقوق والديه، فإذا ما تعارضت </a:t>
            </a:r>
            <a:r>
              <a:rPr lang="ar-IQ" dirty="0" smtClean="0"/>
              <a:t>مثلاً </a:t>
            </a:r>
            <a:r>
              <a:rPr lang="ar-SA" dirty="0" smtClean="0"/>
              <a:t>حق </a:t>
            </a:r>
            <a:r>
              <a:rPr lang="ar-SA" dirty="0" smtClean="0"/>
              <a:t>الوالدين في تأديب أبنائهما </a:t>
            </a:r>
            <a:r>
              <a:rPr lang="ar-IQ" dirty="0" smtClean="0"/>
              <a:t>مع حق الطفل في السلامة الجسدية </a:t>
            </a:r>
            <a:r>
              <a:rPr lang="ar-SA" dirty="0" smtClean="0"/>
              <a:t>قُدم </a:t>
            </a:r>
            <a:r>
              <a:rPr lang="ar-SA" dirty="0" smtClean="0"/>
              <a:t>حق </a:t>
            </a:r>
            <a:r>
              <a:rPr lang="ar-SA" dirty="0" smtClean="0"/>
              <a:t>الطفل</a:t>
            </a:r>
            <a:r>
              <a:rPr lang="ar-IQ" dirty="0" smtClean="0"/>
              <a:t>. 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SA" dirty="0" smtClean="0"/>
              <a:t>ورفعت الأمم المتحدة </a:t>
            </a:r>
            <a:r>
              <a:rPr lang="ar-SA" dirty="0" smtClean="0"/>
              <a:t>شعار </a:t>
            </a:r>
            <a:r>
              <a:rPr lang="ar-SA" dirty="0" smtClean="0">
                <a:solidFill>
                  <a:srgbClr val="FF0000"/>
                </a:solidFill>
              </a:rPr>
              <a:t>(قل نعم للأطفال)، </a:t>
            </a:r>
            <a:r>
              <a:rPr lang="ar-SA" dirty="0" smtClean="0"/>
              <a:t>أي </a:t>
            </a:r>
            <a:r>
              <a:rPr lang="ar-IQ" dirty="0" err="1" smtClean="0"/>
              <a:t>ان</a:t>
            </a:r>
            <a:r>
              <a:rPr lang="ar-IQ" dirty="0" smtClean="0"/>
              <a:t> </a:t>
            </a:r>
            <a:r>
              <a:rPr lang="ar-SA" dirty="0" smtClean="0"/>
              <a:t>على </a:t>
            </a:r>
            <a:r>
              <a:rPr lang="ar-SA" dirty="0" smtClean="0"/>
              <a:t>العالم أن يستمع </a:t>
            </a:r>
            <a:r>
              <a:rPr lang="ar-IQ" dirty="0" smtClean="0"/>
              <a:t>لمطالب </a:t>
            </a:r>
            <a:r>
              <a:rPr lang="ar-IQ" dirty="0" err="1" smtClean="0"/>
              <a:t>الاطفال</a:t>
            </a:r>
            <a:r>
              <a:rPr lang="ar-SA" dirty="0" smtClean="0"/>
              <a:t>، </a:t>
            </a:r>
            <a:r>
              <a:rPr lang="ar-SA" dirty="0" smtClean="0"/>
              <a:t>ويستجيب </a:t>
            </a:r>
            <a:r>
              <a:rPr lang="ar-SA" dirty="0" err="1" smtClean="0"/>
              <a:t>ل</a:t>
            </a:r>
            <a:r>
              <a:rPr lang="ar-IQ" dirty="0" smtClean="0"/>
              <a:t>ها.</a:t>
            </a:r>
            <a:endParaRPr lang="ar-IQ" dirty="0"/>
          </a:p>
        </p:txBody>
      </p:sp>
      <p:sp>
        <p:nvSpPr>
          <p:cNvPr id="8" name="سهم إلى اليسار 7"/>
          <p:cNvSpPr/>
          <p:nvPr/>
        </p:nvSpPr>
        <p:spPr>
          <a:xfrm>
            <a:off x="7020272" y="1268760"/>
            <a:ext cx="792088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" name="سهم إلى اليسار 8"/>
          <p:cNvSpPr/>
          <p:nvPr/>
        </p:nvSpPr>
        <p:spPr>
          <a:xfrm>
            <a:off x="7020272" y="3717032"/>
            <a:ext cx="648072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sz="4400" i="1" dirty="0" smtClean="0">
                <a:solidFill>
                  <a:schemeClr val="bg2">
                    <a:lumMod val="25000"/>
                  </a:schemeClr>
                </a:solidFill>
              </a:rPr>
              <a:t>من تطبيقات حق تمكين الطفل </a:t>
            </a:r>
            <a:endParaRPr lang="ar-IQ" sz="4400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ar-IQ" dirty="0" smtClean="0"/>
              <a:t>1. ينبغي على الدول</a:t>
            </a:r>
            <a:r>
              <a:rPr lang="ar-SA" dirty="0" smtClean="0"/>
              <a:t> </a:t>
            </a:r>
            <a:r>
              <a:rPr lang="ar-SA" dirty="0" smtClean="0"/>
              <a:t>عدم فصل الطفل عن والديه </a:t>
            </a:r>
            <a:r>
              <a:rPr lang="ar-IQ" dirty="0" err="1" smtClean="0"/>
              <a:t>الا</a:t>
            </a:r>
            <a:r>
              <a:rPr lang="ar-IQ" dirty="0" smtClean="0"/>
              <a:t> في حال صدور حكم</a:t>
            </a:r>
            <a:r>
              <a:rPr lang="ar-SA" dirty="0" smtClean="0"/>
              <a:t> قضائي</a:t>
            </a:r>
            <a:r>
              <a:rPr lang="ar-IQ" dirty="0" smtClean="0"/>
              <a:t> بذلك </a:t>
            </a:r>
            <a:r>
              <a:rPr lang="ar-SA" dirty="0" smtClean="0"/>
              <a:t> </a:t>
            </a:r>
            <a:r>
              <a:rPr lang="ar-IQ" dirty="0" smtClean="0"/>
              <a:t>، عندما يكون الفصل </a:t>
            </a:r>
            <a:r>
              <a:rPr lang="ar-SA" dirty="0" smtClean="0"/>
              <a:t>ضروري </a:t>
            </a:r>
            <a:r>
              <a:rPr lang="ar-SA" dirty="0" smtClean="0"/>
              <a:t>لصون مصالح الطفل الفضلى، </a:t>
            </a:r>
            <a:r>
              <a:rPr lang="ar-SA" dirty="0" smtClean="0"/>
              <a:t>مثل </a:t>
            </a:r>
            <a:r>
              <a:rPr lang="ar-SA" dirty="0" smtClean="0"/>
              <a:t>حالة إساءة الوالدين معاملة الطفل، أو إهمالهما </a:t>
            </a:r>
            <a:r>
              <a:rPr lang="ar-SA" dirty="0" smtClean="0"/>
              <a:t>له</a:t>
            </a:r>
            <a:r>
              <a:rPr lang="ar-IQ" dirty="0" smtClean="0"/>
              <a:t>.</a:t>
            </a:r>
          </a:p>
          <a:p>
            <a:pPr lvl="0"/>
            <a:r>
              <a:rPr lang="ar-IQ" dirty="0" smtClean="0"/>
              <a:t>2.</a:t>
            </a:r>
            <a:r>
              <a:rPr lang="ar-SA" dirty="0" smtClean="0"/>
              <a:t>للطفل </a:t>
            </a:r>
            <a:r>
              <a:rPr lang="ar-SA" dirty="0" smtClean="0"/>
              <a:t>المحروم </a:t>
            </a:r>
            <a:r>
              <a:rPr lang="ar-SA" dirty="0" smtClean="0"/>
              <a:t>من </a:t>
            </a:r>
            <a:r>
              <a:rPr lang="ar-SA" dirty="0" smtClean="0"/>
              <a:t>بيئته </a:t>
            </a:r>
            <a:r>
              <a:rPr lang="ar-SA" dirty="0" smtClean="0"/>
              <a:t>العائلية، </a:t>
            </a:r>
            <a:r>
              <a:rPr lang="ar-SA" dirty="0" smtClean="0"/>
              <a:t>الحق في حماية ومساعدة </a:t>
            </a:r>
            <a:r>
              <a:rPr lang="ar-SA" dirty="0" smtClean="0"/>
              <a:t>توفرهما </a:t>
            </a:r>
            <a:r>
              <a:rPr lang="ar-SA" dirty="0" smtClean="0"/>
              <a:t>الدولة</a:t>
            </a:r>
            <a:r>
              <a:rPr lang="en-US" dirty="0" smtClean="0"/>
              <a:t>.</a:t>
            </a:r>
            <a:endParaRPr lang="ar-IQ" dirty="0" smtClean="0"/>
          </a:p>
          <a:p>
            <a:pPr lvl="0"/>
            <a:r>
              <a:rPr lang="ar-IQ" dirty="0" smtClean="0"/>
              <a:t>وهذه تتمثل </a:t>
            </a:r>
            <a:r>
              <a:rPr lang="ar-IQ" dirty="0" err="1" smtClean="0"/>
              <a:t>بــ</a:t>
            </a:r>
            <a:r>
              <a:rPr lang="ar-IQ" dirty="0" smtClean="0"/>
              <a:t>:-</a:t>
            </a:r>
          </a:p>
          <a:p>
            <a:pPr lvl="0"/>
            <a:r>
              <a:rPr lang="ar-IQ" dirty="0" smtClean="0"/>
              <a:t> </a:t>
            </a:r>
            <a:r>
              <a:rPr lang="ar-IQ" dirty="0" smtClean="0">
                <a:solidFill>
                  <a:schemeClr val="bg2">
                    <a:lumMod val="25000"/>
                  </a:schemeClr>
                </a:solidFill>
              </a:rPr>
              <a:t>توفير </a:t>
            </a:r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رعاية </a:t>
            </a:r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بديلة لمثل هذا </a:t>
            </a:r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الطفل</a:t>
            </a:r>
            <a:r>
              <a:rPr lang="ar-IQ" dirty="0" smtClean="0">
                <a:solidFill>
                  <a:schemeClr val="bg2">
                    <a:lumMod val="25000"/>
                  </a:schemeClr>
                </a:solidFill>
              </a:rPr>
              <a:t> ( عائلة تتبناه </a:t>
            </a:r>
            <a:r>
              <a:rPr lang="ar-IQ" dirty="0" err="1" smtClean="0">
                <a:solidFill>
                  <a:schemeClr val="bg2">
                    <a:lumMod val="25000"/>
                  </a:schemeClr>
                </a:solidFill>
              </a:rPr>
              <a:t>او</a:t>
            </a:r>
            <a:r>
              <a:rPr lang="ar-IQ" dirty="0" smtClean="0">
                <a:solidFill>
                  <a:schemeClr val="bg2">
                    <a:lumMod val="25000"/>
                  </a:schemeClr>
                </a:solidFill>
              </a:rPr>
              <a:t> تكلف رعايته </a:t>
            </a:r>
            <a:r>
              <a:rPr lang="ar-IQ" dirty="0" err="1" smtClean="0">
                <a:solidFill>
                  <a:schemeClr val="bg2">
                    <a:lumMod val="25000"/>
                  </a:schemeClr>
                </a:solidFill>
              </a:rPr>
              <a:t>او</a:t>
            </a:r>
            <a:r>
              <a:rPr lang="ar-IQ" dirty="0" smtClean="0">
                <a:solidFill>
                  <a:schemeClr val="bg2">
                    <a:lumMod val="25000"/>
                  </a:schemeClr>
                </a:solidFill>
              </a:rPr>
              <a:t> دور رعاية رسمية )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r-IQ" sz="5400" b="1" dirty="0" smtClean="0"/>
              <a:t>الحق في البقاء والصحة </a:t>
            </a:r>
            <a:endParaRPr lang="ar-IQ" sz="54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 algn="just"/>
            <a:r>
              <a:rPr lang="ar-IQ" sz="3200" dirty="0" smtClean="0"/>
              <a:t>لضمان حق الطفل في البقاء ينبغي </a:t>
            </a:r>
            <a:r>
              <a:rPr lang="ar-IQ" sz="3200" dirty="0" err="1" smtClean="0"/>
              <a:t>ان</a:t>
            </a:r>
            <a:r>
              <a:rPr lang="ar-IQ" sz="3200" dirty="0" smtClean="0"/>
              <a:t> يتمتع بعدد من الحقوق </a:t>
            </a:r>
            <a:r>
              <a:rPr lang="ar-IQ" sz="3200" dirty="0" err="1" smtClean="0"/>
              <a:t>الاساسية</a:t>
            </a:r>
            <a:r>
              <a:rPr lang="ar-IQ" sz="3200" dirty="0" smtClean="0"/>
              <a:t> كال</a:t>
            </a:r>
            <a:r>
              <a:rPr lang="ar-SA" sz="3200" dirty="0" smtClean="0"/>
              <a:t>حق </a:t>
            </a:r>
            <a:r>
              <a:rPr lang="ar-SA" sz="3200" dirty="0" smtClean="0"/>
              <a:t>التعلم وحق الصحة والرعاية الصحية وحق الاسم وحق الجنسية</a:t>
            </a:r>
            <a:endParaRPr lang="ar-IQ" sz="3200" dirty="0" smtClean="0"/>
          </a:p>
          <a:p>
            <a:pPr lvl="0" algn="just">
              <a:buNone/>
            </a:pPr>
            <a:r>
              <a:rPr lang="ar-IQ" sz="3200" dirty="0" smtClean="0"/>
              <a:t>        </a:t>
            </a:r>
            <a:r>
              <a:rPr lang="ar-IQ" sz="3200" dirty="0" err="1" smtClean="0"/>
              <a:t>اما</a:t>
            </a:r>
            <a:r>
              <a:rPr lang="ar-IQ" sz="3200" dirty="0" smtClean="0"/>
              <a:t> حقه في الصحة فيتمثل </a:t>
            </a:r>
            <a:r>
              <a:rPr lang="ar-IQ" sz="3200" dirty="0" err="1" smtClean="0"/>
              <a:t>بـ</a:t>
            </a:r>
            <a:r>
              <a:rPr lang="ar-SA" sz="3200" dirty="0" smtClean="0"/>
              <a:t> توفير الرعاية الصحية والتغذية السليمة وتوفير مياه الشرب النقية والبيئة الصحية والحماية من العنف والإساءة </a:t>
            </a:r>
            <a:r>
              <a:rPr lang="ar-IQ" sz="3200" dirty="0" smtClean="0"/>
              <a:t>.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ar-IQ" sz="3200" dirty="0" smtClean="0"/>
              <a:t> </a:t>
            </a:r>
            <a:r>
              <a:rPr lang="ar-IQ" sz="3200" dirty="0" smtClean="0"/>
              <a:t>    كما </a:t>
            </a:r>
            <a:r>
              <a:rPr lang="ar-SA" sz="3200" dirty="0" smtClean="0"/>
              <a:t>ويتوقف ضمان </a:t>
            </a:r>
            <a:r>
              <a:rPr lang="ar-IQ" sz="3200" dirty="0" smtClean="0"/>
              <a:t>صحة</a:t>
            </a:r>
            <a:r>
              <a:rPr lang="ar-SA" sz="3200" dirty="0" smtClean="0"/>
              <a:t> أفضل للأطفال </a:t>
            </a:r>
            <a:r>
              <a:rPr lang="ar-IQ" sz="3200" dirty="0" smtClean="0"/>
              <a:t>هو الاهتمام </a:t>
            </a:r>
            <a:r>
              <a:rPr lang="ar-IQ" sz="3200" dirty="0" err="1" smtClean="0"/>
              <a:t>ب</a:t>
            </a:r>
            <a:r>
              <a:rPr lang="ar-SA" sz="3200" dirty="0" smtClean="0"/>
              <a:t>صحة أمهاتهم والاهتمام الذي يتلقاه الأطفال خلال سنواتهم الأولى منذ الولادة وحتى بلوغهم سن السادسة. </a:t>
            </a:r>
            <a:endParaRPr lang="en-US" sz="3200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IQ" dirty="0" smtClean="0"/>
              <a:t>المحاضرة القادمة تتعلق بالحق في الرعاية الصحية </a:t>
            </a:r>
            <a:endParaRPr lang="ar-IQ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</TotalTime>
  <Words>218</Words>
  <Application>Microsoft Office PowerPoint</Application>
  <PresentationFormat>عرض على الشاشة (3:4)‏</PresentationFormat>
  <Paragraphs>14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مشربية</vt:lpstr>
      <vt:lpstr>حق تمكين الطفل </vt:lpstr>
      <vt:lpstr>الشريحة 2</vt:lpstr>
      <vt:lpstr>من تطبيقات حق تمكين الطفل </vt:lpstr>
      <vt:lpstr>الحق في البقاء والصحة </vt:lpstr>
      <vt:lpstr>الشريحة 5</vt:lpstr>
    </vt:vector>
  </TitlesOfParts>
  <Company>SACC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حق تمكين الطفل</dc:title>
  <dc:creator>hp</dc:creator>
  <cp:lastModifiedBy>hp</cp:lastModifiedBy>
  <cp:revision>3</cp:revision>
  <dcterms:created xsi:type="dcterms:W3CDTF">2020-03-29T10:40:13Z</dcterms:created>
  <dcterms:modified xsi:type="dcterms:W3CDTF">2020-03-29T11:04:20Z</dcterms:modified>
</cp:coreProperties>
</file>