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91365A-A4ED-4A0A-8743-44FC810ACB22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B6A6C0-FD05-491F-9095-B6ED94D1BF8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85817"/>
          </a:xfrm>
        </p:spPr>
        <p:txBody>
          <a:bodyPr>
            <a:normAutofit/>
          </a:bodyPr>
          <a:lstStyle/>
          <a:p>
            <a:pPr algn="r"/>
            <a:r>
              <a:rPr lang="ar-IQ" dirty="0" smtClean="0"/>
              <a:t>الاعجام والإهمال وضبط الحروف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57290" y="1142984"/>
            <a:ext cx="6400800" cy="5429288"/>
          </a:xfr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IQ" dirty="0">
                <a:solidFill>
                  <a:schemeClr val="bg1"/>
                </a:solidFill>
              </a:rPr>
              <a:t>يرد عدد كثير من المخطوطات </a:t>
            </a:r>
            <a:r>
              <a:rPr lang="ar-IQ" dirty="0" err="1">
                <a:solidFill>
                  <a:schemeClr val="bg1"/>
                </a:solidFill>
              </a:rPr>
              <a:t>القديمه</a:t>
            </a:r>
            <a:r>
              <a:rPr lang="ar-IQ" dirty="0">
                <a:solidFill>
                  <a:schemeClr val="bg1"/>
                </a:solidFill>
              </a:rPr>
              <a:t> غير منقط ولا </a:t>
            </a:r>
            <a:r>
              <a:rPr lang="ar-IQ" dirty="0" err="1">
                <a:solidFill>
                  <a:schemeClr val="bg1"/>
                </a:solidFill>
              </a:rPr>
              <a:t>سيما</a:t>
            </a:r>
            <a:r>
              <a:rPr lang="ar-IQ" dirty="0">
                <a:solidFill>
                  <a:schemeClr val="bg1"/>
                </a:solidFill>
              </a:rPr>
              <a:t> تلك التي  كتبت بالخط الكوفي بل ربما نجد كثيرا من المخطوطات الحديثة كتبت بغير ذلك الخط خاليه من الاعجام والمراد </a:t>
            </a:r>
            <a:r>
              <a:rPr lang="ar-IQ" dirty="0" err="1">
                <a:solidFill>
                  <a:schemeClr val="bg1"/>
                </a:solidFill>
              </a:rPr>
              <a:t>بالاعجام</a:t>
            </a:r>
            <a:r>
              <a:rPr lang="ar-IQ" dirty="0">
                <a:solidFill>
                  <a:schemeClr val="bg1"/>
                </a:solidFill>
              </a:rPr>
              <a:t> هو النقاط .</a:t>
            </a:r>
            <a:endParaRPr lang="ar-IQ" b="0" dirty="0" smtClean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 </a:t>
            </a:r>
            <a:r>
              <a:rPr lang="ar-IQ" dirty="0" err="1">
                <a:solidFill>
                  <a:schemeClr val="bg1"/>
                </a:solidFill>
              </a:rPr>
              <a:t>اما</a:t>
            </a:r>
            <a:r>
              <a:rPr lang="ar-IQ" dirty="0">
                <a:solidFill>
                  <a:schemeClr val="bg1"/>
                </a:solidFill>
              </a:rPr>
              <a:t> </a:t>
            </a:r>
            <a:r>
              <a:rPr lang="ar-IQ" dirty="0" err="1">
                <a:solidFill>
                  <a:schemeClr val="bg1"/>
                </a:solidFill>
              </a:rPr>
              <a:t>اذا</a:t>
            </a:r>
            <a:r>
              <a:rPr lang="ar-IQ" dirty="0">
                <a:solidFill>
                  <a:schemeClr val="bg1"/>
                </a:solidFill>
              </a:rPr>
              <a:t> تقنطوا الكلمات فان المخطوطات قد تتفاوت في </a:t>
            </a:r>
            <a:r>
              <a:rPr lang="ar-IQ" dirty="0" err="1">
                <a:solidFill>
                  <a:schemeClr val="bg1"/>
                </a:solidFill>
              </a:rPr>
              <a:t>لك</a:t>
            </a:r>
            <a:r>
              <a:rPr lang="ar-IQ" dirty="0">
                <a:solidFill>
                  <a:schemeClr val="bg1"/>
                </a:solidFill>
              </a:rPr>
              <a:t> ولكل جماعة </a:t>
            </a:r>
            <a:r>
              <a:rPr lang="ar-IQ" dirty="0" err="1">
                <a:solidFill>
                  <a:schemeClr val="bg1"/>
                </a:solidFill>
              </a:rPr>
              <a:t>اداب</a:t>
            </a:r>
            <a:r>
              <a:rPr lang="ar-IQ" dirty="0">
                <a:solidFill>
                  <a:schemeClr val="bg1"/>
                </a:solidFill>
              </a:rPr>
              <a:t> ورسوم مختلفة بل لكل مخطوط طريقه في ذلك.</a:t>
            </a:r>
            <a:endParaRPr lang="ar-IQ" b="0" dirty="0" smtClean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 في الكتابات القديمة قد توضع  بعض العلامات لإهمال الحروف فيضعون تحت السين ثلاث نقاط أما صفا واحدا </a:t>
            </a:r>
            <a:r>
              <a:rPr lang="ar-IQ" dirty="0" err="1">
                <a:solidFill>
                  <a:schemeClr val="bg1"/>
                </a:solidFill>
              </a:rPr>
              <a:t>او</a:t>
            </a:r>
            <a:r>
              <a:rPr lang="ar-IQ" dirty="0">
                <a:solidFill>
                  <a:schemeClr val="bg1"/>
                </a:solidFill>
              </a:rPr>
              <a:t> بصوره مجموعة ليشيروا  إلى أن الحرف مهمل .</a:t>
            </a:r>
            <a:endParaRPr lang="ar-IQ" b="0" dirty="0" smtClean="0">
              <a:solidFill>
                <a:schemeClr val="bg1"/>
              </a:solidFill>
            </a:endParaRPr>
          </a:p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ar-IQ" dirty="0" smtClean="0"/>
              <a:t>وبعضهم يضع  حرف سين صغير(س) تحت حرف السين أو يكتب (ح) تحت حرف الحاء تفريقا له عن الحرف المعجم.</a:t>
            </a:r>
            <a:endParaRPr lang="ar-IQ" b="0" dirty="0" smtClean="0"/>
          </a:p>
          <a:p>
            <a:r>
              <a:rPr lang="ar-IQ" dirty="0" smtClean="0"/>
              <a:t> وقد يضعون  فوق المهمل همزه </a:t>
            </a:r>
            <a:r>
              <a:rPr lang="ar-IQ" dirty="0" err="1" smtClean="0"/>
              <a:t>او</a:t>
            </a:r>
            <a:r>
              <a:rPr lang="ar-IQ" dirty="0" smtClean="0"/>
              <a:t> خطا </a:t>
            </a:r>
            <a:r>
              <a:rPr lang="ar-IQ" dirty="0" err="1" smtClean="0"/>
              <a:t>افقيا</a:t>
            </a:r>
            <a:r>
              <a:rPr lang="ar-IQ" dirty="0" smtClean="0"/>
              <a:t> </a:t>
            </a:r>
            <a:r>
              <a:rPr lang="ar-IQ" dirty="0" err="1" smtClean="0"/>
              <a:t>او</a:t>
            </a:r>
            <a:r>
              <a:rPr lang="ar-IQ" dirty="0" smtClean="0"/>
              <a:t> منحنيا </a:t>
            </a:r>
            <a:r>
              <a:rPr lang="ar-IQ" dirty="0" err="1" smtClean="0"/>
              <a:t>الى</a:t>
            </a:r>
            <a:r>
              <a:rPr lang="ar-IQ" dirty="0" smtClean="0"/>
              <a:t> </a:t>
            </a:r>
            <a:r>
              <a:rPr lang="ar-IQ" dirty="0" err="1" smtClean="0"/>
              <a:t>اعلى</a:t>
            </a:r>
            <a:r>
              <a:rPr lang="ar-IQ" dirty="0" smtClean="0"/>
              <a:t> </a:t>
            </a: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ar-IQ" dirty="0" err="1" smtClean="0"/>
              <a:t>علامه</a:t>
            </a:r>
            <a:r>
              <a:rPr lang="ar-IQ" dirty="0" smtClean="0"/>
              <a:t> تشبه الرقم (7) وهكذا .</a:t>
            </a:r>
            <a:endParaRPr lang="ar-IQ" b="0" dirty="0" smtClean="0"/>
          </a:p>
          <a:p>
            <a:r>
              <a:rPr lang="ar-IQ" dirty="0" smtClean="0"/>
              <a:t> وقد يضعون النقاط </a:t>
            </a:r>
            <a:r>
              <a:rPr lang="ar-IQ" dirty="0" err="1" smtClean="0"/>
              <a:t>اعلى</a:t>
            </a:r>
            <a:r>
              <a:rPr lang="ar-IQ" dirty="0" smtClean="0"/>
              <a:t> الحرف  وتحته </a:t>
            </a:r>
            <a:r>
              <a:rPr lang="ar-IQ" dirty="0" err="1" smtClean="0"/>
              <a:t>اشارة</a:t>
            </a:r>
            <a:r>
              <a:rPr lang="ar-IQ" dirty="0" smtClean="0"/>
              <a:t> </a:t>
            </a:r>
            <a:r>
              <a:rPr lang="ar-IQ" dirty="0" err="1" smtClean="0"/>
              <a:t>الى</a:t>
            </a:r>
            <a:r>
              <a:rPr lang="ar-IQ" dirty="0" smtClean="0"/>
              <a:t> جواز قراءته </a:t>
            </a:r>
            <a:r>
              <a:rPr lang="ar-IQ" dirty="0" err="1" smtClean="0"/>
              <a:t>بالاهمال</a:t>
            </a:r>
            <a:r>
              <a:rPr lang="ar-IQ" dirty="0" smtClean="0"/>
              <a:t> </a:t>
            </a:r>
            <a:r>
              <a:rPr lang="ar-IQ" dirty="0" err="1" smtClean="0"/>
              <a:t>والاعجام</a:t>
            </a:r>
            <a:r>
              <a:rPr lang="ar-IQ" dirty="0" smtClean="0"/>
              <a:t> مثل( </a:t>
            </a:r>
            <a:r>
              <a:rPr lang="ar-IQ" dirty="0" err="1" smtClean="0"/>
              <a:t>التسميت</a:t>
            </a:r>
            <a:r>
              <a:rPr lang="ar-IQ" dirty="0" smtClean="0"/>
              <a:t>) </a:t>
            </a:r>
            <a:r>
              <a:rPr lang="ar-IQ" dirty="0" err="1" smtClean="0"/>
              <a:t>و</a:t>
            </a:r>
            <a:r>
              <a:rPr lang="ar-IQ" dirty="0" smtClean="0"/>
              <a:t>( التشميت) </a:t>
            </a:r>
            <a:r>
              <a:rPr lang="ar-IQ" dirty="0" err="1" smtClean="0"/>
              <a:t>و</a:t>
            </a:r>
            <a:r>
              <a:rPr lang="ar-IQ" dirty="0" smtClean="0"/>
              <a:t>(</a:t>
            </a:r>
            <a:r>
              <a:rPr lang="ar-IQ" dirty="0" err="1" smtClean="0"/>
              <a:t>المضمضه</a:t>
            </a:r>
            <a:r>
              <a:rPr lang="ar-IQ" dirty="0" smtClean="0"/>
              <a:t>)و( </a:t>
            </a:r>
            <a:r>
              <a:rPr lang="ar-IQ" dirty="0" err="1" smtClean="0"/>
              <a:t>المصمصه</a:t>
            </a:r>
            <a:r>
              <a:rPr lang="ar-IQ" dirty="0" smtClean="0"/>
              <a:t>).</a:t>
            </a:r>
            <a:endParaRPr lang="ar-IQ" b="0" dirty="0" smtClean="0"/>
          </a:p>
          <a:p>
            <a:r>
              <a:rPr lang="ar-IQ" dirty="0" smtClean="0"/>
              <a:t>وفي الخط المغربي كانوا ينقطون الفاء من أسفلها والقاف بنقطة من أعلاها.</a:t>
            </a:r>
            <a:endParaRPr lang="ar-IQ" b="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6215106"/>
          </a:xfrm>
        </p:spPr>
        <p:txBody>
          <a:bodyPr>
            <a:normAutofit/>
          </a:bodyPr>
          <a:lstStyle/>
          <a:p>
            <a:r>
              <a:rPr lang="ar-IQ" dirty="0"/>
              <a:t>وفي ضبط الكلمات وشكلها كان </a:t>
            </a:r>
            <a:r>
              <a:rPr lang="ar-IQ" dirty="0" err="1"/>
              <a:t>النساخ</a:t>
            </a:r>
            <a:r>
              <a:rPr lang="ar-IQ" dirty="0"/>
              <a:t> القدماء يستخدمون النقاط عوضا  عن الحركات ولكنها تكتب بلون مغاير فيضعون نقطة فوق الحرف للفتحة وتحته </a:t>
            </a:r>
            <a:r>
              <a:rPr lang="ar-IQ" dirty="0" err="1"/>
              <a:t>للكسره</a:t>
            </a:r>
            <a:r>
              <a:rPr lang="ar-IQ" dirty="0"/>
              <a:t> و بين يديه   للضمة فإذا كان هناك تنوين وضعوا نقطتين وهي الطريقة التي </a:t>
            </a:r>
            <a:r>
              <a:rPr lang="ar-IQ" dirty="0" err="1"/>
              <a:t>اوصى</a:t>
            </a:r>
            <a:r>
              <a:rPr lang="ar-IQ" dirty="0"/>
              <a:t> </a:t>
            </a:r>
            <a:r>
              <a:rPr lang="ar-IQ" dirty="0" err="1"/>
              <a:t>بها</a:t>
            </a:r>
            <a:r>
              <a:rPr lang="ar-IQ" dirty="0"/>
              <a:t> أبو الأسود </a:t>
            </a:r>
            <a:r>
              <a:rPr lang="ar-IQ" dirty="0" err="1"/>
              <a:t>الدؤلي</a:t>
            </a:r>
            <a:r>
              <a:rPr lang="ar-IQ" dirty="0"/>
              <a:t> لكاتبه . قال إذا رأيتني قد فتحت فمي بالحرف  </a:t>
            </a:r>
            <a:r>
              <a:rPr lang="ar-IQ" dirty="0" err="1"/>
              <a:t>فانقط</a:t>
            </a:r>
            <a:r>
              <a:rPr lang="ar-IQ" dirty="0"/>
              <a:t> نقطة فوقه على أعلاه وان ضممت فمي </a:t>
            </a:r>
            <a:r>
              <a:rPr lang="ar-IQ" dirty="0" err="1"/>
              <a:t>فانقط</a:t>
            </a:r>
            <a:r>
              <a:rPr lang="ar-IQ" dirty="0"/>
              <a:t> نقطة بين يدي الحرف وان كسرت فمي فاجعل النقطة من تحت الحرف,فان اتبعت ذلك </a:t>
            </a:r>
            <a:r>
              <a:rPr lang="ar-IQ" dirty="0" err="1"/>
              <a:t>شيأ</a:t>
            </a:r>
            <a:r>
              <a:rPr lang="ar-IQ" dirty="0"/>
              <a:t> من غنة  فاجعل مكان النقطة نقطتين</a:t>
            </a:r>
            <a:r>
              <a:rPr lang="ar-IQ" dirty="0" smtClean="0"/>
              <a:t>.</a:t>
            </a:r>
            <a:endParaRPr lang="ar-IQ" b="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429684" cy="571504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/>
              <a:t>علامة التضعيف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142984"/>
            <a:ext cx="8686800" cy="5500726"/>
          </a:xfrm>
        </p:spPr>
        <p:txBody>
          <a:bodyPr/>
          <a:lstStyle/>
          <a:p>
            <a:r>
              <a:rPr lang="ar-IQ" dirty="0" smtClean="0"/>
              <a:t>وعلامة التضعيف (الشدة) قد يضعها ناسخو بعض المخطوطات تحت الحرف وبعضهم يرسمها على  هيئه الرقم </a:t>
            </a:r>
            <a:r>
              <a:rPr lang="ar-IQ" dirty="0" smtClean="0"/>
              <a:t>(7) </a:t>
            </a:r>
            <a:r>
              <a:rPr lang="ar-IQ" dirty="0" smtClean="0"/>
              <a:t>فوق الحرف </a:t>
            </a:r>
            <a:r>
              <a:rPr lang="ar-IQ" dirty="0" err="1" smtClean="0"/>
              <a:t>او</a:t>
            </a:r>
            <a:r>
              <a:rPr lang="ar-IQ" dirty="0" smtClean="0"/>
              <a:t> تحته للفتحة والكسرة </a:t>
            </a:r>
            <a:r>
              <a:rPr lang="ar-IQ" dirty="0" err="1" smtClean="0"/>
              <a:t>و</a:t>
            </a:r>
            <a:r>
              <a:rPr lang="ar-IQ" dirty="0" smtClean="0"/>
              <a:t> على هيئة الرقم (8) فوقه </a:t>
            </a:r>
            <a:r>
              <a:rPr lang="ar-IQ" dirty="0" err="1" smtClean="0"/>
              <a:t>اشارة</a:t>
            </a:r>
            <a:r>
              <a:rPr lang="ar-IQ" dirty="0" smtClean="0"/>
              <a:t> </a:t>
            </a:r>
            <a:r>
              <a:rPr lang="ar-IQ" dirty="0" err="1" smtClean="0"/>
              <a:t>الى</a:t>
            </a:r>
            <a:r>
              <a:rPr lang="ar-IQ" dirty="0" smtClean="0"/>
              <a:t> انه مضموم 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ويلحق بالضبط رسم الهمزة الممدودة مثل سماء ورجاء وبيضاء فنجدهم </a:t>
            </a:r>
            <a:r>
              <a:rPr lang="ar-IQ" dirty="0" err="1" smtClean="0"/>
              <a:t>لايكتبونها</a:t>
            </a:r>
            <a:r>
              <a:rPr lang="ar-IQ" dirty="0" smtClean="0"/>
              <a:t> بل يحذفونها ويكتبون عوضا عنها علامة المد فوق </a:t>
            </a:r>
            <a:r>
              <a:rPr lang="ar-IQ" dirty="0" err="1" smtClean="0"/>
              <a:t>الالف</a:t>
            </a:r>
            <a:r>
              <a:rPr lang="ar-IQ" dirty="0" smtClean="0"/>
              <a:t> (</a:t>
            </a:r>
            <a:r>
              <a:rPr lang="ar-IQ" dirty="0" err="1" smtClean="0"/>
              <a:t>سمآ</a:t>
            </a:r>
            <a:r>
              <a:rPr lang="ar-IQ" dirty="0" smtClean="0"/>
              <a:t> </a:t>
            </a:r>
            <a:r>
              <a:rPr lang="ar-IQ" dirty="0" err="1" smtClean="0"/>
              <a:t>رجآ</a:t>
            </a:r>
            <a:r>
              <a:rPr lang="ar-IQ" dirty="0" smtClean="0"/>
              <a:t> </a:t>
            </a:r>
            <a:r>
              <a:rPr lang="ar-IQ" dirty="0" err="1" smtClean="0"/>
              <a:t>وبيضآ</a:t>
            </a:r>
            <a:r>
              <a:rPr lang="ar-IQ" dirty="0" smtClean="0"/>
              <a:t> )</a:t>
            </a: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</TotalTime>
  <Words>45</Words>
  <Application>Microsoft Office PowerPoint</Application>
  <PresentationFormat>عرض على الشاشة (3:4)‏</PresentationFormat>
  <Paragraphs>13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رحلة</vt:lpstr>
      <vt:lpstr>الاعجام والإهمال وضبط الحروف </vt:lpstr>
      <vt:lpstr>الشريحة 2</vt:lpstr>
      <vt:lpstr>الشريحة 3</vt:lpstr>
      <vt:lpstr>علامة التضعيف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الاعجام والإهمال وضبط الحروف</dc:title>
  <dc:creator>user</dc:creator>
  <cp:lastModifiedBy>user</cp:lastModifiedBy>
  <cp:revision>8</cp:revision>
  <dcterms:created xsi:type="dcterms:W3CDTF">2020-03-28T20:04:00Z</dcterms:created>
  <dcterms:modified xsi:type="dcterms:W3CDTF">2020-03-28T21:20:25Z</dcterms:modified>
</cp:coreProperties>
</file>