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4357647-F587-49C9-9C46-C3DBB2F370CD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E07CEE6-852B-4CE2-8171-ACAC064AD71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7647-F587-49C9-9C46-C3DBB2F370CD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07CEE6-852B-4CE2-8171-ACAC064AD71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7647-F587-49C9-9C46-C3DBB2F370CD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07CEE6-852B-4CE2-8171-ACAC064AD71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7647-F587-49C9-9C46-C3DBB2F370CD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07CEE6-852B-4CE2-8171-ACAC064AD71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4357647-F587-49C9-9C46-C3DBB2F370CD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E07CEE6-852B-4CE2-8171-ACAC064AD71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7647-F587-49C9-9C46-C3DBB2F370CD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E07CEE6-852B-4CE2-8171-ACAC064AD71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مستطيل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7647-F587-49C9-9C46-C3DBB2F370CD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5E07CEE6-852B-4CE2-8171-ACAC064AD71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7647-F587-49C9-9C46-C3DBB2F370CD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07CEE6-852B-4CE2-8171-ACAC064AD71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مستطيل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357647-F587-49C9-9C46-C3DBB2F370CD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07CEE6-852B-4CE2-8171-ACAC064AD71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9" name="عنصر نائب للتاريخ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A4357647-F587-49C9-9C46-C3DBB2F370CD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E07CEE6-852B-4CE2-8171-ACAC064AD71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A4357647-F587-49C9-9C46-C3DBB2F370CD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5E07CEE6-852B-4CE2-8171-ACAC064AD71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ذو زوايا قطرية مستديرة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A4357647-F587-49C9-9C46-C3DBB2F370CD}" type="datetimeFigureOut">
              <a:rPr lang="ar-IQ" smtClean="0"/>
              <a:pPr/>
              <a:t>04/08/1441</a:t>
            </a:fld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5E07CEE6-852B-4CE2-8171-ACAC064AD71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1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r" rtl="1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rtl="1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r" rtl="1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r" rtl="1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672414" cy="642941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الخطوط التي كتبت </a:t>
            </a:r>
            <a:r>
              <a:rPr lang="ar-IQ" dirty="0" err="1" smtClean="0"/>
              <a:t>بها</a:t>
            </a:r>
            <a:r>
              <a:rPr lang="ar-IQ" dirty="0" smtClean="0"/>
              <a:t> المخطوطات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785786" y="1071546"/>
            <a:ext cx="7429552" cy="5572164"/>
          </a:xfrm>
        </p:spPr>
        <p:txBody>
          <a:bodyPr>
            <a:normAutofit fontScale="70000" lnSpcReduction="20000"/>
          </a:bodyPr>
          <a:lstStyle/>
          <a:p>
            <a:pPr algn="r"/>
            <a:endParaRPr lang="ar-IQ" b="0" dirty="0" smtClean="0"/>
          </a:p>
          <a:p>
            <a:pPr algn="r"/>
            <a:r>
              <a:rPr lang="ar-IQ" dirty="0"/>
              <a:t> كان الغالب على خط </a:t>
            </a:r>
            <a:r>
              <a:rPr lang="ar-IQ" dirty="0" smtClean="0"/>
              <a:t>أهل </a:t>
            </a:r>
            <a:r>
              <a:rPr lang="ar-IQ" dirty="0"/>
              <a:t>القرون </a:t>
            </a:r>
            <a:r>
              <a:rPr lang="ar-IQ" dirty="0" smtClean="0"/>
              <a:t>الثلاثة الأولى </a:t>
            </a:r>
            <a:r>
              <a:rPr lang="ar-IQ" dirty="0"/>
              <a:t>الخط الكوفي هذا </a:t>
            </a:r>
            <a:r>
              <a:rPr lang="ar-IQ" dirty="0" smtClean="0"/>
              <a:t>أولا.</a:t>
            </a:r>
            <a:endParaRPr lang="ar-IQ" dirty="0" smtClean="0"/>
          </a:p>
          <a:p>
            <a:pPr algn="r"/>
            <a:endParaRPr lang="ar-IQ" b="0" dirty="0" smtClean="0"/>
          </a:p>
          <a:p>
            <a:pPr algn="r"/>
            <a:r>
              <a:rPr lang="ar-IQ" dirty="0"/>
              <a:t>  وقد بداء مزج الخط الكوفي بالخط الحديث في </a:t>
            </a:r>
            <a:r>
              <a:rPr lang="ar-IQ" dirty="0" smtClean="0"/>
              <a:t>أواخر </a:t>
            </a:r>
            <a:r>
              <a:rPr lang="ar-IQ" dirty="0"/>
              <a:t>خلافه بني </a:t>
            </a:r>
            <a:r>
              <a:rPr lang="ar-IQ" dirty="0" smtClean="0"/>
              <a:t>أميه</a:t>
            </a:r>
            <a:r>
              <a:rPr lang="ar-IQ" dirty="0"/>
              <a:t>  وصدر </a:t>
            </a:r>
            <a:r>
              <a:rPr lang="ar-IQ" dirty="0" smtClean="0"/>
              <a:t>ألدوله العباسية</a:t>
            </a:r>
            <a:r>
              <a:rPr lang="ar-IQ" dirty="0"/>
              <a:t> </a:t>
            </a:r>
            <a:r>
              <a:rPr lang="ar-IQ" dirty="0" smtClean="0"/>
              <a:t>.</a:t>
            </a:r>
          </a:p>
          <a:p>
            <a:pPr algn="r"/>
            <a:endParaRPr lang="ar-IQ" b="0" dirty="0" smtClean="0"/>
          </a:p>
          <a:p>
            <a:pPr algn="r"/>
            <a:r>
              <a:rPr lang="ar-IQ" dirty="0"/>
              <a:t>ولما فتحت المغرب وشمال </a:t>
            </a:r>
            <a:r>
              <a:rPr lang="ar-IQ" dirty="0" smtClean="0"/>
              <a:t>إفريقيا والأندلس </a:t>
            </a:r>
            <a:r>
              <a:rPr lang="ar-IQ" dirty="0"/>
              <a:t>تطور الخط عندهم </a:t>
            </a:r>
            <a:r>
              <a:rPr lang="ar-IQ" dirty="0" err="1"/>
              <a:t>الى</a:t>
            </a:r>
            <a:r>
              <a:rPr lang="ar-IQ" dirty="0"/>
              <a:t> صور </a:t>
            </a:r>
            <a:r>
              <a:rPr lang="ar-IQ" dirty="0" err="1"/>
              <a:t>و</a:t>
            </a:r>
            <a:r>
              <a:rPr lang="ar-IQ" dirty="0"/>
              <a:t> </a:t>
            </a:r>
            <a:r>
              <a:rPr lang="ar-IQ" dirty="0" err="1"/>
              <a:t>اشكال</a:t>
            </a:r>
            <a:r>
              <a:rPr lang="ar-IQ" dirty="0"/>
              <a:t> جميله  وهو المسمى بالخط المغربي </a:t>
            </a:r>
            <a:endParaRPr lang="ar-IQ" dirty="0" smtClean="0"/>
          </a:p>
          <a:p>
            <a:pPr algn="r"/>
            <a:r>
              <a:rPr lang="ar-IQ" dirty="0" smtClean="0"/>
              <a:t>ولهذا </a:t>
            </a:r>
            <a:r>
              <a:rPr lang="ar-IQ" dirty="0"/>
              <a:t>الخط صفات وعلامات تختلف </a:t>
            </a:r>
            <a:r>
              <a:rPr lang="ar-IQ" dirty="0" smtClean="0"/>
              <a:t>عما هو </a:t>
            </a:r>
            <a:r>
              <a:rPr lang="ar-IQ" dirty="0"/>
              <a:t>معروف عندنا حتى في ترتيب حروف الهجاء  فهم يرتبون الحروف </a:t>
            </a:r>
            <a:r>
              <a:rPr lang="ar-IQ" dirty="0" smtClean="0"/>
              <a:t>الهجائية </a:t>
            </a:r>
            <a:r>
              <a:rPr lang="ar-IQ" dirty="0"/>
              <a:t>على </a:t>
            </a:r>
            <a:r>
              <a:rPr lang="ar-IQ"/>
              <a:t>ما </a:t>
            </a:r>
            <a:r>
              <a:rPr lang="ar-IQ" smtClean="0"/>
              <a:t>يأتي:</a:t>
            </a:r>
            <a:endParaRPr lang="ar-IQ" dirty="0" smtClean="0"/>
          </a:p>
          <a:p>
            <a:pPr algn="r"/>
            <a:r>
              <a:rPr lang="ar-IQ" dirty="0" smtClean="0"/>
              <a:t>ا </a:t>
            </a:r>
            <a:r>
              <a:rPr lang="ar-IQ" dirty="0" err="1"/>
              <a:t>ب</a:t>
            </a:r>
            <a:r>
              <a:rPr lang="ar-IQ" dirty="0"/>
              <a:t> ت </a:t>
            </a:r>
            <a:r>
              <a:rPr lang="ar-IQ" dirty="0" err="1"/>
              <a:t>ث</a:t>
            </a:r>
            <a:r>
              <a:rPr lang="ar-IQ" dirty="0"/>
              <a:t> ج </a:t>
            </a:r>
            <a:r>
              <a:rPr lang="ar-IQ" dirty="0" err="1"/>
              <a:t>ح</a:t>
            </a:r>
            <a:r>
              <a:rPr lang="ar-IQ" dirty="0"/>
              <a:t> خ </a:t>
            </a:r>
            <a:r>
              <a:rPr lang="ar-IQ" dirty="0" err="1"/>
              <a:t>د</a:t>
            </a:r>
            <a:r>
              <a:rPr lang="ar-IQ" dirty="0"/>
              <a:t> ذ </a:t>
            </a:r>
            <a:r>
              <a:rPr lang="ar-IQ" dirty="0" err="1"/>
              <a:t>ر</a:t>
            </a:r>
            <a:r>
              <a:rPr lang="ar-IQ" dirty="0"/>
              <a:t> ز </a:t>
            </a:r>
            <a:r>
              <a:rPr lang="ar-IQ" dirty="0" err="1"/>
              <a:t>ط</a:t>
            </a:r>
            <a:r>
              <a:rPr lang="ar-IQ" dirty="0"/>
              <a:t> ظ </a:t>
            </a:r>
            <a:r>
              <a:rPr lang="ar-IQ" dirty="0" err="1"/>
              <a:t>ك</a:t>
            </a:r>
            <a:r>
              <a:rPr lang="ar-IQ" dirty="0"/>
              <a:t> ل </a:t>
            </a:r>
            <a:r>
              <a:rPr lang="ar-IQ" dirty="0" err="1"/>
              <a:t>م</a:t>
            </a:r>
            <a:r>
              <a:rPr lang="ar-IQ" dirty="0"/>
              <a:t> ن </a:t>
            </a:r>
            <a:r>
              <a:rPr lang="ar-IQ" dirty="0" err="1"/>
              <a:t>ص</a:t>
            </a:r>
            <a:r>
              <a:rPr lang="ar-IQ" dirty="0"/>
              <a:t> ض </a:t>
            </a:r>
            <a:r>
              <a:rPr lang="ar-IQ" dirty="0" err="1"/>
              <a:t>ع</a:t>
            </a:r>
            <a:r>
              <a:rPr lang="ar-IQ" dirty="0"/>
              <a:t> غ </a:t>
            </a:r>
            <a:r>
              <a:rPr lang="ar-IQ" dirty="0" err="1"/>
              <a:t>ف</a:t>
            </a:r>
            <a:r>
              <a:rPr lang="ar-IQ" dirty="0"/>
              <a:t> ق </a:t>
            </a:r>
            <a:r>
              <a:rPr lang="ar-IQ" dirty="0" err="1"/>
              <a:t>س</a:t>
            </a:r>
            <a:r>
              <a:rPr lang="ar-IQ" dirty="0"/>
              <a:t> ش </a:t>
            </a:r>
            <a:r>
              <a:rPr lang="ar-IQ" dirty="0" err="1"/>
              <a:t>ه</a:t>
            </a:r>
            <a:r>
              <a:rPr lang="ar-IQ" dirty="0"/>
              <a:t> و لا </a:t>
            </a:r>
            <a:r>
              <a:rPr lang="ar-IQ" dirty="0" err="1"/>
              <a:t>ي</a:t>
            </a:r>
            <a:r>
              <a:rPr lang="ar-IQ" dirty="0"/>
              <a:t> . </a:t>
            </a:r>
            <a:endParaRPr lang="ar-IQ" b="0" dirty="0" smtClean="0"/>
          </a:p>
          <a:p>
            <a:pPr algn="r"/>
            <a:r>
              <a:rPr lang="ar-IQ" dirty="0"/>
              <a:t>ومن هنا اختلف ترتيب بعض المعاجم من ذلك كتاب معجم ما استعجم للبكري.</a:t>
            </a:r>
            <a:endParaRPr lang="ar-IQ" b="0" dirty="0" smtClean="0"/>
          </a:p>
          <a:p>
            <a:pPr algn="r"/>
            <a:r>
              <a:rPr lang="ar-IQ" dirty="0"/>
              <a:t> أما  الكتابة الاعتيادية فقد تطورت  في المشرق العربي شيئا </a:t>
            </a:r>
            <a:r>
              <a:rPr lang="ar-IQ" dirty="0" smtClean="0"/>
              <a:t>فشيئا</a:t>
            </a:r>
          </a:p>
          <a:p>
            <a:pPr algn="r"/>
            <a:endParaRPr lang="ar-IQ" b="0" dirty="0" smtClean="0"/>
          </a:p>
          <a:p>
            <a:pPr algn="r"/>
            <a:r>
              <a:rPr lang="ar-IQ" dirty="0"/>
              <a:t>وان الانتقال الكبير الذي أحدثه ابن مقلة المتوفى سنة 328 هجرية فإليه ترجع الكتابة المنسوبة القائمة على قواعد وقياسات وإليه يرجع فضل نقل  الخطوط عن الخط الكوفي.</a:t>
            </a:r>
            <a:endParaRPr lang="ar-IQ" b="0" dirty="0" smtClean="0"/>
          </a:p>
          <a:p>
            <a:pPr algn="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>
                <a:solidFill>
                  <a:schemeClr val="tx1"/>
                </a:solidFill>
              </a:rPr>
              <a:t> </a:t>
            </a:r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77500" lnSpcReduction="20000"/>
          </a:bodyPr>
          <a:lstStyle/>
          <a:p>
            <a:r>
              <a:rPr lang="ar-IQ" dirty="0" smtClean="0"/>
              <a:t>ثم  جاء ابن البواب  المتوفى سنه 413 هجريه وكان له دور كبير في إرساء قواعد كثير من الأقلام حتى بلغت عنده 16 خطا.</a:t>
            </a:r>
            <a:endParaRPr lang="ar-IQ" b="0" dirty="0" smtClean="0"/>
          </a:p>
          <a:p>
            <a:r>
              <a:rPr lang="ar-IQ" dirty="0" smtClean="0"/>
              <a:t> وجاء بعدهما ياقوت </a:t>
            </a:r>
            <a:r>
              <a:rPr lang="ar-IQ" dirty="0" err="1" smtClean="0"/>
              <a:t>المستعصمي</a:t>
            </a:r>
            <a:r>
              <a:rPr lang="ar-IQ" dirty="0" smtClean="0"/>
              <a:t> المتوفى  سنة 698 هجرية واسهم في هذا الشأن حتى فاقت شهرته شهرة سابقيه .</a:t>
            </a:r>
            <a:endParaRPr lang="ar-IQ" b="0" dirty="0" smtClean="0"/>
          </a:p>
          <a:p>
            <a:r>
              <a:rPr lang="ar-IQ" dirty="0" err="1" smtClean="0"/>
              <a:t>واشهر</a:t>
            </a:r>
            <a:r>
              <a:rPr lang="ar-IQ" dirty="0" smtClean="0"/>
              <a:t> الخطوط المعروفة خط الرقعة والنسخ والثلث والديواني والإجازة والتعليق وتتفرع منها فروع كثيرة.</a:t>
            </a:r>
            <a:endParaRPr lang="ar-IQ" b="0" dirty="0" smtClean="0"/>
          </a:p>
          <a:p>
            <a:r>
              <a:rPr lang="ar-IQ" dirty="0" smtClean="0"/>
              <a:t>و للخط العربي عند </a:t>
            </a:r>
            <a:r>
              <a:rPr lang="ar-IQ" dirty="0" err="1" smtClean="0"/>
              <a:t>النساخ</a:t>
            </a:r>
            <a:r>
              <a:rPr lang="ar-IQ" dirty="0" smtClean="0"/>
              <a:t> أنماط مختلفة من حيث قواعد الكتابة</a:t>
            </a:r>
            <a:endParaRPr lang="ar-IQ" b="0" dirty="0" smtClean="0"/>
          </a:p>
          <a:p>
            <a:r>
              <a:rPr lang="ar-IQ" dirty="0" smtClean="0"/>
              <a:t>  فالخط الذي كتبت  </a:t>
            </a:r>
            <a:r>
              <a:rPr lang="ar-IQ" dirty="0" err="1" smtClean="0"/>
              <a:t>به</a:t>
            </a:r>
            <a:r>
              <a:rPr lang="ar-IQ" dirty="0" smtClean="0"/>
              <a:t> المصاحف القرآنية له منهجه الخاص الذي لا يقاس عليه في الكتابة  فهم يكتبون (</a:t>
            </a:r>
            <a:r>
              <a:rPr lang="ar-IQ" dirty="0" err="1" smtClean="0"/>
              <a:t>الصلوة</a:t>
            </a:r>
            <a:r>
              <a:rPr lang="ar-IQ" dirty="0" smtClean="0"/>
              <a:t>)و(الربو)بواو </a:t>
            </a:r>
            <a:r>
              <a:rPr lang="ar-IQ" dirty="0" err="1" smtClean="0"/>
              <a:t>و</a:t>
            </a:r>
            <a:r>
              <a:rPr lang="ar-IQ" dirty="0" smtClean="0"/>
              <a:t>(</a:t>
            </a:r>
            <a:r>
              <a:rPr lang="ar-IQ" dirty="0" err="1" smtClean="0"/>
              <a:t>ادريك</a:t>
            </a:r>
            <a:r>
              <a:rPr lang="ar-IQ" dirty="0" smtClean="0"/>
              <a:t> )و(اجتبيتهم ) بياء عوضا عن الألف </a:t>
            </a:r>
            <a:r>
              <a:rPr lang="ar-IQ" dirty="0" err="1" smtClean="0"/>
              <a:t>و</a:t>
            </a:r>
            <a:r>
              <a:rPr lang="ar-IQ" dirty="0" smtClean="0"/>
              <a:t>(</a:t>
            </a:r>
            <a:r>
              <a:rPr lang="ar-IQ" dirty="0" err="1" smtClean="0"/>
              <a:t>باييد</a:t>
            </a:r>
            <a:r>
              <a:rPr lang="ar-IQ" dirty="0" smtClean="0"/>
              <a:t>)</a:t>
            </a:r>
            <a:r>
              <a:rPr lang="ar-IQ" dirty="0" err="1" smtClean="0"/>
              <a:t>بيائين</a:t>
            </a:r>
            <a:r>
              <a:rPr lang="ar-IQ" dirty="0" smtClean="0"/>
              <a:t> وهكذا .</a:t>
            </a:r>
            <a:endParaRPr lang="ar-IQ" b="0" dirty="0" smtClean="0"/>
          </a:p>
          <a:p>
            <a:r>
              <a:rPr lang="ar-IQ" dirty="0" smtClean="0"/>
              <a:t>والخط الذي يتبعه </a:t>
            </a:r>
            <a:r>
              <a:rPr lang="ar-IQ" dirty="0" err="1" smtClean="0"/>
              <a:t>العرضيون</a:t>
            </a:r>
            <a:r>
              <a:rPr lang="ar-IQ" dirty="0" smtClean="0"/>
              <a:t> خط خاص </a:t>
            </a:r>
            <a:r>
              <a:rPr lang="ar-IQ" dirty="0" err="1" smtClean="0"/>
              <a:t>ايضا</a:t>
            </a:r>
            <a:r>
              <a:rPr lang="ar-IQ" dirty="0" smtClean="0"/>
              <a:t>  </a:t>
            </a:r>
            <a:r>
              <a:rPr lang="ar-IQ" dirty="0" err="1" smtClean="0"/>
              <a:t>اذ</a:t>
            </a:r>
            <a:r>
              <a:rPr lang="ar-IQ" dirty="0" smtClean="0"/>
              <a:t> يكتبون كل حرف ينطق مع وصل الكلمات بعضها ببعض حسب التفعيلات </a:t>
            </a:r>
            <a:r>
              <a:rPr lang="ar-IQ" dirty="0" err="1" smtClean="0"/>
              <a:t>العروضيه</a:t>
            </a:r>
            <a:endParaRPr lang="ar-IQ" b="0" dirty="0" smtClean="0"/>
          </a:p>
          <a:p>
            <a:r>
              <a:rPr lang="ar-IQ" dirty="0" smtClean="0"/>
              <a:t> من ذلك كتابه هم لقولي امرؤ </a:t>
            </a:r>
            <a:r>
              <a:rPr lang="ar-IQ" dirty="0" err="1" smtClean="0"/>
              <a:t>القيس</a:t>
            </a:r>
            <a:r>
              <a:rPr lang="ar-IQ" dirty="0" smtClean="0"/>
              <a:t>:</a:t>
            </a:r>
            <a:endParaRPr lang="ar-IQ" b="0" dirty="0" smtClean="0"/>
          </a:p>
          <a:p>
            <a:r>
              <a:rPr lang="ar-IQ" dirty="0" smtClean="0"/>
              <a:t> قفا  نبك من ذكرى حبيب ومنزل  يكتبون:</a:t>
            </a:r>
            <a:r>
              <a:rPr lang="ar-IQ" dirty="0" err="1" smtClean="0"/>
              <a:t>قفانب</a:t>
            </a:r>
            <a:r>
              <a:rPr lang="ar-IQ" dirty="0" smtClean="0"/>
              <a:t> </a:t>
            </a:r>
            <a:r>
              <a:rPr lang="ar-IQ" dirty="0" err="1" smtClean="0"/>
              <a:t>كمنذكرى</a:t>
            </a:r>
            <a:r>
              <a:rPr lang="ar-IQ" dirty="0" smtClean="0"/>
              <a:t> </a:t>
            </a:r>
            <a:r>
              <a:rPr lang="ar-IQ" dirty="0" err="1" smtClean="0"/>
              <a:t>حبيبن</a:t>
            </a:r>
            <a:r>
              <a:rPr lang="ar-IQ" dirty="0" smtClean="0"/>
              <a:t> </a:t>
            </a:r>
            <a:r>
              <a:rPr lang="ar-IQ" dirty="0" err="1" smtClean="0"/>
              <a:t>ومنزلن</a:t>
            </a:r>
            <a:r>
              <a:rPr lang="ar-IQ" dirty="0" smtClean="0"/>
              <a:t> وهكذا</a:t>
            </a:r>
            <a:endParaRPr lang="ar-IQ" b="0" dirty="0" smtClean="0"/>
          </a:p>
          <a:p>
            <a:r>
              <a:rPr lang="ar-IQ" dirty="0" err="1" smtClean="0"/>
              <a:t>اما</a:t>
            </a:r>
            <a:r>
              <a:rPr lang="ar-IQ" dirty="0" smtClean="0"/>
              <a:t> الخط المعتاد فله قواعد ورسوم ومصطلحات تتبع فيها طرق </a:t>
            </a:r>
            <a:r>
              <a:rPr lang="ar-IQ" dirty="0" err="1" smtClean="0"/>
              <a:t>الاملاء</a:t>
            </a:r>
            <a:r>
              <a:rPr lang="ar-IQ" dirty="0" smtClean="0"/>
              <a:t> عندهم .</a:t>
            </a:r>
            <a:endParaRPr lang="ar-IQ" b="0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سبوك">
  <a:themeElements>
    <a:clrScheme name="مسبوك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مسبوك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سبوك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72</TotalTime>
  <Words>6</Words>
  <Application>Microsoft Office PowerPoint</Application>
  <PresentationFormat>عرض على الشاشة (3:4)‏</PresentationFormat>
  <Paragraphs>23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مسبوك</vt:lpstr>
      <vt:lpstr>الخطوط التي كتبت بها المخطوطات 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الخطوط التي كتبت بها المخطوطات</dc:title>
  <dc:creator>user</dc:creator>
  <cp:lastModifiedBy>user</cp:lastModifiedBy>
  <cp:revision>9</cp:revision>
  <dcterms:created xsi:type="dcterms:W3CDTF">2020-03-27T18:37:26Z</dcterms:created>
  <dcterms:modified xsi:type="dcterms:W3CDTF">2020-03-28T08:49:34Z</dcterms:modified>
</cp:coreProperties>
</file>