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 id="271" r:id="rId5"/>
    <p:sldId id="265" r:id="rId6"/>
    <p:sldId id="266" r:id="rId7"/>
    <p:sldId id="258" r:id="rId8"/>
    <p:sldId id="268" r:id="rId9"/>
    <p:sldId id="267" r:id="rId10"/>
    <p:sldId id="269" r:id="rId11"/>
    <p:sldId id="259" r:id="rId12"/>
    <p:sldId id="260" r:id="rId13"/>
    <p:sldId id="261" r:id="rId14"/>
    <p:sldId id="262"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31" d="100"/>
          <a:sy n="131"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402279-EFD7-4A3A-9059-95CEAE626400}" type="datetimeFigureOut">
              <a:rPr lang="ar-IQ" smtClean="0"/>
              <a:pPr/>
              <a:t>02/08/1441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15ED7AF-EA5B-48A1-9EC3-45E512C42022}"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402279-EFD7-4A3A-9059-95CEAE626400}" type="datetimeFigureOut">
              <a:rPr lang="ar-IQ" smtClean="0"/>
              <a:pPr/>
              <a:t>02/08/1441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5ED7AF-EA5B-48A1-9EC3-45E512C42022}"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3068960"/>
            <a:ext cx="8458200" cy="1222375"/>
          </a:xfrm>
        </p:spPr>
        <p:style>
          <a:lnRef idx="1">
            <a:schemeClr val="accent6"/>
          </a:lnRef>
          <a:fillRef idx="2">
            <a:schemeClr val="accent6"/>
          </a:fillRef>
          <a:effectRef idx="1">
            <a:schemeClr val="accent6"/>
          </a:effectRef>
          <a:fontRef idx="minor">
            <a:schemeClr val="dk1"/>
          </a:fontRef>
        </p:style>
        <p:txBody>
          <a:bodyPr/>
          <a:lstStyle/>
          <a:p>
            <a:r>
              <a:rPr lang="ar-IQ" dirty="0" smtClean="0"/>
              <a:t>المنهج الدراسي المرتبط  بالنشاط </a:t>
            </a: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836712"/>
            <a:ext cx="7776864" cy="5447645"/>
          </a:xfrm>
          <a:prstGeom prst="rect">
            <a:avLst/>
          </a:prstGeom>
        </p:spPr>
        <p:txBody>
          <a:bodyPr wrap="square">
            <a:spAutoFit/>
          </a:bodyPr>
          <a:lstStyle/>
          <a:p>
            <a:r>
              <a:rPr lang="en-US" dirty="0" smtClean="0"/>
              <a:t>  </a:t>
            </a:r>
            <a:r>
              <a:rPr lang="ar-IQ" sz="2400" b="1" dirty="0" smtClean="0"/>
              <a:t>4- </a:t>
            </a:r>
            <a:r>
              <a:rPr lang="ar-SA" sz="2400" b="1" dirty="0" smtClean="0"/>
              <a:t>ارتباط </a:t>
            </a:r>
            <a:r>
              <a:rPr lang="ar-SA" sz="2400" b="1" dirty="0"/>
              <a:t>طريقة حل المشكلات بهذا المنهج: يقوم هذا المنهج في معظمه على مشكلات حقيقة تواجه التلاميذ ويشعرون بالرغبة في دراستها وحلها مثال على </a:t>
            </a:r>
            <a:r>
              <a:rPr lang="ar-SA" sz="2400" b="1" dirty="0" smtClean="0"/>
              <a:t>ذلك</a:t>
            </a:r>
            <a:r>
              <a:rPr lang="ar-IQ" sz="2400" b="1" dirty="0" smtClean="0"/>
              <a:t>.</a:t>
            </a:r>
            <a:r>
              <a:rPr lang="en-US" sz="2400" b="1" dirty="0"/>
              <a:t/>
            </a:r>
            <a:br>
              <a:rPr lang="en-US" sz="2400" b="1" dirty="0"/>
            </a:br>
            <a:r>
              <a:rPr lang="en-US" sz="2400" b="1" dirty="0"/>
              <a:t/>
            </a:r>
            <a:br>
              <a:rPr lang="en-US" sz="2400" b="1" dirty="0"/>
            </a:br>
            <a:r>
              <a:rPr lang="en-US" sz="2400" b="1" dirty="0"/>
              <a:t/>
            </a:r>
            <a:br>
              <a:rPr lang="en-US" sz="2400" b="1" dirty="0"/>
            </a:br>
            <a:r>
              <a:rPr lang="ar-IQ" sz="2400" b="1" dirty="0" smtClean="0"/>
              <a:t> 5- </a:t>
            </a:r>
            <a:r>
              <a:rPr lang="ar-SA" sz="2400" b="1" dirty="0" smtClean="0"/>
              <a:t>التلاميذ </a:t>
            </a:r>
            <a:r>
              <a:rPr lang="ar-SA" sz="2400" b="1" dirty="0"/>
              <a:t>يتدربون على كيفية تحديد المشكلة وجمع البيانات وفرض الفروض والبحث عن البدائل المختلفة لحلها</a:t>
            </a:r>
            <a:r>
              <a:rPr lang="en-US" sz="2400" b="1" dirty="0"/>
              <a:t/>
            </a:r>
            <a:br>
              <a:rPr lang="en-US" sz="2400" b="1" dirty="0"/>
            </a:br>
            <a:r>
              <a:rPr lang="ar-SA" sz="2400" b="1" dirty="0"/>
              <a:t>ثم تخطيط العمل الذي يصل بهم إلى الحل</a:t>
            </a:r>
            <a:r>
              <a:rPr lang="en-US" sz="2400" b="1" dirty="0"/>
              <a:t>.</a:t>
            </a:r>
            <a:br>
              <a:rPr lang="en-US" sz="2400" b="1" dirty="0"/>
            </a:br>
            <a:r>
              <a:rPr lang="en-US" sz="2400" b="1" dirty="0"/>
              <a:t/>
            </a:r>
            <a:br>
              <a:rPr lang="en-US" sz="2400" b="1" dirty="0"/>
            </a:br>
            <a:r>
              <a:rPr lang="en-US" sz="2400" b="1" dirty="0"/>
              <a:t/>
            </a:r>
            <a:br>
              <a:rPr lang="en-US" sz="2400" b="1" dirty="0"/>
            </a:br>
            <a:r>
              <a:rPr lang="en-US" sz="2400" b="1" dirty="0" smtClean="0"/>
              <a:t> </a:t>
            </a:r>
            <a:r>
              <a:rPr lang="en-US" sz="2400" b="1" dirty="0"/>
              <a:t> </a:t>
            </a:r>
            <a:r>
              <a:rPr lang="ar-IQ" sz="2400" b="1" dirty="0" smtClean="0"/>
              <a:t>6- </a:t>
            </a:r>
            <a:r>
              <a:rPr lang="en-US" sz="2400" b="1" dirty="0" smtClean="0"/>
              <a:t> </a:t>
            </a:r>
            <a:r>
              <a:rPr lang="ar-SA" sz="2400" b="1" dirty="0"/>
              <a:t>الحرص على وحدة المعرفة وتكاملها: من أهم ما يميز هذا المنهج أن محتواه ليس مواد دراسية منفصلة بل مواقف نشاط يمارسها التلميذ ليحل من خلالها مشكلة أو يشبع ميلا أو يحقق غرضا من أغراضه</a:t>
            </a:r>
            <a:r>
              <a:rPr lang="en-US" sz="2400" b="1" dirty="0"/>
              <a:t> </a:t>
            </a:r>
            <a:r>
              <a:rPr lang="en-US" dirty="0"/>
              <a:t>.</a:t>
            </a:r>
            <a:br>
              <a:rPr lang="en-US" dirty="0"/>
            </a:br>
            <a:r>
              <a:rPr lang="en-US" dirty="0"/>
              <a:t/>
            </a:r>
            <a:br>
              <a:rPr lang="en-US" dirty="0"/>
            </a:b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916832"/>
            <a:ext cx="8229600" cy="1143000"/>
          </a:xfrm>
        </p:spPr>
        <p:style>
          <a:lnRef idx="1">
            <a:schemeClr val="accent6"/>
          </a:lnRef>
          <a:fillRef idx="2">
            <a:schemeClr val="accent6"/>
          </a:fillRef>
          <a:effectRef idx="1">
            <a:schemeClr val="accent6"/>
          </a:effectRef>
          <a:fontRef idx="minor">
            <a:schemeClr val="dk1"/>
          </a:fontRef>
        </p:style>
        <p:txBody>
          <a:bodyPr/>
          <a:lstStyle/>
          <a:p>
            <a:r>
              <a:rPr lang="ar-SA" dirty="0"/>
              <a:t>مزايا منهج النشاط </a:t>
            </a: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124745"/>
            <a:ext cx="7200800" cy="4524315"/>
          </a:xfrm>
          <a:prstGeom prst="rect">
            <a:avLst/>
          </a:prstGeom>
        </p:spPr>
        <p:txBody>
          <a:bodyPr wrap="square">
            <a:spAutoFit/>
          </a:bodyPr>
          <a:lstStyle/>
          <a:p>
            <a:r>
              <a:rPr lang="en-US" dirty="0"/>
              <a:t> </a:t>
            </a:r>
            <a:r>
              <a:rPr lang="ar-IQ" sz="2400" b="1" dirty="0" smtClean="0"/>
              <a:t>1- </a:t>
            </a:r>
            <a:r>
              <a:rPr lang="ar-SA" sz="2400" b="1" dirty="0" err="1" smtClean="0"/>
              <a:t>ان</a:t>
            </a:r>
            <a:r>
              <a:rPr lang="ar-SA" sz="2400" b="1" dirty="0" smtClean="0"/>
              <a:t> </a:t>
            </a:r>
            <a:r>
              <a:rPr lang="ar-SA" sz="2400" b="1" dirty="0"/>
              <a:t>الخبرات التعليمية يتعلمها </a:t>
            </a:r>
            <a:r>
              <a:rPr lang="ar-SA" sz="2400" b="1" dirty="0" err="1"/>
              <a:t>اثناء</a:t>
            </a:r>
            <a:r>
              <a:rPr lang="ar-SA" sz="2400" b="1" dirty="0"/>
              <a:t> الممارسة ووفقا لدوافع المتعلم ومشاركته وحماسه فيجعل التعليم </a:t>
            </a:r>
            <a:r>
              <a:rPr lang="ar-SA" sz="2400" b="1" dirty="0" smtClean="0"/>
              <a:t>فعال</a:t>
            </a:r>
            <a:r>
              <a:rPr lang="en-US" sz="2400" b="1" dirty="0" smtClean="0"/>
              <a:t>.</a:t>
            </a:r>
          </a:p>
          <a:p>
            <a:r>
              <a:rPr lang="en-US" sz="2400" b="1" dirty="0"/>
              <a:t/>
            </a:r>
            <a:br>
              <a:rPr lang="en-US" sz="2400" b="1" dirty="0"/>
            </a:br>
            <a:r>
              <a:rPr lang="en-US" sz="2400" b="1" dirty="0" smtClean="0"/>
              <a:t> </a:t>
            </a:r>
            <a:r>
              <a:rPr lang="ar-IQ" sz="2400" b="1" dirty="0" smtClean="0"/>
              <a:t>2- </a:t>
            </a:r>
            <a:r>
              <a:rPr lang="ar-SA" sz="2400" b="1" dirty="0" err="1" smtClean="0"/>
              <a:t>ان</a:t>
            </a:r>
            <a:r>
              <a:rPr lang="ar-SA" sz="2400" b="1" dirty="0" smtClean="0"/>
              <a:t> </a:t>
            </a:r>
            <a:r>
              <a:rPr lang="ar-SA" sz="2400" b="1" dirty="0"/>
              <a:t>منهج النشاط يساعد في تحقيق تعلم وظيفي يساعد </a:t>
            </a:r>
            <a:r>
              <a:rPr lang="ar-SA" sz="2400" b="1" dirty="0" err="1"/>
              <a:t>الاطفال</a:t>
            </a:r>
            <a:r>
              <a:rPr lang="ar-SA" sz="2400" b="1" dirty="0"/>
              <a:t> على تطبيق ما سبق تعلموه داخل المدرسة في الحياة </a:t>
            </a:r>
            <a:r>
              <a:rPr lang="ar-SA" sz="2400" b="1" dirty="0" smtClean="0"/>
              <a:t>مستقبلهم</a:t>
            </a:r>
            <a:r>
              <a:rPr lang="en-US" sz="2400" b="1" dirty="0" smtClean="0"/>
              <a:t>   .</a:t>
            </a:r>
          </a:p>
          <a:p>
            <a:r>
              <a:rPr lang="en-US" sz="2400" b="1" dirty="0"/>
              <a:t/>
            </a:r>
            <a:br>
              <a:rPr lang="en-US" sz="2400" b="1" dirty="0"/>
            </a:br>
            <a:r>
              <a:rPr lang="en-US" sz="2400" b="1" dirty="0"/>
              <a:t> </a:t>
            </a:r>
            <a:r>
              <a:rPr lang="ar-IQ" sz="2400" b="1" dirty="0" smtClean="0"/>
              <a:t>3- </a:t>
            </a:r>
            <a:r>
              <a:rPr lang="ar-SA" sz="2400" b="1" dirty="0" err="1" smtClean="0"/>
              <a:t>ان</a:t>
            </a:r>
            <a:r>
              <a:rPr lang="ar-SA" sz="2400" b="1" dirty="0" smtClean="0"/>
              <a:t> </a:t>
            </a:r>
            <a:r>
              <a:rPr lang="ar-SA" sz="2400" b="1" dirty="0"/>
              <a:t>منهج النشاط يحقق نموا شاملا للمتعلمين فتتم الاهتمام بحاجات المتعلمين جسميا وعاطفيا </a:t>
            </a:r>
            <a:r>
              <a:rPr lang="ar-SA" sz="2400" b="1" dirty="0" smtClean="0"/>
              <a:t>واجتماعيا</a:t>
            </a:r>
            <a:r>
              <a:rPr lang="ar-IQ" sz="2400" b="1" dirty="0" smtClean="0"/>
              <a:t>.</a:t>
            </a:r>
          </a:p>
          <a:p>
            <a:r>
              <a:rPr lang="en-US" sz="2400" b="1" dirty="0"/>
              <a:t/>
            </a:r>
            <a:br>
              <a:rPr lang="en-US" sz="2400" b="1" dirty="0"/>
            </a:br>
            <a:r>
              <a:rPr lang="ar-IQ" sz="2400" b="1" dirty="0" smtClean="0"/>
              <a:t> </a:t>
            </a:r>
            <a:r>
              <a:rPr lang="en-US" sz="2400" b="1" dirty="0"/>
              <a:t> </a:t>
            </a:r>
            <a:r>
              <a:rPr lang="ar-IQ" sz="2400" b="1" dirty="0" smtClean="0"/>
              <a:t>4- </a:t>
            </a:r>
            <a:r>
              <a:rPr lang="ar-SA" sz="2400" b="1" dirty="0" err="1" smtClean="0"/>
              <a:t>ان</a:t>
            </a:r>
            <a:r>
              <a:rPr lang="ar-SA" sz="2400" b="1" dirty="0" smtClean="0"/>
              <a:t> </a:t>
            </a:r>
            <a:r>
              <a:rPr lang="ar-SA" sz="2400" b="1" dirty="0"/>
              <a:t>منهج النشاط يحقق للمتعلمين تكامل المعرفة فالطلاب يستخدمون في بحثهم لحل مشكلة معارف من التاريخ والاقتصاد واللغة والعلوم وغيرها</a:t>
            </a:r>
            <a:endParaRPr lang="ar-IQ" sz="2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348880"/>
            <a:ext cx="8229600" cy="1143000"/>
          </a:xfrm>
        </p:spPr>
        <p:style>
          <a:lnRef idx="3">
            <a:schemeClr val="lt1"/>
          </a:lnRef>
          <a:fillRef idx="1">
            <a:schemeClr val="accent6"/>
          </a:fillRef>
          <a:effectRef idx="1">
            <a:schemeClr val="accent6"/>
          </a:effectRef>
          <a:fontRef idx="minor">
            <a:schemeClr val="lt1"/>
          </a:fontRef>
        </p:style>
        <p:txBody>
          <a:bodyPr/>
          <a:lstStyle/>
          <a:p>
            <a:r>
              <a:rPr lang="ar-SA" dirty="0"/>
              <a:t>النقد الموجه </a:t>
            </a:r>
            <a:r>
              <a:rPr lang="ar-SA" dirty="0" err="1"/>
              <a:t>الى</a:t>
            </a:r>
            <a:r>
              <a:rPr lang="ar-SA" dirty="0"/>
              <a:t> منهج النشاط </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404664"/>
            <a:ext cx="6984776" cy="4093428"/>
          </a:xfrm>
          <a:prstGeom prst="rect">
            <a:avLst/>
          </a:prstGeom>
        </p:spPr>
        <p:txBody>
          <a:bodyPr wrap="square">
            <a:spAutoFit/>
          </a:bodyPr>
          <a:lstStyle/>
          <a:p>
            <a:r>
              <a:rPr lang="ar-IQ" sz="2000" b="1" dirty="0" smtClean="0"/>
              <a:t>1- </a:t>
            </a:r>
            <a:r>
              <a:rPr lang="ar-SA" sz="2000" b="1" dirty="0" smtClean="0"/>
              <a:t>لا </a:t>
            </a:r>
            <a:r>
              <a:rPr lang="ar-SA" sz="2000" b="1" dirty="0"/>
              <a:t>يوفر الكثير نحو </a:t>
            </a:r>
            <a:r>
              <a:rPr lang="ar-SA" sz="2000" b="1" dirty="0" err="1"/>
              <a:t>الاعداد</a:t>
            </a:r>
            <a:r>
              <a:rPr lang="ar-SA" sz="2000" b="1" dirty="0"/>
              <a:t> للحياة </a:t>
            </a:r>
            <a:r>
              <a:rPr lang="ar-SA" sz="2000" b="1" dirty="0" err="1"/>
              <a:t>فاذا</a:t>
            </a:r>
            <a:r>
              <a:rPr lang="ar-SA" sz="2000" b="1" dirty="0"/>
              <a:t> تركت الحرية للتلاميذ لاختيار ما يدرسونه وما لا يدرسونه فقد يغفلون كثيرا من المفاهيم الضرورية </a:t>
            </a:r>
            <a:r>
              <a:rPr lang="ar-SA" sz="2000" b="1" dirty="0" smtClean="0"/>
              <a:t>للحياة</a:t>
            </a:r>
            <a:endParaRPr lang="ar-IQ" sz="2000" b="1" dirty="0" smtClean="0"/>
          </a:p>
          <a:p>
            <a:r>
              <a:rPr lang="en-US" sz="2000" b="1" dirty="0"/>
              <a:t/>
            </a:r>
            <a:br>
              <a:rPr lang="en-US" sz="2000" b="1" dirty="0"/>
            </a:br>
            <a:r>
              <a:rPr lang="en-US" sz="2000" b="1" dirty="0" smtClean="0"/>
              <a:t> </a:t>
            </a:r>
            <a:r>
              <a:rPr lang="ar-IQ" sz="2000" b="1" dirty="0" smtClean="0"/>
              <a:t>2- </a:t>
            </a:r>
            <a:r>
              <a:rPr lang="ar-SA" sz="2000" b="1" dirty="0" smtClean="0"/>
              <a:t>من </a:t>
            </a:r>
            <a:r>
              <a:rPr lang="ar-SA" sz="2000" b="1" dirty="0"/>
              <a:t>عيوب المنهج هو تنظيمه في صورة مشكلات بينما يجب تنظيمه في صورة عدد معين من المشروعات وعدد </a:t>
            </a:r>
            <a:r>
              <a:rPr lang="ar-SA" sz="2000" b="1" dirty="0" err="1"/>
              <a:t>اخر</a:t>
            </a:r>
            <a:r>
              <a:rPr lang="ar-SA" sz="2000" b="1" dirty="0"/>
              <a:t> من </a:t>
            </a:r>
            <a:r>
              <a:rPr lang="ar-SA" sz="2000" b="1" dirty="0" smtClean="0"/>
              <a:t>المشكلات</a:t>
            </a:r>
            <a:endParaRPr lang="ar-IQ" sz="2000" b="1" dirty="0" smtClean="0"/>
          </a:p>
          <a:p>
            <a:r>
              <a:rPr lang="en-US" sz="2000" b="1" dirty="0"/>
              <a:t/>
            </a:r>
            <a:br>
              <a:rPr lang="en-US" sz="2000" b="1" dirty="0"/>
            </a:br>
            <a:r>
              <a:rPr lang="en-US" sz="2000" b="1" dirty="0" smtClean="0"/>
              <a:t> </a:t>
            </a:r>
            <a:r>
              <a:rPr lang="ar-IQ" sz="2000" b="1" dirty="0" smtClean="0"/>
              <a:t>3- </a:t>
            </a:r>
            <a:r>
              <a:rPr lang="ar-SA" sz="2000" b="1" dirty="0" err="1" smtClean="0"/>
              <a:t>ان</a:t>
            </a:r>
            <a:r>
              <a:rPr lang="ar-SA" sz="2000" b="1" dirty="0" smtClean="0"/>
              <a:t> </a:t>
            </a:r>
            <a:r>
              <a:rPr lang="ar-SA" sz="2000" b="1" dirty="0"/>
              <a:t>هذا النوع من المناهج يصعب تنفيذه في المدارس الموجودة في الوقت الحاضر فهو يتطلب البعد تماما عن المناهج والنظم التقليدية التي تسير عليها المدارس </a:t>
            </a:r>
            <a:r>
              <a:rPr lang="ar-SA" sz="2000" b="1" dirty="0" err="1" smtClean="0"/>
              <a:t>الان</a:t>
            </a:r>
            <a:endParaRPr lang="ar-IQ" sz="2000" b="1" dirty="0" smtClean="0"/>
          </a:p>
          <a:p>
            <a:r>
              <a:rPr lang="en-US" sz="2000" b="1" dirty="0"/>
              <a:t/>
            </a:r>
            <a:br>
              <a:rPr lang="en-US" sz="2000" b="1" dirty="0"/>
            </a:br>
            <a:r>
              <a:rPr lang="en-US" sz="2000" b="1" dirty="0" smtClean="0"/>
              <a:t> </a:t>
            </a:r>
            <a:r>
              <a:rPr lang="ar-IQ" sz="2000" b="1" dirty="0" smtClean="0"/>
              <a:t>4- </a:t>
            </a:r>
            <a:r>
              <a:rPr lang="ar-SA" sz="2000" b="1" dirty="0" err="1" smtClean="0"/>
              <a:t>يهمل</a:t>
            </a:r>
            <a:r>
              <a:rPr lang="ar-SA" sz="2000" b="1" dirty="0" smtClean="0"/>
              <a:t> </a:t>
            </a:r>
            <a:r>
              <a:rPr lang="ar-SA" sz="2000" b="1" dirty="0"/>
              <a:t>المنهج </a:t>
            </a:r>
            <a:r>
              <a:rPr lang="ar-SA" sz="2000" b="1" dirty="0" err="1"/>
              <a:t>اهدافا</a:t>
            </a:r>
            <a:r>
              <a:rPr lang="ar-SA" sz="2000" b="1" dirty="0"/>
              <a:t> اجتماعية ذات </a:t>
            </a:r>
            <a:r>
              <a:rPr lang="ar-SA" sz="2000" b="1" dirty="0" err="1"/>
              <a:t>اهمية</a:t>
            </a:r>
            <a:r>
              <a:rPr lang="ar-SA" sz="2000" b="1" dirty="0"/>
              <a:t> في التربية فهناك بعض جوانب من التراث الثقافي ينبغي تعلمها من قبل كل التلاميذ حفاظا على التراث وعلى التماسك الاجتماعي</a:t>
            </a:r>
            <a:endParaRPr lang="ar-IQ" sz="20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352928" cy="4955203"/>
          </a:xfrm>
          <a:prstGeom prst="rect">
            <a:avLst/>
          </a:prstGeom>
        </p:spPr>
        <p:txBody>
          <a:bodyPr wrap="square">
            <a:spAutoFit/>
          </a:bodyPr>
          <a:lstStyle/>
          <a:p>
            <a:r>
              <a:rPr lang="en-US" sz="2800" b="1" dirty="0"/>
              <a:t/>
            </a:r>
            <a:br>
              <a:rPr lang="en-US" sz="2800" b="1" dirty="0"/>
            </a:br>
            <a:r>
              <a:rPr lang="ar-SA" sz="2800" b="1" dirty="0">
                <a:solidFill>
                  <a:srgbClr val="FF0000"/>
                </a:solidFill>
              </a:rPr>
              <a:t>خطوات بناء منهج </a:t>
            </a:r>
            <a:r>
              <a:rPr lang="ar-SA" sz="2800" b="1" dirty="0" smtClean="0">
                <a:solidFill>
                  <a:srgbClr val="FF0000"/>
                </a:solidFill>
              </a:rPr>
              <a:t>النشاط</a:t>
            </a:r>
            <a:r>
              <a:rPr lang="en-US" sz="2800" b="1" dirty="0" smtClean="0">
                <a:solidFill>
                  <a:srgbClr val="FF0000"/>
                </a:solidFill>
              </a:rPr>
              <a:t>:</a:t>
            </a:r>
            <a:r>
              <a:rPr lang="en-US" sz="2800" b="1" dirty="0" smtClean="0"/>
              <a:t> </a:t>
            </a:r>
            <a:r>
              <a:rPr lang="en-US" dirty="0"/>
              <a:t/>
            </a:r>
            <a:br>
              <a:rPr lang="en-US" dirty="0"/>
            </a:br>
            <a:r>
              <a:rPr lang="en-US" sz="2000" b="1" dirty="0" smtClean="0"/>
              <a:t> </a:t>
            </a:r>
            <a:r>
              <a:rPr lang="ar-IQ" sz="2000" b="1" dirty="0" smtClean="0"/>
              <a:t>1- </a:t>
            </a:r>
            <a:r>
              <a:rPr lang="ar-SA" sz="2000" b="1" dirty="0" smtClean="0"/>
              <a:t>التعرف </a:t>
            </a:r>
            <a:r>
              <a:rPr lang="ar-SA" sz="2000" b="1" dirty="0"/>
              <a:t>إلى حاجات المتعلمين وذلك بالقيام بدراسات دقيقة لمعرفتها</a:t>
            </a:r>
            <a:r>
              <a:rPr lang="en-US" sz="2000" b="1" dirty="0" smtClean="0"/>
              <a:t>.</a:t>
            </a:r>
            <a:endParaRPr lang="ar-IQ" sz="2000" b="1" dirty="0" smtClean="0"/>
          </a:p>
          <a:p>
            <a:r>
              <a:rPr lang="en-US" sz="2000" b="1" dirty="0"/>
              <a:t/>
            </a:r>
            <a:br>
              <a:rPr lang="en-US" sz="2000" b="1" dirty="0"/>
            </a:br>
            <a:r>
              <a:rPr lang="en-US" sz="2000" b="1" dirty="0" smtClean="0"/>
              <a:t> </a:t>
            </a:r>
            <a:r>
              <a:rPr lang="ar-IQ" sz="2000" b="1" dirty="0" smtClean="0"/>
              <a:t>2- </a:t>
            </a:r>
            <a:r>
              <a:rPr lang="en-US" sz="2000" b="1" dirty="0" smtClean="0"/>
              <a:t> </a:t>
            </a:r>
            <a:r>
              <a:rPr lang="ar-SA" sz="2000" b="1" dirty="0" smtClean="0"/>
              <a:t>تحديد </a:t>
            </a:r>
            <a:r>
              <a:rPr lang="ar-SA" sz="2000" b="1" dirty="0"/>
              <a:t>الحاجات الضرورية التي تهم المتعلمين وتشبع ميولهم وتلبي حاجاتهم وتتناسب مع </a:t>
            </a:r>
            <a:r>
              <a:rPr lang="ar-SA" sz="2000" b="1" dirty="0" smtClean="0"/>
              <a:t>اهتماماتهم</a:t>
            </a:r>
            <a:endParaRPr lang="en-US" sz="2000" b="1" dirty="0" smtClean="0"/>
          </a:p>
          <a:p>
            <a:r>
              <a:rPr lang="en-US" sz="2000" b="1" dirty="0" smtClean="0"/>
              <a:t>.</a:t>
            </a:r>
            <a:r>
              <a:rPr lang="en-US" sz="2000" b="1" dirty="0"/>
              <a:t/>
            </a:r>
            <a:br>
              <a:rPr lang="en-US" sz="2000" b="1" dirty="0"/>
            </a:br>
            <a:r>
              <a:rPr lang="en-US" sz="2000" b="1" dirty="0" smtClean="0"/>
              <a:t>  </a:t>
            </a:r>
            <a:r>
              <a:rPr lang="ar-IQ" sz="2000" b="1" dirty="0" smtClean="0"/>
              <a:t>3- </a:t>
            </a:r>
            <a:r>
              <a:rPr lang="ar-SA" sz="2000" b="1" dirty="0" smtClean="0"/>
              <a:t>اختيار </a:t>
            </a:r>
            <a:r>
              <a:rPr lang="ar-SA" sz="2000" b="1" dirty="0"/>
              <a:t>النشاط أو الأنشطة المناسبة بناءا على تحديد الحاجات</a:t>
            </a:r>
            <a:r>
              <a:rPr lang="en-US" sz="2000" b="1" dirty="0" smtClean="0"/>
              <a:t>.</a:t>
            </a:r>
          </a:p>
          <a:p>
            <a:r>
              <a:rPr lang="en-US" sz="2000" b="1" dirty="0"/>
              <a:t/>
            </a:r>
            <a:br>
              <a:rPr lang="en-US" sz="2000" b="1" dirty="0"/>
            </a:br>
            <a:r>
              <a:rPr lang="en-US" sz="2000" b="1" dirty="0" smtClean="0"/>
              <a:t> </a:t>
            </a:r>
            <a:r>
              <a:rPr lang="ar-IQ" sz="2000" b="1" dirty="0" smtClean="0"/>
              <a:t>4- </a:t>
            </a:r>
            <a:r>
              <a:rPr lang="ar-SA" sz="2000" b="1" dirty="0" smtClean="0"/>
              <a:t>التخطيط </a:t>
            </a:r>
            <a:r>
              <a:rPr lang="ar-SA" sz="2000" b="1" dirty="0"/>
              <a:t>لهذه الأنشطة ورسم الخطة وتنظيمها لتنفيذها</a:t>
            </a:r>
            <a:r>
              <a:rPr lang="en-US" sz="2000" b="1" dirty="0" smtClean="0"/>
              <a:t>.</a:t>
            </a:r>
          </a:p>
          <a:p>
            <a:r>
              <a:rPr lang="en-US" sz="2000" b="1" dirty="0"/>
              <a:t/>
            </a:r>
            <a:br>
              <a:rPr lang="en-US" sz="2000" b="1" dirty="0"/>
            </a:br>
            <a:r>
              <a:rPr lang="en-US" sz="2000" b="1" dirty="0" smtClean="0"/>
              <a:t> </a:t>
            </a:r>
            <a:r>
              <a:rPr lang="ar-IQ" sz="2000" b="1" dirty="0" smtClean="0"/>
              <a:t>5- </a:t>
            </a:r>
            <a:r>
              <a:rPr lang="en-US" sz="2000" b="1" dirty="0" smtClean="0"/>
              <a:t> </a:t>
            </a:r>
            <a:r>
              <a:rPr lang="ar-SA" sz="2000" b="1" dirty="0"/>
              <a:t>تشجيع المتعلمين على التفكير في الأنشطة المناسبة التي تساعد على إشباع حاجاتهم وتتناسب مع اهتماماتهم</a:t>
            </a:r>
            <a:r>
              <a:rPr lang="en-US" sz="2000" b="1" dirty="0" smtClean="0"/>
              <a:t>.</a:t>
            </a:r>
          </a:p>
          <a:p>
            <a:r>
              <a:rPr lang="en-US" sz="2000" b="1" dirty="0"/>
              <a:t/>
            </a:r>
            <a:br>
              <a:rPr lang="en-US" sz="2000" b="1" dirty="0"/>
            </a:br>
            <a:r>
              <a:rPr lang="en-US" sz="2000" b="1" dirty="0" smtClean="0"/>
              <a:t>  </a:t>
            </a:r>
            <a:r>
              <a:rPr lang="ar-IQ" sz="2000" b="1" dirty="0" smtClean="0"/>
              <a:t>6- </a:t>
            </a:r>
            <a:r>
              <a:rPr lang="ar-SA" sz="2000" b="1" dirty="0" smtClean="0"/>
              <a:t>التنفيذ </a:t>
            </a:r>
            <a:r>
              <a:rPr lang="ar-SA" sz="2000" b="1" dirty="0"/>
              <a:t>بحيث يقوم المتعلمون بممارسة الأنشطة المناسبة لإيجاد حل للمشكلة التي تواجههم</a:t>
            </a:r>
            <a:endParaRPr lang="ar-IQ"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39552" y="692696"/>
            <a:ext cx="7704856" cy="5262979"/>
          </a:xfrm>
          <a:prstGeom prst="rect">
            <a:avLst/>
          </a:prstGeom>
        </p:spPr>
        <p:txBody>
          <a:bodyPr wrap="square">
            <a:spAutoFit/>
          </a:bodyPr>
          <a:lstStyle/>
          <a:p>
            <a:r>
              <a:rPr lang="ar-IQ" sz="2800" dirty="0" smtClean="0">
                <a:solidFill>
                  <a:srgbClr val="FF0000"/>
                </a:solidFill>
              </a:rPr>
              <a:t>مقدمة </a:t>
            </a:r>
            <a:r>
              <a:rPr lang="ar-IQ" sz="2800" dirty="0" smtClean="0"/>
              <a:t>:</a:t>
            </a:r>
            <a:r>
              <a:rPr lang="ar-SA" sz="2800" dirty="0" smtClean="0"/>
              <a:t>عد </a:t>
            </a:r>
            <a:r>
              <a:rPr lang="ar-SA" sz="2800" dirty="0"/>
              <a:t>منهج النشاط إحدى المحاولات الناجمة عن الانتقادات الموجهة لمنهج المواد الدراسية المنفصلة. وقد صمم خصيصا للتغلب على السلبية في الموقف في التعليمي من جانب ومراعاة حاجات وميول التلاميذ في المنهج من جانب أخر</a:t>
            </a:r>
            <a:r>
              <a:rPr lang="en-US" sz="2800" dirty="0"/>
              <a:t>.</a:t>
            </a:r>
            <a:br>
              <a:rPr lang="en-US" sz="2800" dirty="0"/>
            </a:br>
            <a:r>
              <a:rPr lang="ar-SA" sz="2800" dirty="0"/>
              <a:t>وينطلق هذا المنهج من عدة تبريرات </a:t>
            </a:r>
            <a:r>
              <a:rPr lang="ar-SA" sz="2800" dirty="0" err="1"/>
              <a:t>مؤدها</a:t>
            </a:r>
            <a:r>
              <a:rPr lang="ar-SA" sz="2800" dirty="0"/>
              <a:t>: أن التلاميذ يتعلمون فقط ما يخبرونه أو ما يكتسبونه من الخبرة كما إن التعلم المرتبط بأهداف نشطة وينبع من الخبرة يترجم تلقائي في تغيرات سلوكية كما إن التلاميذ يتعلمون بطريقة أفضل من الأشياء التي ترتبط في أذهانهم بحل مشكلات حقيقية أو فعلية وتساعدهم على أِباع احتياجاتهم وترتبط ببعض ميولهم</a:t>
            </a:r>
            <a:r>
              <a:rPr lang="en-US" sz="2800" dirty="0"/>
              <a:t>.</a:t>
            </a:r>
            <a:br>
              <a:rPr lang="en-US" sz="2800" dirty="0"/>
            </a:br>
            <a:r>
              <a:rPr lang="ar-SA" sz="2800" dirty="0"/>
              <a:t>فإذا أردنا تعليم التلاميذ التفكير المنطقي مثلا فأن ذلك يحتاج إلى الاكتفاء بمجرد دراسة قضايا أو دراسة مواد مرتبة منطقيا</a:t>
            </a:r>
            <a:r>
              <a:rPr lang="en-US" sz="2800" dirty="0"/>
              <a:t>.</a:t>
            </a:r>
            <a:endParaRPr lang="ar-IQ"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908720"/>
            <a:ext cx="7416824" cy="3693319"/>
          </a:xfrm>
          <a:prstGeom prst="rect">
            <a:avLst/>
          </a:prstGeom>
        </p:spPr>
        <p:txBody>
          <a:bodyPr wrap="square">
            <a:spAutoFit/>
          </a:bodyPr>
          <a:lstStyle/>
          <a:p>
            <a:r>
              <a:rPr lang="ar-SA" sz="5400" dirty="0">
                <a:solidFill>
                  <a:srgbClr val="FF0000"/>
                </a:solidFill>
              </a:rPr>
              <a:t>مفهوم منهج </a:t>
            </a:r>
            <a:r>
              <a:rPr lang="ar-SA" sz="5400" dirty="0" smtClean="0">
                <a:solidFill>
                  <a:srgbClr val="FF0000"/>
                </a:solidFill>
              </a:rPr>
              <a:t>النشاط</a:t>
            </a:r>
            <a:r>
              <a:rPr lang="en-US" sz="5400" dirty="0" smtClean="0">
                <a:solidFill>
                  <a:srgbClr val="FF0000"/>
                </a:solidFill>
              </a:rPr>
              <a:t>: </a:t>
            </a:r>
            <a:r>
              <a:rPr lang="en-US" dirty="0"/>
              <a:t/>
            </a:r>
            <a:br>
              <a:rPr lang="en-US" dirty="0"/>
            </a:br>
            <a:r>
              <a:rPr lang="ar-SA" sz="3600" dirty="0"/>
              <a:t>هو منهج يوجه عنايته الكبرى إلى نشاط التلاميذ الذاتي وما يتضمنه هذا النشاط من مرور التلاميذ في خبرات تربوية متنوعة تؤدي إلى تعلمهم تعلما سليما مرغوبا فيه والى نموهم نموا متكاملا في كافة جوانب النمو</a:t>
            </a:r>
            <a:r>
              <a:rPr lang="en-US" sz="3600" dirty="0"/>
              <a:t>.</a:t>
            </a:r>
            <a:endParaRPr lang="ar-IQ"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166843"/>
            <a:ext cx="7128792" cy="4093428"/>
          </a:xfrm>
          <a:prstGeom prst="rect">
            <a:avLst/>
          </a:prstGeom>
        </p:spPr>
        <p:txBody>
          <a:bodyPr wrap="square">
            <a:spAutoFit/>
          </a:bodyPr>
          <a:lstStyle/>
          <a:p>
            <a:r>
              <a:rPr lang="ar-IQ" dirty="0"/>
              <a:t> </a:t>
            </a:r>
            <a:r>
              <a:rPr lang="ar-IQ" b="1" dirty="0" smtClean="0"/>
              <a:t>* </a:t>
            </a:r>
            <a:r>
              <a:rPr lang="ar-IQ" sz="3200" b="1" dirty="0" smtClean="0"/>
              <a:t>أربعة دوافع أساسية يعتمد عليها منهج النشاط :</a:t>
            </a:r>
            <a:r>
              <a:rPr lang="en-US" sz="3200" b="1" dirty="0"/>
              <a:t/>
            </a:r>
            <a:br>
              <a:rPr lang="en-US" sz="3200" b="1" dirty="0"/>
            </a:br>
            <a:r>
              <a:rPr lang="en-US" b="1" dirty="0"/>
              <a:t/>
            </a:r>
            <a:br>
              <a:rPr lang="en-US" b="1" dirty="0"/>
            </a:br>
            <a:r>
              <a:rPr lang="ar-IQ" b="1" dirty="0" smtClean="0"/>
              <a:t>1- </a:t>
            </a:r>
            <a:r>
              <a:rPr lang="ar-SA" sz="2800" b="1" dirty="0" smtClean="0">
                <a:solidFill>
                  <a:srgbClr val="FF0000"/>
                </a:solidFill>
              </a:rPr>
              <a:t>الدافع </a:t>
            </a:r>
            <a:r>
              <a:rPr lang="ar-SA" sz="2800" b="1" dirty="0">
                <a:solidFill>
                  <a:srgbClr val="FF0000"/>
                </a:solidFill>
              </a:rPr>
              <a:t>الاجتماعي: </a:t>
            </a:r>
            <a:r>
              <a:rPr lang="ar-SA" sz="2000" b="1" dirty="0"/>
              <a:t>الذي يبدو في رغبة التلميذ في المشاركة مع من حوله في القيام بأدوار هامه عن طريق اللعب والحركة والعمل</a:t>
            </a:r>
            <a:r>
              <a:rPr lang="en-US" sz="2000" b="1" dirty="0"/>
              <a:t>.</a:t>
            </a:r>
            <a:r>
              <a:rPr lang="en-US" b="1" dirty="0"/>
              <a:t/>
            </a:r>
            <a:br>
              <a:rPr lang="en-US" b="1" dirty="0"/>
            </a:br>
            <a:r>
              <a:rPr lang="en-US" b="1" dirty="0"/>
              <a:t> </a:t>
            </a:r>
            <a:r>
              <a:rPr lang="en-US" b="1" dirty="0" smtClean="0"/>
              <a:t>  </a:t>
            </a:r>
            <a:r>
              <a:rPr lang="ar-IQ" b="1" dirty="0" smtClean="0"/>
              <a:t>2-</a:t>
            </a:r>
            <a:r>
              <a:rPr lang="en-US" b="1" dirty="0" smtClean="0"/>
              <a:t> </a:t>
            </a:r>
            <a:r>
              <a:rPr lang="ar-SA" sz="2800" b="1" dirty="0" smtClean="0">
                <a:solidFill>
                  <a:srgbClr val="FF0000"/>
                </a:solidFill>
              </a:rPr>
              <a:t>الدافع </a:t>
            </a:r>
            <a:r>
              <a:rPr lang="ar-SA" sz="2000" b="1" dirty="0">
                <a:solidFill>
                  <a:srgbClr val="FF0000"/>
                </a:solidFill>
              </a:rPr>
              <a:t>البنائي:</a:t>
            </a:r>
            <a:r>
              <a:rPr lang="ar-SA" sz="2000" b="1" dirty="0"/>
              <a:t>الذي يبرز في تشكيل التلميذ للمواد الخام في صورة أشياء مفيدة وكذلك قيامه باللعب وأدائه لحركات إيقاعية وتشكيل الأشياء وبنائها</a:t>
            </a:r>
            <a:r>
              <a:rPr lang="en-US" sz="2000" b="1" dirty="0"/>
              <a:t>.</a:t>
            </a:r>
            <a:r>
              <a:rPr lang="en-US" b="1" dirty="0"/>
              <a:t/>
            </a:r>
            <a:br>
              <a:rPr lang="en-US" b="1" dirty="0"/>
            </a:br>
            <a:r>
              <a:rPr lang="en-US" b="1" dirty="0" smtClean="0"/>
              <a:t> </a:t>
            </a:r>
            <a:r>
              <a:rPr lang="ar-IQ" b="1" dirty="0" smtClean="0"/>
              <a:t>3- </a:t>
            </a:r>
            <a:r>
              <a:rPr lang="ar-SA" sz="2800" b="1" dirty="0" smtClean="0">
                <a:solidFill>
                  <a:srgbClr val="FF0000"/>
                </a:solidFill>
              </a:rPr>
              <a:t>الدافع </a:t>
            </a:r>
            <a:r>
              <a:rPr lang="ar-SA" sz="2800" b="1" dirty="0">
                <a:solidFill>
                  <a:srgbClr val="FF0000"/>
                </a:solidFill>
              </a:rPr>
              <a:t>للبحث والتجريب: </a:t>
            </a:r>
            <a:r>
              <a:rPr lang="ar-SA" sz="2000" b="1" dirty="0"/>
              <a:t>الذي يبدو في قيام التلميذ بعمل بعض الأشياء من أجل معرفة ما يحدق أو ما يترتب على ما يقوم به ويتضح في محاولة التلميذ للاكتشاف والتعرف على نتائج نشاطه ومحاولاته</a:t>
            </a:r>
            <a:r>
              <a:rPr lang="en-US" sz="2000" b="1" dirty="0"/>
              <a:t>.</a:t>
            </a:r>
            <a:r>
              <a:rPr lang="en-US" b="1" dirty="0"/>
              <a:t/>
            </a:r>
            <a:br>
              <a:rPr lang="en-US" b="1" dirty="0"/>
            </a:br>
            <a:r>
              <a:rPr lang="ar-IQ" b="1" dirty="0" smtClean="0"/>
              <a:t> 4-  </a:t>
            </a:r>
            <a:r>
              <a:rPr lang="ar-SA" sz="2800" b="1" dirty="0" smtClean="0">
                <a:solidFill>
                  <a:srgbClr val="FF0000"/>
                </a:solidFill>
              </a:rPr>
              <a:t>الدافع </a:t>
            </a:r>
            <a:r>
              <a:rPr lang="ar-SA" sz="2800" b="1" dirty="0">
                <a:solidFill>
                  <a:srgbClr val="FF0000"/>
                </a:solidFill>
              </a:rPr>
              <a:t>للتعبير: </a:t>
            </a:r>
            <a:r>
              <a:rPr lang="ar-SA" sz="2000" b="1" dirty="0"/>
              <a:t>الذي يبدو في تعبير التلميذ عن ميوله عندما يتفاعل مع غيره من الزملاء أو الأقران ويتمثل في قدرات التلميذ على الاتصال والإبداع والتخيل</a:t>
            </a:r>
            <a:endParaRPr lang="ar-IQ"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18658"/>
          </a:xfrm>
        </p:spPr>
        <p:style>
          <a:lnRef idx="1">
            <a:schemeClr val="accent6"/>
          </a:lnRef>
          <a:fillRef idx="2">
            <a:schemeClr val="accent6"/>
          </a:fillRef>
          <a:effectRef idx="1">
            <a:schemeClr val="accent6"/>
          </a:effectRef>
          <a:fontRef idx="minor">
            <a:schemeClr val="dk1"/>
          </a:fontRef>
        </p:style>
        <p:txBody>
          <a:bodyPr>
            <a:normAutofit/>
          </a:bodyPr>
          <a:lstStyle/>
          <a:p>
            <a:r>
              <a:rPr lang="ar-IQ" b="1" dirty="0" smtClean="0"/>
              <a:t>الأسس المعتمدة في المنهج الدراسي المرتبط بالنشاط</a:t>
            </a:r>
            <a:endParaRPr lang="ar-IQ"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908720"/>
            <a:ext cx="7848872" cy="5016758"/>
          </a:xfrm>
          <a:prstGeom prst="rect">
            <a:avLst/>
          </a:prstGeom>
        </p:spPr>
        <p:txBody>
          <a:bodyPr wrap="square">
            <a:spAutoFit/>
          </a:bodyPr>
          <a:lstStyle/>
          <a:p>
            <a:r>
              <a:rPr lang="ar-IQ" sz="2000" b="1" dirty="0" smtClean="0"/>
              <a:t>1_ </a:t>
            </a:r>
            <a:r>
              <a:rPr lang="ar-SA" sz="2000" b="1" dirty="0" smtClean="0"/>
              <a:t>بناء </a:t>
            </a:r>
            <a:r>
              <a:rPr lang="ar-SA" sz="2000" b="1" dirty="0"/>
              <a:t>المنهج على ميول التلاميذ وحاجاتهم وتعد الميول والحاجات بالنسبة لمنهج النشاط </a:t>
            </a:r>
            <a:r>
              <a:rPr lang="ar-SA" sz="2000" b="1" dirty="0" err="1"/>
              <a:t>بمثابه</a:t>
            </a:r>
            <a:r>
              <a:rPr lang="ar-SA" sz="2000" b="1" dirty="0"/>
              <a:t> الروح للكائن الحي وهي </a:t>
            </a:r>
            <a:r>
              <a:rPr lang="ar-SA" sz="2000" b="1" dirty="0" err="1"/>
              <a:t>ايضا</a:t>
            </a:r>
            <a:r>
              <a:rPr lang="ar-SA" sz="2000" b="1" dirty="0"/>
              <a:t> محور الارتكاز لكل الدراسات </a:t>
            </a:r>
            <a:r>
              <a:rPr lang="ar-SA" sz="2000" b="1" dirty="0" err="1"/>
              <a:t>والانشطة</a:t>
            </a:r>
            <a:r>
              <a:rPr lang="ar-SA" sz="2000" b="1" dirty="0"/>
              <a:t> ونقطة الانطلاق لتحقيق كل </a:t>
            </a:r>
            <a:r>
              <a:rPr lang="ar-SA" sz="2000" b="1" dirty="0" err="1"/>
              <a:t>الاهداف</a:t>
            </a:r>
            <a:r>
              <a:rPr lang="ar-SA" sz="2000" b="1" dirty="0"/>
              <a:t> المنشودة وربط الدراسة بميول التلاميذ وحاجاتهم ويجعلهم يقبلون عليها بحماس زائد وجهد متواصل ولهذا العامل تأثير كبير في تحقيق </a:t>
            </a:r>
            <a:r>
              <a:rPr lang="ar-SA" sz="2000" b="1" dirty="0" err="1"/>
              <a:t>الاهداف</a:t>
            </a:r>
            <a:r>
              <a:rPr lang="ar-SA" sz="2000" b="1" dirty="0"/>
              <a:t> بطريقة </a:t>
            </a:r>
            <a:r>
              <a:rPr lang="ar-SA" sz="2000" b="1" dirty="0" err="1"/>
              <a:t>اكثر</a:t>
            </a:r>
            <a:r>
              <a:rPr lang="ar-SA" sz="2000" b="1" dirty="0"/>
              <a:t> </a:t>
            </a:r>
            <a:r>
              <a:rPr lang="ar-SA" sz="2000" b="1" dirty="0" smtClean="0"/>
              <a:t>فاعلية</a:t>
            </a:r>
            <a:r>
              <a:rPr lang="ar-IQ" sz="2000" b="1" dirty="0" smtClean="0"/>
              <a:t>.</a:t>
            </a:r>
          </a:p>
          <a:p>
            <a:endParaRPr lang="en-US" sz="2000" b="1" dirty="0" smtClean="0"/>
          </a:p>
          <a:p>
            <a:r>
              <a:rPr lang="en-US" sz="2000" b="1" dirty="0" smtClean="0"/>
              <a:t>  </a:t>
            </a:r>
            <a:r>
              <a:rPr lang="ar-IQ" sz="2000" b="1" dirty="0" smtClean="0"/>
              <a:t>2- </a:t>
            </a:r>
            <a:r>
              <a:rPr lang="ar-SA" sz="2000" b="1" dirty="0" smtClean="0"/>
              <a:t>يتعاون </a:t>
            </a:r>
            <a:r>
              <a:rPr lang="ar-SA" sz="2000" b="1" dirty="0"/>
              <a:t>المعلم والتلاميذ في تخطيط النشاطات وتنظيمها </a:t>
            </a:r>
            <a:r>
              <a:rPr lang="ar-SA" sz="2000" b="1" dirty="0" smtClean="0"/>
              <a:t>وتنفيذها</a:t>
            </a:r>
            <a:r>
              <a:rPr lang="en-US" sz="2000" b="1" dirty="0" smtClean="0"/>
              <a:t>.</a:t>
            </a:r>
          </a:p>
          <a:p>
            <a:r>
              <a:rPr lang="en-US" sz="2000" b="1" dirty="0"/>
              <a:t/>
            </a:r>
            <a:br>
              <a:rPr lang="en-US" sz="2000" b="1" dirty="0"/>
            </a:br>
            <a:r>
              <a:rPr lang="en-US" sz="2000" b="1" dirty="0" smtClean="0"/>
              <a:t>  </a:t>
            </a:r>
            <a:r>
              <a:rPr lang="ar-IQ" sz="2000" b="1" dirty="0" smtClean="0"/>
              <a:t>3- </a:t>
            </a:r>
            <a:r>
              <a:rPr lang="ar-SA" sz="2000" b="1" dirty="0" smtClean="0"/>
              <a:t>لا </a:t>
            </a:r>
            <a:r>
              <a:rPr lang="ar-SA" sz="2000" b="1" dirty="0"/>
              <a:t>يوجد منهج محدد مسبقا لان المنهج يقوم على الميول والحاجات </a:t>
            </a:r>
            <a:r>
              <a:rPr lang="ar-SA" sz="2000" b="1" dirty="0" err="1"/>
              <a:t>ولآنه</a:t>
            </a:r>
            <a:r>
              <a:rPr lang="ar-SA" sz="2000" b="1" dirty="0"/>
              <a:t> يتوجب على المعلم </a:t>
            </a:r>
            <a:r>
              <a:rPr lang="ar-SA" sz="2000" b="1" dirty="0" err="1"/>
              <a:t>ان</a:t>
            </a:r>
            <a:r>
              <a:rPr lang="ar-SA" sz="2000" b="1" dirty="0"/>
              <a:t> يعمل على اكتشافها من خلال العمل </a:t>
            </a:r>
            <a:r>
              <a:rPr lang="ar-SA" sz="2000" b="1" dirty="0" smtClean="0"/>
              <a:t>معهم</a:t>
            </a:r>
            <a:r>
              <a:rPr lang="en-US" sz="2000" b="1" dirty="0" smtClean="0"/>
              <a:t> </a:t>
            </a:r>
            <a:r>
              <a:rPr lang="ar-IQ" sz="2000" b="1" dirty="0" smtClean="0"/>
              <a:t>.</a:t>
            </a:r>
          </a:p>
          <a:p>
            <a:r>
              <a:rPr lang="en-US" sz="2000" b="1" dirty="0"/>
              <a:t/>
            </a:r>
            <a:br>
              <a:rPr lang="en-US" sz="2000" b="1" dirty="0"/>
            </a:br>
            <a:r>
              <a:rPr lang="ar-IQ" sz="2000" b="1" dirty="0" smtClean="0"/>
              <a:t>4-  </a:t>
            </a:r>
            <a:r>
              <a:rPr lang="en-US" sz="2000" b="1" dirty="0" smtClean="0"/>
              <a:t> </a:t>
            </a:r>
            <a:r>
              <a:rPr lang="ar-SA" sz="2000" b="1" dirty="0" smtClean="0"/>
              <a:t>يعتمد </a:t>
            </a:r>
            <a:r>
              <a:rPr lang="ar-SA" sz="2000" b="1" dirty="0"/>
              <a:t>التدريس على طريقة حل المشكلات كطريقة </a:t>
            </a:r>
            <a:r>
              <a:rPr lang="ar-SA" sz="2000" b="1" dirty="0" err="1"/>
              <a:t>اساسية</a:t>
            </a:r>
            <a:r>
              <a:rPr lang="ar-SA" sz="2000" b="1" dirty="0"/>
              <a:t> وذلك انطلاقا من </a:t>
            </a:r>
            <a:r>
              <a:rPr lang="ar-SA" sz="2000" b="1" dirty="0" err="1"/>
              <a:t>ان</a:t>
            </a:r>
            <a:r>
              <a:rPr lang="ar-SA" sz="2000" b="1" dirty="0"/>
              <a:t> الحياة مليئة </a:t>
            </a:r>
            <a:r>
              <a:rPr lang="ar-SA" sz="2000" b="1" dirty="0" smtClean="0"/>
              <a:t>بالمشكلات</a:t>
            </a:r>
            <a:r>
              <a:rPr lang="en-US" sz="2000" b="1" dirty="0" smtClean="0"/>
              <a:t>   </a:t>
            </a:r>
          </a:p>
          <a:p>
            <a:r>
              <a:rPr lang="en-US" sz="2000" b="1" dirty="0" smtClean="0"/>
              <a:t>   .  </a:t>
            </a:r>
            <a:r>
              <a:rPr lang="en-US" sz="2000" b="1" dirty="0"/>
              <a:t/>
            </a:r>
            <a:br>
              <a:rPr lang="en-US" sz="2000" b="1" dirty="0"/>
            </a:br>
            <a:r>
              <a:rPr lang="en-US" sz="2000" b="1" dirty="0"/>
              <a:t> </a:t>
            </a:r>
            <a:r>
              <a:rPr lang="en-US" sz="2000" b="1" dirty="0" smtClean="0"/>
              <a:t> </a:t>
            </a:r>
            <a:r>
              <a:rPr lang="ar-IQ" sz="2000" b="1" dirty="0" smtClean="0"/>
              <a:t>5- </a:t>
            </a:r>
            <a:r>
              <a:rPr lang="ar-SA" sz="2000" b="1" dirty="0" smtClean="0"/>
              <a:t>تنظيم </a:t>
            </a:r>
            <a:r>
              <a:rPr lang="ar-SA" sz="2000" b="1" dirty="0" err="1"/>
              <a:t>الانشطة</a:t>
            </a:r>
            <a:r>
              <a:rPr lang="ar-SA" sz="2000" b="1" dirty="0"/>
              <a:t> في صورة مشروعات </a:t>
            </a:r>
            <a:r>
              <a:rPr lang="ar-SA" sz="2000" b="1" dirty="0" err="1"/>
              <a:t>او</a:t>
            </a:r>
            <a:r>
              <a:rPr lang="ar-SA" sz="2000" b="1" dirty="0"/>
              <a:t> </a:t>
            </a:r>
            <a:r>
              <a:rPr lang="ar-SA" sz="2000" b="1" dirty="0" smtClean="0"/>
              <a:t>مشكلات</a:t>
            </a:r>
            <a:r>
              <a:rPr lang="en-US" sz="2000" b="1" dirty="0" smtClean="0"/>
              <a:t>     .</a:t>
            </a:r>
          </a:p>
          <a:p>
            <a:r>
              <a:rPr lang="en-US" sz="2000" b="1" dirty="0" smtClean="0"/>
              <a:t>   </a:t>
            </a:r>
            <a:r>
              <a:rPr lang="en-US" sz="2000" b="1" dirty="0"/>
              <a:t/>
            </a:r>
            <a:br>
              <a:rPr lang="en-US" sz="2000" b="1" dirty="0"/>
            </a:br>
            <a:r>
              <a:rPr lang="en-US" sz="2000" b="1" dirty="0"/>
              <a:t> </a:t>
            </a:r>
            <a:r>
              <a:rPr lang="en-US" sz="2000" b="1" dirty="0" smtClean="0"/>
              <a:t> </a:t>
            </a:r>
            <a:r>
              <a:rPr lang="ar-IQ" sz="2000" b="1" dirty="0" smtClean="0"/>
              <a:t>6- </a:t>
            </a:r>
            <a:r>
              <a:rPr lang="ar-SA" sz="2000" b="1" dirty="0" err="1" smtClean="0"/>
              <a:t>ازالة</a:t>
            </a:r>
            <a:r>
              <a:rPr lang="ar-SA" sz="2000" b="1" dirty="0" smtClean="0"/>
              <a:t> </a:t>
            </a:r>
            <a:r>
              <a:rPr lang="ar-SA" sz="2000" b="1" dirty="0"/>
              <a:t>الحواجز بين جوانب المعرفة المختلفة والالتزام بالتنظيم السيكولوجي</a:t>
            </a:r>
            <a:endParaRPr lang="ar-IQ"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908720"/>
            <a:ext cx="8229600" cy="5256584"/>
          </a:xfrm>
        </p:spPr>
        <p:style>
          <a:lnRef idx="1">
            <a:schemeClr val="accent5"/>
          </a:lnRef>
          <a:fillRef idx="2">
            <a:schemeClr val="accent5"/>
          </a:fillRef>
          <a:effectRef idx="1">
            <a:schemeClr val="accent5"/>
          </a:effectRef>
          <a:fontRef idx="minor">
            <a:schemeClr val="dk1"/>
          </a:fontRef>
        </p:style>
        <p:txBody>
          <a:bodyPr/>
          <a:lstStyle/>
          <a:p>
            <a:r>
              <a:rPr lang="ar-IQ" b="1" dirty="0" smtClean="0"/>
              <a:t>خصائص منهج المرتبط بالنشاط</a:t>
            </a:r>
            <a:endParaRPr lang="ar-IQ"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04664"/>
            <a:ext cx="8424936" cy="5478423"/>
          </a:xfrm>
          <a:prstGeom prst="rect">
            <a:avLst/>
          </a:prstGeom>
        </p:spPr>
        <p:txBody>
          <a:bodyPr wrap="square">
            <a:spAutoFit/>
          </a:bodyPr>
          <a:lstStyle/>
          <a:p>
            <a:r>
              <a:rPr lang="en-US" dirty="0"/>
              <a:t/>
            </a:r>
            <a:br>
              <a:rPr lang="en-US" dirty="0"/>
            </a:br>
            <a:r>
              <a:rPr lang="en-US" dirty="0"/>
              <a:t/>
            </a:r>
            <a:br>
              <a:rPr lang="en-US" dirty="0"/>
            </a:br>
            <a:r>
              <a:rPr lang="en-US" dirty="0" smtClean="0"/>
              <a:t> </a:t>
            </a:r>
            <a:r>
              <a:rPr lang="ar-IQ" sz="2000" b="1" dirty="0" smtClean="0"/>
              <a:t>1- </a:t>
            </a:r>
            <a:r>
              <a:rPr lang="en-US" sz="2000" b="1" dirty="0" smtClean="0"/>
              <a:t> </a:t>
            </a:r>
            <a:r>
              <a:rPr lang="ar-SA" sz="2000" b="1" dirty="0"/>
              <a:t>يتم تحديد محتوى المنهج في ضوء ميول التلاميذ وحاجاتهم: هذه الخاصية هي نقطة البداية في منهج النشاط إذ لابد من معرفة ميول التلاميذ والتأكد من أنها ميول حقيقة لان الاعتماد عليها يؤدي </a:t>
            </a:r>
            <a:r>
              <a:rPr lang="ar-SA" sz="2000" b="1" dirty="0" err="1"/>
              <a:t>الى</a:t>
            </a:r>
            <a:r>
              <a:rPr lang="ar-SA" sz="2000" b="1" dirty="0"/>
              <a:t> المشاركة الايجابية في المواقف التعليمية</a:t>
            </a:r>
            <a:r>
              <a:rPr lang="en-US" sz="2000" b="1" dirty="0"/>
              <a:t>.</a:t>
            </a:r>
            <a:br>
              <a:rPr lang="en-US" sz="2000" b="1" dirty="0"/>
            </a:br>
            <a:r>
              <a:rPr lang="en-US" sz="2000" b="1" dirty="0"/>
              <a:t/>
            </a:r>
            <a:br>
              <a:rPr lang="en-US" sz="2000" b="1" dirty="0"/>
            </a:br>
            <a:r>
              <a:rPr lang="en-US" sz="2000" b="1" dirty="0"/>
              <a:t> </a:t>
            </a:r>
            <a:r>
              <a:rPr lang="en-US" sz="2000" b="1" dirty="0" smtClean="0"/>
              <a:t> </a:t>
            </a:r>
            <a:r>
              <a:rPr lang="ar-IQ" sz="2000" b="1" dirty="0" smtClean="0"/>
              <a:t>2- </a:t>
            </a:r>
            <a:r>
              <a:rPr lang="en-US" sz="2000" b="1" dirty="0" smtClean="0"/>
              <a:t> </a:t>
            </a:r>
            <a:r>
              <a:rPr lang="ar-SA" sz="2000" b="1" dirty="0"/>
              <a:t>لا يخطط منهج النشاط مسبقا: يعتمد منهج النشاط في تحديد محتواه وتنظيم هذا المحتوى على ميول التلاميذ وحاجاتهم وما دامت هذه الميول تتغير بتغير الظروف وتتعدد بتعدد التلاميذ وتختلف من وقت </a:t>
            </a:r>
            <a:r>
              <a:rPr lang="ar-SA" sz="2000" b="1" dirty="0" err="1"/>
              <a:t>الى</a:t>
            </a:r>
            <a:r>
              <a:rPr lang="ar-SA" sz="2000" b="1" dirty="0"/>
              <a:t> </a:t>
            </a:r>
            <a:r>
              <a:rPr lang="ar-SA" sz="2000" b="1" dirty="0" err="1"/>
              <a:t>اخر</a:t>
            </a:r>
            <a:r>
              <a:rPr lang="ar-SA" sz="2000" b="1" dirty="0"/>
              <a:t> فانه يصبح من المتعذر التنبؤ بهذه الميول وتحديدها</a:t>
            </a:r>
            <a:r>
              <a:rPr lang="en-US" sz="2000" b="1" dirty="0"/>
              <a:t>.</a:t>
            </a:r>
            <a:br>
              <a:rPr lang="en-US" sz="2000" b="1" dirty="0"/>
            </a:br>
            <a:r>
              <a:rPr lang="en-US" sz="2000" b="1" dirty="0"/>
              <a:t/>
            </a:r>
            <a:br>
              <a:rPr lang="en-US" sz="2000" b="1" dirty="0"/>
            </a:br>
            <a:r>
              <a:rPr lang="en-US" sz="2000" b="1" dirty="0"/>
              <a:t/>
            </a:r>
            <a:br>
              <a:rPr lang="en-US" sz="2000" b="1" dirty="0"/>
            </a:br>
            <a:r>
              <a:rPr lang="en-US" sz="2000" b="1" dirty="0" smtClean="0"/>
              <a:t> 3- </a:t>
            </a:r>
            <a:r>
              <a:rPr lang="ar-SA" sz="2000" b="1" dirty="0" smtClean="0"/>
              <a:t>العمل </a:t>
            </a:r>
            <a:r>
              <a:rPr lang="ar-SA" sz="2000" b="1" dirty="0"/>
              <a:t>الجماعي والتخطيط المشترك: يتم العمل في أطار منهج النشاط من بدايته حتى نهايته بصورة جماعية فما يقوم به المعلم والتلاميذ من تحديد لمجالات النشاط وأهدافها وطرق الحصول على المعارف وتوزيع العمل وما إلى ذلك يعتمد كله على العمل الجماعي والتخطيط المشترك مما يؤدي إلى تعليم التلاميذ وإكسابهم خبرات مفيدة</a:t>
            </a:r>
            <a:r>
              <a:rPr lang="en-US" sz="2000" b="1" dirty="0"/>
              <a:t>.</a:t>
            </a:r>
            <a:br>
              <a:rPr lang="en-US" sz="2000" b="1" dirty="0"/>
            </a:br>
            <a:r>
              <a:rPr lang="en-US" dirty="0"/>
              <a:t/>
            </a:r>
            <a:br>
              <a:rPr lang="en-US" dirty="0"/>
            </a:br>
            <a:r>
              <a:rPr lang="en-US" dirty="0"/>
              <a:t/>
            </a:r>
            <a:br>
              <a:rPr lang="en-US" dirty="0"/>
            </a:b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TotalTime>
  <Words>209</Words>
  <Application>Microsoft Office PowerPoint</Application>
  <PresentationFormat>عرض على الشاشة (3:4)‏</PresentationFormat>
  <Paragraphs>31</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 Office</vt:lpstr>
      <vt:lpstr>المنهج الدراسي المرتبط  بالنشاط </vt:lpstr>
      <vt:lpstr>الشريحة 2</vt:lpstr>
      <vt:lpstr>الشريحة 3</vt:lpstr>
      <vt:lpstr>الشريحة 4</vt:lpstr>
      <vt:lpstr>الشريحة 5</vt:lpstr>
      <vt:lpstr>الأسس المعتمدة في المنهج الدراسي المرتبط بالنشاط</vt:lpstr>
      <vt:lpstr>الشريحة 7</vt:lpstr>
      <vt:lpstr>خصائص منهج المرتبط بالنشاط</vt:lpstr>
      <vt:lpstr>الشريحة 9</vt:lpstr>
      <vt:lpstr>الشريحة 10</vt:lpstr>
      <vt:lpstr>مزايا منهج النشاط </vt:lpstr>
      <vt:lpstr>الشريحة 12</vt:lpstr>
      <vt:lpstr>النقد الموجه الى منهج النشاط </vt:lpstr>
      <vt:lpstr>الشريحة 14</vt:lpstr>
      <vt:lpstr>الشريحة 15</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الاسس التي يقوم عليها منهج النشاط</dc:title>
  <dc:creator>Maher</dc:creator>
  <cp:lastModifiedBy>Maher</cp:lastModifiedBy>
  <cp:revision>11</cp:revision>
  <dcterms:created xsi:type="dcterms:W3CDTF">2020-03-23T06:54:20Z</dcterms:created>
  <dcterms:modified xsi:type="dcterms:W3CDTF">2020-03-26T05:15:05Z</dcterms:modified>
</cp:coreProperties>
</file>