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75" r:id="rId6"/>
    <p:sldId id="260" r:id="rId7"/>
    <p:sldId id="261" r:id="rId8"/>
    <p:sldId id="262" r:id="rId9"/>
    <p:sldId id="263" r:id="rId10"/>
    <p:sldId id="273" r:id="rId11"/>
    <p:sldId id="264" r:id="rId12"/>
    <p:sldId id="265" r:id="rId13"/>
    <p:sldId id="274" r:id="rId14"/>
    <p:sldId id="266" r:id="rId15"/>
    <p:sldId id="271" r:id="rId16"/>
    <p:sldId id="267" r:id="rId17"/>
    <p:sldId id="270" r:id="rId18"/>
    <p:sldId id="268" r:id="rId19"/>
    <p:sldId id="269"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31" d="100"/>
          <a:sy n="131"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97128F8-A429-4D29-B1BB-3C04C7526B9C}" type="datetimeFigureOut">
              <a:rPr lang="ar-IQ" smtClean="0"/>
              <a:pPr/>
              <a:t>01/08/1441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40D9FCB-7098-431C-9AD6-ED8A0B76F8DB}"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97128F8-A429-4D29-B1BB-3C04C7526B9C}" type="datetimeFigureOut">
              <a:rPr lang="ar-IQ" smtClean="0"/>
              <a:pPr/>
              <a:t>01/08/1441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40D9FCB-7098-431C-9AD6-ED8A0B76F8DB}"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9066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IQ" sz="4800" dirty="0" smtClean="0"/>
              <a:t>الخط العربي اليابس الهندسي ( الكوفي )</a:t>
            </a:r>
            <a:endParaRPr lang="ar-IQ"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18658"/>
          </a:xfrm>
        </p:spPr>
        <p:style>
          <a:lnRef idx="1">
            <a:schemeClr val="accent6"/>
          </a:lnRef>
          <a:fillRef idx="3">
            <a:schemeClr val="accent6"/>
          </a:fillRef>
          <a:effectRef idx="2">
            <a:schemeClr val="accent6"/>
          </a:effectRef>
          <a:fontRef idx="minor">
            <a:schemeClr val="lt1"/>
          </a:fontRef>
        </p:style>
        <p:txBody>
          <a:bodyPr/>
          <a:lstStyle/>
          <a:p>
            <a:endParaRPr lang="ar-IQ" dirty="0"/>
          </a:p>
        </p:txBody>
      </p:sp>
      <p:pic>
        <p:nvPicPr>
          <p:cNvPr id="19458" name="Picture 2" descr="C:\Users\pc\Desktop\محاضرات\مصحفي.jpg"/>
          <p:cNvPicPr>
            <a:picLocks noChangeAspect="1" noChangeArrowheads="1"/>
          </p:cNvPicPr>
          <p:nvPr/>
        </p:nvPicPr>
        <p:blipFill>
          <a:blip r:embed="rId2" cstate="print"/>
          <a:srcRect/>
          <a:stretch>
            <a:fillRect/>
          </a:stretch>
        </p:blipFill>
        <p:spPr bwMode="auto">
          <a:xfrm>
            <a:off x="1907705" y="476672"/>
            <a:ext cx="6038384" cy="528358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404664"/>
            <a:ext cx="8568952" cy="5976664"/>
          </a:xfrm>
        </p:spPr>
        <p:style>
          <a:lnRef idx="1">
            <a:schemeClr val="accent5"/>
          </a:lnRef>
          <a:fillRef idx="2">
            <a:schemeClr val="accent5"/>
          </a:fillRef>
          <a:effectRef idx="1">
            <a:schemeClr val="accent5"/>
          </a:effectRef>
          <a:fontRef idx="minor">
            <a:schemeClr val="dk1"/>
          </a:fontRef>
        </p:style>
        <p:txBody>
          <a:bodyPr/>
          <a:lstStyle/>
          <a:p>
            <a:pPr algn="r"/>
            <a:r>
              <a:rPr lang="ar-IQ" b="1" dirty="0" smtClean="0">
                <a:solidFill>
                  <a:srgbClr val="FF0000"/>
                </a:solidFill>
              </a:rPr>
              <a:t>2-الخط </a:t>
            </a:r>
            <a:r>
              <a:rPr lang="ar-IQ" b="1" dirty="0">
                <a:solidFill>
                  <a:srgbClr val="FF0000"/>
                </a:solidFill>
              </a:rPr>
              <a:t>الكوفي البسيط : </a:t>
            </a:r>
            <a:r>
              <a:rPr lang="ar-IQ" b="1" dirty="0" smtClean="0"/>
              <a:t/>
            </a:r>
            <a:br>
              <a:rPr lang="ar-IQ" b="1" dirty="0" smtClean="0"/>
            </a:br>
            <a:r>
              <a:rPr lang="ar-IQ" b="1" dirty="0" smtClean="0"/>
              <a:t>وهو </a:t>
            </a:r>
            <a:r>
              <a:rPr lang="ar-IQ" b="1" dirty="0"/>
              <a:t>النوع الذي لا يلحقه ، </a:t>
            </a:r>
            <a:r>
              <a:rPr lang="ar-IQ" b="1" dirty="0" err="1"/>
              <a:t>التوريق</a:t>
            </a:r>
            <a:r>
              <a:rPr lang="ar-IQ" b="1" dirty="0"/>
              <a:t> أو </a:t>
            </a:r>
            <a:r>
              <a:rPr lang="ar-IQ" b="1" dirty="0" err="1"/>
              <a:t>التخميل</a:t>
            </a:r>
            <a:r>
              <a:rPr lang="ar-IQ" b="1" dirty="0"/>
              <a:t> أو التضفير .ومادة كتابته شائعة في غرب العالم الإسلامي ، ومن أمثلة كتابات قبة الصخرة في القدس ، وكتابة الجامع الطولوني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90666"/>
          </a:xfrm>
        </p:spPr>
        <p:style>
          <a:lnRef idx="1">
            <a:schemeClr val="accent5"/>
          </a:lnRef>
          <a:fillRef idx="2">
            <a:schemeClr val="accent5"/>
          </a:fillRef>
          <a:effectRef idx="1">
            <a:schemeClr val="accent5"/>
          </a:effectRef>
          <a:fontRef idx="minor">
            <a:schemeClr val="dk1"/>
          </a:fontRef>
        </p:style>
        <p:txBody>
          <a:bodyPr/>
          <a:lstStyle/>
          <a:p>
            <a:pPr lvl="0" algn="r"/>
            <a:r>
              <a:rPr lang="ar-IQ" b="1" dirty="0" smtClean="0">
                <a:solidFill>
                  <a:srgbClr val="FF0000"/>
                </a:solidFill>
              </a:rPr>
              <a:t>3- الخط </a:t>
            </a:r>
            <a:r>
              <a:rPr lang="ar-IQ" b="1" dirty="0">
                <a:solidFill>
                  <a:srgbClr val="FF0000"/>
                </a:solidFill>
              </a:rPr>
              <a:t>الكوفي المورق </a:t>
            </a:r>
            <a:r>
              <a:rPr lang="ar-IQ" b="1" dirty="0" smtClean="0">
                <a:solidFill>
                  <a:srgbClr val="FF0000"/>
                </a:solidFill>
              </a:rPr>
              <a:t>:</a:t>
            </a:r>
            <a:r>
              <a:rPr lang="ar-IQ" b="1" dirty="0" smtClean="0"/>
              <a:t/>
            </a:r>
            <a:br>
              <a:rPr lang="ar-IQ" b="1" dirty="0" smtClean="0"/>
            </a:br>
            <a:r>
              <a:rPr lang="ar-IQ" b="1" dirty="0" smtClean="0"/>
              <a:t> </a:t>
            </a:r>
            <a:r>
              <a:rPr lang="ar-IQ" b="1" dirty="0"/>
              <a:t>وهو النوع الذي تلحقه زخارف تشبه أوراق الأشجار ، تنبعث من حروفه القائمة وحروفه المستقيمة ، ولاسيما الحروف الأخيرة سيقان رفيعة تحمل وريقات نباتية متنوعة الأشكال .</a:t>
            </a:r>
            <a:r>
              <a:rPr lang="en-US" b="1" dirty="0"/>
              <a:t/>
            </a:r>
            <a:br>
              <a:rPr lang="en-US" b="1" dirty="0"/>
            </a:br>
            <a:endParaRPr lang="ar-IQ"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746650"/>
          </a:xfrm>
        </p:spPr>
        <p:style>
          <a:lnRef idx="1">
            <a:schemeClr val="accent6"/>
          </a:lnRef>
          <a:fillRef idx="3">
            <a:schemeClr val="accent6"/>
          </a:fillRef>
          <a:effectRef idx="2">
            <a:schemeClr val="accent6"/>
          </a:effectRef>
          <a:fontRef idx="minor">
            <a:schemeClr val="lt1"/>
          </a:fontRef>
        </p:style>
        <p:txBody>
          <a:bodyPr/>
          <a:lstStyle/>
          <a:p>
            <a:endParaRPr lang="ar-IQ" dirty="0"/>
          </a:p>
        </p:txBody>
      </p:sp>
      <p:pic>
        <p:nvPicPr>
          <p:cNvPr id="20482" name="Picture 2" descr="C:\Users\pc\Desktop\محاضرات\مضفور.jpg"/>
          <p:cNvPicPr>
            <a:picLocks noChangeAspect="1" noChangeArrowheads="1"/>
          </p:cNvPicPr>
          <p:nvPr/>
        </p:nvPicPr>
        <p:blipFill>
          <a:blip r:embed="rId2" cstate="print"/>
          <a:srcRect/>
          <a:stretch>
            <a:fillRect/>
          </a:stretch>
        </p:blipFill>
        <p:spPr bwMode="auto">
          <a:xfrm>
            <a:off x="755576" y="692696"/>
            <a:ext cx="7293012" cy="2333029"/>
          </a:xfrm>
          <a:prstGeom prst="rect">
            <a:avLst/>
          </a:prstGeom>
          <a:noFill/>
        </p:spPr>
      </p:pic>
      <p:pic>
        <p:nvPicPr>
          <p:cNvPr id="4" name="صورة 3" descr="E:\حروف المضفور\CCI08112013_00000.bmp"/>
          <p:cNvPicPr/>
          <p:nvPr/>
        </p:nvPicPr>
        <p:blipFill>
          <a:blip r:embed="rId3" cstate="print"/>
          <a:srcRect/>
          <a:stretch>
            <a:fillRect/>
          </a:stretch>
        </p:blipFill>
        <p:spPr bwMode="auto">
          <a:xfrm>
            <a:off x="1619672" y="3573016"/>
            <a:ext cx="5451448" cy="2048972"/>
          </a:xfrm>
          <a:prstGeom prst="rect">
            <a:avLst/>
          </a:prstGeom>
          <a:ln w="38100" cap="sq">
            <a:solidFill>
              <a:srgbClr val="FF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034682"/>
          </a:xfrm>
        </p:spPr>
        <p:style>
          <a:lnRef idx="1">
            <a:schemeClr val="accent5"/>
          </a:lnRef>
          <a:fillRef idx="2">
            <a:schemeClr val="accent5"/>
          </a:fillRef>
          <a:effectRef idx="1">
            <a:schemeClr val="accent5"/>
          </a:effectRef>
          <a:fontRef idx="minor">
            <a:schemeClr val="dk1"/>
          </a:fontRef>
        </p:style>
        <p:txBody>
          <a:bodyPr>
            <a:normAutofit fontScale="90000"/>
          </a:bodyPr>
          <a:lstStyle/>
          <a:p>
            <a:pPr lvl="0"/>
            <a:r>
              <a:rPr lang="ar-IQ" b="1" dirty="0" smtClean="0">
                <a:solidFill>
                  <a:srgbClr val="FF0000"/>
                </a:solidFill>
              </a:rPr>
              <a:t/>
            </a:r>
            <a:br>
              <a:rPr lang="ar-IQ" b="1" dirty="0" smtClean="0">
                <a:solidFill>
                  <a:srgbClr val="FF0000"/>
                </a:solidFill>
              </a:rPr>
            </a:br>
            <a:r>
              <a:rPr lang="ar-IQ" b="1" dirty="0" smtClean="0">
                <a:solidFill>
                  <a:srgbClr val="FF0000"/>
                </a:solidFill>
              </a:rPr>
              <a:t>4- الخط </a:t>
            </a:r>
            <a:r>
              <a:rPr lang="ar-IQ" b="1" dirty="0">
                <a:solidFill>
                  <a:srgbClr val="FF0000"/>
                </a:solidFill>
              </a:rPr>
              <a:t>الكوفي المربع </a:t>
            </a:r>
            <a:r>
              <a:rPr lang="ar-IQ" b="1" dirty="0" smtClean="0">
                <a:solidFill>
                  <a:srgbClr val="FF0000"/>
                </a:solidFill>
              </a:rPr>
              <a:t>:</a:t>
            </a:r>
            <a:r>
              <a:rPr lang="ar-IQ" b="1" dirty="0" smtClean="0"/>
              <a:t/>
            </a:r>
            <a:br>
              <a:rPr lang="ar-IQ" b="1" dirty="0" smtClean="0"/>
            </a:br>
            <a:r>
              <a:rPr lang="ar-IQ" dirty="0" smtClean="0"/>
              <a:t> </a:t>
            </a:r>
            <a:r>
              <a:rPr lang="ar-IQ" b="1" dirty="0"/>
              <a:t>توضع حروفه وكلماته ضمن مساحة مربعة ، وغالبا ما يستخدم على الأبنية الدينية . وغالبا ما يأخذ الخط الكوفي المربع عدة إشكال  مثل الشكل المستطيل أو المعين أو الشكل السداسي ، وتكمن صعوبته في شكله التصميمي حيث يتطلب من الخطاط أن يوافق بين الحرف والفراغات ما بين الحروف ، فيكون شكلاً تصميماً منتظماً ، وخير شاهد على هذا الخط واجهة الجامعة </a:t>
            </a:r>
            <a:r>
              <a:rPr lang="ar-IQ" b="1" dirty="0" err="1" smtClean="0"/>
              <a:t>المستنصرية</a:t>
            </a:r>
            <a:r>
              <a:rPr lang="ar-IQ" b="1" dirty="0" smtClean="0"/>
              <a:t>. </a:t>
            </a:r>
            <a:r>
              <a:rPr lang="en-US" b="1" dirty="0"/>
              <a:t/>
            </a:r>
            <a:br>
              <a:rPr lang="en-US" b="1" dirty="0"/>
            </a:br>
            <a:endParaRPr lang="ar-IQ"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style>
          <a:lnRef idx="2">
            <a:schemeClr val="accent6">
              <a:shade val="50000"/>
            </a:schemeClr>
          </a:lnRef>
          <a:fillRef idx="1">
            <a:schemeClr val="accent6"/>
          </a:fillRef>
          <a:effectRef idx="0">
            <a:schemeClr val="accent6"/>
          </a:effectRef>
          <a:fontRef idx="minor">
            <a:schemeClr val="lt1"/>
          </a:fontRef>
        </p:style>
        <p:txBody>
          <a:bodyPr/>
          <a:lstStyle/>
          <a:p>
            <a:endParaRPr lang="ar-IQ" dirty="0"/>
          </a:p>
        </p:txBody>
      </p:sp>
      <p:pic>
        <p:nvPicPr>
          <p:cNvPr id="18434" name="Picture 2" descr="C:\Users\pc\Desktop\محاضرات\اسماء-الله-الحسنى-بالخط-الكوفي.jpg"/>
          <p:cNvPicPr>
            <a:picLocks noChangeAspect="1" noChangeArrowheads="1"/>
          </p:cNvPicPr>
          <p:nvPr/>
        </p:nvPicPr>
        <p:blipFill>
          <a:blip r:embed="rId2" cstate="print"/>
          <a:srcRect/>
          <a:stretch>
            <a:fillRect/>
          </a:stretch>
        </p:blipFill>
        <p:spPr bwMode="auto">
          <a:xfrm>
            <a:off x="1409700" y="482724"/>
            <a:ext cx="5682580" cy="568258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style>
          <a:lnRef idx="1">
            <a:schemeClr val="accent5"/>
          </a:lnRef>
          <a:fillRef idx="2">
            <a:schemeClr val="accent5"/>
          </a:fillRef>
          <a:effectRef idx="1">
            <a:schemeClr val="accent5"/>
          </a:effectRef>
          <a:fontRef idx="minor">
            <a:schemeClr val="dk1"/>
          </a:fontRef>
        </p:style>
        <p:txBody>
          <a:bodyPr/>
          <a:lstStyle/>
          <a:p>
            <a:pPr lvl="0"/>
            <a:r>
              <a:rPr lang="ar-IQ" b="1" dirty="0" smtClean="0">
                <a:solidFill>
                  <a:srgbClr val="FF0000"/>
                </a:solidFill>
              </a:rPr>
              <a:t>5- الخط </a:t>
            </a:r>
            <a:r>
              <a:rPr lang="ar-IQ" b="1" dirty="0">
                <a:solidFill>
                  <a:srgbClr val="FF0000"/>
                </a:solidFill>
              </a:rPr>
              <a:t>الكوفي </a:t>
            </a:r>
            <a:r>
              <a:rPr lang="ar-IQ" b="1" dirty="0" err="1">
                <a:solidFill>
                  <a:srgbClr val="FF0000"/>
                </a:solidFill>
              </a:rPr>
              <a:t>المضفور</a:t>
            </a:r>
            <a:r>
              <a:rPr lang="ar-IQ" b="1" dirty="0">
                <a:solidFill>
                  <a:srgbClr val="FF0000"/>
                </a:solidFill>
              </a:rPr>
              <a:t> ( المعقد أو المترابط </a:t>
            </a:r>
            <a:r>
              <a:rPr lang="ar-IQ" b="1" dirty="0" smtClean="0">
                <a:solidFill>
                  <a:srgbClr val="FF0000"/>
                </a:solidFill>
              </a:rPr>
              <a:t>)</a:t>
            </a:r>
            <a:r>
              <a:rPr lang="ar-IQ" dirty="0" smtClean="0">
                <a:solidFill>
                  <a:srgbClr val="FF0000"/>
                </a:solidFill>
              </a:rPr>
              <a:t>:</a:t>
            </a:r>
            <a:r>
              <a:rPr lang="ar-IQ" dirty="0" smtClean="0"/>
              <a:t/>
            </a:r>
            <a:br>
              <a:rPr lang="ar-IQ" dirty="0" smtClean="0"/>
            </a:br>
            <a:r>
              <a:rPr lang="ar-IQ" dirty="0" smtClean="0"/>
              <a:t> </a:t>
            </a:r>
            <a:r>
              <a:rPr lang="ar-IQ" b="1" dirty="0"/>
              <a:t>وهو نوع من الزخارف الكتابية التي بولغ في تعقيدها أحيانا إلى حد يصعب فيه تميز العناصر الخطية من العناصر الزخرفة ، وقد تظفر حروف الكلمة الواحدة ، أو الكلمتان . </a:t>
            </a:r>
            <a:r>
              <a:rPr lang="en-US" b="1" dirty="0"/>
              <a:t/>
            </a:r>
            <a:br>
              <a:rPr lang="en-US" b="1" dirty="0"/>
            </a:br>
            <a:endParaRPr lang="ar-IQ"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530626"/>
          </a:xfrm>
        </p:spPr>
        <p:style>
          <a:lnRef idx="1">
            <a:schemeClr val="accent6"/>
          </a:lnRef>
          <a:fillRef idx="2">
            <a:schemeClr val="accent6"/>
          </a:fillRef>
          <a:effectRef idx="1">
            <a:schemeClr val="accent6"/>
          </a:effectRef>
          <a:fontRef idx="minor">
            <a:schemeClr val="dk1"/>
          </a:fontRef>
        </p:style>
        <p:txBody>
          <a:bodyPr/>
          <a:lstStyle/>
          <a:p>
            <a:endParaRPr lang="ar-IQ" dirty="0"/>
          </a:p>
        </p:txBody>
      </p:sp>
      <p:pic>
        <p:nvPicPr>
          <p:cNvPr id="21506" name="Picture 2" descr="C:\Users\pc\Desktop\محاضرات\تنزيلمتعاقد.jpg"/>
          <p:cNvPicPr>
            <a:picLocks noChangeAspect="1" noChangeArrowheads="1"/>
          </p:cNvPicPr>
          <p:nvPr/>
        </p:nvPicPr>
        <p:blipFill>
          <a:blip r:embed="rId2" cstate="print"/>
          <a:srcRect/>
          <a:stretch>
            <a:fillRect/>
          </a:stretch>
        </p:blipFill>
        <p:spPr bwMode="auto">
          <a:xfrm>
            <a:off x="899592" y="692696"/>
            <a:ext cx="7534727" cy="4968552"/>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962674"/>
          </a:xfrm>
        </p:spPr>
        <p:style>
          <a:lnRef idx="1">
            <a:schemeClr val="accent5"/>
          </a:lnRef>
          <a:fillRef idx="2">
            <a:schemeClr val="accent5"/>
          </a:fillRef>
          <a:effectRef idx="1">
            <a:schemeClr val="accent5"/>
          </a:effectRef>
          <a:fontRef idx="minor">
            <a:schemeClr val="dk1"/>
          </a:fontRef>
        </p:style>
        <p:txBody>
          <a:bodyPr/>
          <a:lstStyle/>
          <a:p>
            <a:pPr lvl="0"/>
            <a:r>
              <a:rPr lang="ar-IQ" b="1" dirty="0" smtClean="0">
                <a:solidFill>
                  <a:srgbClr val="FF0000"/>
                </a:solidFill>
              </a:rPr>
              <a:t>6- الخط </a:t>
            </a:r>
            <a:r>
              <a:rPr lang="ar-IQ" b="1" dirty="0">
                <a:solidFill>
                  <a:srgbClr val="FF0000"/>
                </a:solidFill>
              </a:rPr>
              <a:t>الكوفي المزهر</a:t>
            </a:r>
            <a:r>
              <a:rPr lang="ar-IQ" dirty="0">
                <a:solidFill>
                  <a:srgbClr val="FF0000"/>
                </a:solidFill>
              </a:rPr>
              <a:t> </a:t>
            </a:r>
            <a:r>
              <a:rPr lang="ar-IQ" dirty="0" smtClean="0">
                <a:solidFill>
                  <a:srgbClr val="FF0000"/>
                </a:solidFill>
              </a:rPr>
              <a:t>:</a:t>
            </a:r>
            <a:r>
              <a:rPr lang="ar-IQ" dirty="0" smtClean="0"/>
              <a:t/>
            </a:r>
            <a:br>
              <a:rPr lang="ar-IQ" dirty="0" smtClean="0"/>
            </a:br>
            <a:r>
              <a:rPr lang="ar-IQ" dirty="0" smtClean="0"/>
              <a:t> </a:t>
            </a:r>
            <a:r>
              <a:rPr lang="ar-IQ" dirty="0"/>
              <a:t>تشكل الزخارف الزهرية أرضية لخطوط كوفية تجعل اللوحة نسيجا متكاملا .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txBody>
          <a:bodyPr>
            <a:normAutofit fontScale="90000"/>
          </a:bodyPr>
          <a:lstStyle/>
          <a:p>
            <a:pPr lvl="0"/>
            <a:r>
              <a:rPr lang="ar-IQ" b="1" dirty="0" smtClean="0">
                <a:solidFill>
                  <a:srgbClr val="FF0000"/>
                </a:solidFill>
              </a:rPr>
              <a:t>7- الخط </a:t>
            </a:r>
            <a:r>
              <a:rPr lang="ar-IQ" b="1" dirty="0">
                <a:solidFill>
                  <a:srgbClr val="FF0000"/>
                </a:solidFill>
              </a:rPr>
              <a:t>الكوفي الهندسي :</a:t>
            </a:r>
            <a:r>
              <a:rPr lang="ar-IQ" dirty="0">
                <a:solidFill>
                  <a:srgbClr val="FF0000"/>
                </a:solidFill>
              </a:rPr>
              <a:t> </a:t>
            </a:r>
            <a:r>
              <a:rPr lang="ar-IQ" dirty="0" smtClean="0"/>
              <a:t/>
            </a:r>
            <a:br>
              <a:rPr lang="ar-IQ" dirty="0" smtClean="0"/>
            </a:br>
            <a:r>
              <a:rPr lang="ar-IQ" sz="2700" b="1" dirty="0" smtClean="0"/>
              <a:t>ويمتاز </a:t>
            </a:r>
            <a:r>
              <a:rPr lang="ar-IQ" sz="2700" b="1" dirty="0"/>
              <a:t>عن بقية أنواع الخطوط الكوفية بأنه شديد الاستقامة قائم الزوايا ، أساسه هندسي بحت ، ولا تزال نشأته غامضة واغلب الظن إن فكرة الزخرفة بالطوب ( </a:t>
            </a:r>
            <a:r>
              <a:rPr lang="ar-IQ" sz="2700" b="1" dirty="0" err="1"/>
              <a:t>الطابوق</a:t>
            </a:r>
            <a:r>
              <a:rPr lang="ar-IQ" sz="2700" b="1" dirty="0"/>
              <a:t> ) المختلف في العراق وغيرها وقد شاع في المساجد ، ومن سلالات هذا النوع الكتابات الهندسية المثلثة أو </a:t>
            </a:r>
            <a:r>
              <a:rPr lang="ar-IQ" sz="2700" b="1" dirty="0" err="1"/>
              <a:t>المسدسة</a:t>
            </a:r>
            <a:r>
              <a:rPr lang="ar-IQ" sz="2700" b="1" dirty="0"/>
              <a:t> آو المثمنة أو المستديرة ،والنوع في مجموعة زخرفي ، وربما تعذرت قراءة عباراته لشدة تداخلها واشتراك حروفها.      </a:t>
            </a:r>
            <a:r>
              <a:rPr lang="en-US" sz="2700" b="1" dirty="0"/>
              <a:t/>
            </a:r>
            <a:br>
              <a:rPr lang="en-US" sz="2700" b="1" dirty="0"/>
            </a:br>
            <a:r>
              <a:rPr lang="ar-IQ" sz="2700" b="1" dirty="0"/>
              <a:t>   وتشير المصادر إلى مجموعة من أنواع الخط الكوفي هي : ( الخط الكوفي الشطرنجي ، والخط الكوفي المحرر ، والخط الكوفي المحقق ، والخط الكوفي المقطع ، والخط الكوفي المائل ، والخط الكوفي </a:t>
            </a:r>
            <a:r>
              <a:rPr lang="ar-IQ" sz="2700" b="1" dirty="0" err="1"/>
              <a:t>المشق</a:t>
            </a:r>
            <a:r>
              <a:rPr lang="ar-IQ" sz="2700" b="1" dirty="0"/>
              <a:t> ، والخط الكوفي ذو الإطار ، والخط الكوفي المطلق المرسل ، والخط الكوفي المعشق ، والخط الكوفي الموشح ، والخط الكوفي المدور ، والخط الكوفي المعماري ، والخط الكوفي البديع ، والخط الكوفي </a:t>
            </a:r>
            <a:r>
              <a:rPr lang="ar-IQ" sz="2700" b="1" dirty="0" err="1"/>
              <a:t>الزخرفي</a:t>
            </a:r>
            <a:r>
              <a:rPr lang="ar-IQ" sz="2700" b="1" dirty="0"/>
              <a:t> ، والخط الكوفي </a:t>
            </a:r>
            <a:r>
              <a:rPr lang="ar-IQ" sz="2700" b="1" dirty="0" err="1"/>
              <a:t>المركن</a:t>
            </a:r>
            <a:r>
              <a:rPr lang="ar-IQ" sz="2700" b="1" dirty="0"/>
              <a:t> ، والخط الكوفي </a:t>
            </a:r>
            <a:r>
              <a:rPr lang="ar-IQ" sz="2700" b="1" dirty="0" err="1"/>
              <a:t>التربيعي</a:t>
            </a:r>
            <a:r>
              <a:rPr lang="ar-IQ" sz="2700" b="1" dirty="0"/>
              <a:t> ، والخط الكوفي المتعامد والخط الكوفي المتراكب ، والخط الكوفي المعقود </a:t>
            </a:r>
            <a:r>
              <a:rPr lang="ar-IQ" b="1" dirty="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r"/>
            <a:r>
              <a:rPr lang="en-US" sz="2700" b="1" dirty="0"/>
              <a:t> </a:t>
            </a:r>
            <a:r>
              <a:rPr lang="en-US" sz="2700" dirty="0"/>
              <a:t/>
            </a:r>
            <a:br>
              <a:rPr lang="en-US" sz="2700" dirty="0"/>
            </a:br>
            <a:r>
              <a:rPr lang="ar-IQ" sz="2700" b="1" dirty="0"/>
              <a:t>الهدف التعليمي : </a:t>
            </a:r>
            <a:r>
              <a:rPr lang="en-US" sz="2700" dirty="0"/>
              <a:t/>
            </a:r>
            <a:br>
              <a:rPr lang="en-US" sz="2700" dirty="0"/>
            </a:br>
            <a:r>
              <a:rPr lang="ar-IQ" sz="2700" dirty="0" smtClean="0"/>
              <a:t>تهدف المحاضرة إلى </a:t>
            </a:r>
            <a:r>
              <a:rPr lang="ar-IQ" sz="2700" dirty="0"/>
              <a:t>معرفة تطور الخط الكوفي وإبراز أهم أنواعه المستخدمة .</a:t>
            </a:r>
            <a:r>
              <a:rPr lang="en-US" sz="2700" dirty="0"/>
              <a:t/>
            </a:r>
            <a:br>
              <a:rPr lang="en-US" sz="2700" dirty="0"/>
            </a:br>
            <a:r>
              <a:rPr lang="ar-IQ" sz="2700" b="1" dirty="0"/>
              <a:t>الأهداف السلوكية :</a:t>
            </a:r>
            <a:r>
              <a:rPr lang="ar-IQ" sz="2700" dirty="0"/>
              <a:t>  يكون المتعلم قادرا على إن : </a:t>
            </a:r>
            <a:r>
              <a:rPr lang="en-US" sz="2700" dirty="0"/>
              <a:t/>
            </a:r>
            <a:br>
              <a:rPr lang="en-US" sz="2700" dirty="0"/>
            </a:br>
            <a:r>
              <a:rPr lang="ar-IQ" sz="2700" dirty="0"/>
              <a:t>يَعرف التطور الحاصل للحرف العربي الكوفي . </a:t>
            </a:r>
            <a:r>
              <a:rPr lang="en-US" sz="2700" dirty="0"/>
              <a:t/>
            </a:r>
            <a:br>
              <a:rPr lang="en-US" sz="2700" dirty="0"/>
            </a:br>
            <a:r>
              <a:rPr lang="ar-IQ" sz="2700" dirty="0"/>
              <a:t>يَعرف سبب تسميته بالخط الكوفي .</a:t>
            </a:r>
            <a:r>
              <a:rPr lang="en-US" sz="2700" dirty="0"/>
              <a:t/>
            </a:r>
            <a:br>
              <a:rPr lang="en-US" sz="2700" dirty="0"/>
            </a:br>
            <a:r>
              <a:rPr lang="ar-IQ" sz="2700" dirty="0"/>
              <a:t>يَعرف أنواع الخط الكوفي . </a:t>
            </a:r>
            <a:r>
              <a:rPr lang="en-US" sz="2700" dirty="0"/>
              <a:t/>
            </a:r>
            <a:br>
              <a:rPr lang="en-US" sz="2700" dirty="0"/>
            </a:br>
            <a:r>
              <a:rPr lang="ar-IQ" sz="2700" dirty="0"/>
              <a:t>يكتب حروف الخط الكوفي </a:t>
            </a:r>
            <a:r>
              <a:rPr lang="ar-IQ" sz="2700" dirty="0" err="1"/>
              <a:t>المضفور</a:t>
            </a:r>
            <a:r>
              <a:rPr lang="ar-IQ" sz="2700" dirty="0"/>
              <a:t> . </a:t>
            </a:r>
            <a:r>
              <a:rPr lang="en-US" sz="2700" dirty="0"/>
              <a:t/>
            </a:r>
            <a:br>
              <a:rPr lang="en-US" sz="2700" dirty="0"/>
            </a:br>
            <a:r>
              <a:rPr lang="ar-IQ" sz="2700" dirty="0"/>
              <a:t>يكتب كلمات بالخط الكوفي </a:t>
            </a:r>
            <a:r>
              <a:rPr lang="ar-IQ" sz="2700" dirty="0" err="1"/>
              <a:t>المضفور</a:t>
            </a:r>
            <a:r>
              <a:rPr lang="ar-IQ" sz="2700" dirty="0"/>
              <a:t> . </a:t>
            </a:r>
            <a:r>
              <a:rPr lang="en-US" sz="2700" dirty="0"/>
              <a:t/>
            </a:r>
            <a:br>
              <a:rPr lang="en-US" sz="2700" dirty="0"/>
            </a:br>
            <a:r>
              <a:rPr lang="ar-IQ" sz="2700" dirty="0"/>
              <a:t>يكتب جمل بالخط الكوفي </a:t>
            </a:r>
            <a:r>
              <a:rPr lang="ar-IQ" sz="2700" dirty="0" err="1"/>
              <a:t>المضفور</a:t>
            </a:r>
            <a:r>
              <a:rPr lang="ar-IQ" sz="2700" dirty="0"/>
              <a:t> .</a:t>
            </a:r>
            <a:r>
              <a:rPr lang="en-US" sz="2700" dirty="0"/>
              <a:t/>
            </a:r>
            <a:br>
              <a:rPr lang="en-US" sz="2700" dirty="0"/>
            </a:br>
            <a:r>
              <a:rPr lang="ar-IQ" sz="2700" dirty="0"/>
              <a:t>يكتب حروف الخط الكوفي المربع .</a:t>
            </a:r>
            <a:r>
              <a:rPr lang="en-US" sz="2700" dirty="0"/>
              <a:t/>
            </a:r>
            <a:br>
              <a:rPr lang="en-US" sz="2700" dirty="0"/>
            </a:br>
            <a:r>
              <a:rPr lang="ar-IQ" sz="2700" dirty="0"/>
              <a:t>يكتب كلمات بالخط الكوفي المربع . </a:t>
            </a:r>
            <a:r>
              <a:rPr lang="en-US" sz="2700" dirty="0"/>
              <a:t/>
            </a:r>
            <a:br>
              <a:rPr lang="en-US" sz="2700" dirty="0"/>
            </a:br>
            <a:r>
              <a:rPr lang="ar-IQ" sz="2700" dirty="0"/>
              <a:t>يصمم تكوين بالخط الكوفي المربع . </a:t>
            </a:r>
            <a:r>
              <a:rPr lang="en-US" dirty="0"/>
              <a:t/>
            </a:r>
            <a:br>
              <a:rPr lang="en-US" dirty="0"/>
            </a:b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340768"/>
            <a:ext cx="8229600" cy="5328592"/>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just"/>
            <a:r>
              <a:rPr lang="ar-IQ" sz="3600" dirty="0"/>
              <a:t> </a:t>
            </a:r>
            <a:r>
              <a:rPr lang="ar-IQ" sz="3600" dirty="0" smtClean="0"/>
              <a:t/>
            </a:r>
            <a:br>
              <a:rPr lang="ar-IQ" sz="3600" dirty="0" smtClean="0"/>
            </a:br>
            <a:r>
              <a:rPr lang="ar-IQ" sz="3600" dirty="0" smtClean="0"/>
              <a:t>اهتم </a:t>
            </a:r>
            <a:r>
              <a:rPr lang="ar-IQ" sz="3600" dirty="0"/>
              <a:t>المسلمون  بالقراءة والكتابة لأنهما الدعامتان الأساسيتان في انتشار التعليم بين المسلمين وكان رسول الله صلى الله عليه وسلم يشيد بفضل العلم والتعليم ،وفضل الكتابة وكان يأمر أصحابه أن يكتبوا القرآن الكريم ، وكان من حرص الرسول صلى الله عليه وسلم آن طلب من أسرى بدر إن يقوم كل أسير بتعليم عشرة من المسلمين مقابل </a:t>
            </a:r>
            <a:r>
              <a:rPr lang="ar-IQ" sz="3600" dirty="0" err="1"/>
              <a:t>تخلية</a:t>
            </a:r>
            <a:r>
              <a:rPr lang="ar-IQ" sz="3600" dirty="0"/>
              <a:t> سبيله من الأسر. هذا وقد كان لظهور الإسلام دور بارز في انتشار الخط العربي ، ويعد الرسول أول من عمل على تعليم الخط العربي بين المسلمين ، وتعد هذه المرحلة بداية انطلاق لتدوين القرآن الكريم والأحاديث النبوية الشريفة .</a:t>
            </a:r>
          </a:p>
        </p:txBody>
      </p:sp>
      <p:sp>
        <p:nvSpPr>
          <p:cNvPr id="2049" name="Rectangle 1"/>
          <p:cNvSpPr>
            <a:spLocks noChangeArrowheads="1"/>
          </p:cNvSpPr>
          <p:nvPr/>
        </p:nvSpPr>
        <p:spPr bwMode="auto">
          <a:xfrm>
            <a:off x="2754002" y="-42841"/>
            <a:ext cx="3635996" cy="132343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kumimoji="0" lang="ar-IQ" sz="20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ar-IQ" sz="2000" b="1" dirty="0">
              <a:solidFill>
                <a:srgbClr val="FF0000"/>
              </a:solidFill>
              <a:latin typeface="Simplified Arabic" pitchFamily="18" charset="-78"/>
              <a:ea typeface="Calibri" pitchFamily="34" charset="0"/>
              <a:cs typeface="Simplified Arabic" pitchFamily="18" charset="-78"/>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40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تطور الخط العربي </a:t>
            </a:r>
            <a:r>
              <a:rPr kumimoji="0" lang="ar-IQ" sz="40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ar-IQ" sz="4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78698"/>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just"/>
            <a:r>
              <a:rPr lang="ar-IQ" dirty="0"/>
              <a:t> </a:t>
            </a:r>
            <a:r>
              <a:rPr lang="ar-IQ" sz="3600" dirty="0"/>
              <a:t>وعندما اتسعت رقعة الدولة الإسلامية ولزم التكاتب مع الأمصار في شؤون الدين والدنيا ، ظهرت للكتابة فائدة أخرى لم تكن في الحسبان ذلك أنها غدت وسيلة من وسائل الحكم ، </a:t>
            </a:r>
            <a:r>
              <a:rPr lang="ar-IQ" sz="3600" dirty="0" err="1"/>
              <a:t>بها</a:t>
            </a:r>
            <a:r>
              <a:rPr lang="ar-IQ" sz="3600" dirty="0"/>
              <a:t> كانت تصدر المكاتبات من الخلفاء إلى إعمالهم على الأقاليم وتدون الدواوين وتضبط أمور الدولة ، دون </a:t>
            </a:r>
            <a:r>
              <a:rPr lang="ar-IQ" sz="3600" dirty="0" err="1"/>
              <a:t>بها</a:t>
            </a:r>
            <a:r>
              <a:rPr lang="ar-IQ" sz="3600" dirty="0"/>
              <a:t> القرآن أول نزوله على لسان الوحي ، ... وغدت وسيلة تعليمية بالغة القيمة منذ بدأ تدوين المعارف العربية ، وكان أول انتشار الكتابة العربية في مكة والمدينة مع هجرة الرسول صلى الله عليه وسلم ، وقد انتشرت الكتابة بانتشار الإسلام في الأمصار العربية ، وبعد وفاة الرسول صلى الله عليه واله وسلم بدأت الفتوحات وأتصل العرب ببلاد أكثر حضارة ، فبدأ التطور في الخط العربي  مع تطور الحضارة الإسلامية فقد ظهر اتجاهان أساسيان هما :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76256" y="1628800"/>
            <a:ext cx="1728192" cy="1143000"/>
          </a:xfrm>
        </p:spPr>
        <p:style>
          <a:lnRef idx="1">
            <a:schemeClr val="accent1"/>
          </a:lnRef>
          <a:fillRef idx="3">
            <a:schemeClr val="accent1"/>
          </a:fillRef>
          <a:effectRef idx="2">
            <a:schemeClr val="accent1"/>
          </a:effectRef>
          <a:fontRef idx="minor">
            <a:schemeClr val="lt1"/>
          </a:fontRef>
        </p:style>
        <p:txBody>
          <a:bodyPr>
            <a:normAutofit/>
          </a:bodyPr>
          <a:lstStyle/>
          <a:p>
            <a:pPr algn="r"/>
            <a:r>
              <a:rPr lang="ar-IQ" sz="2800" b="1" dirty="0" smtClean="0"/>
              <a:t>الخط العربي </a:t>
            </a:r>
            <a:endParaRPr lang="ar-IQ" sz="2800" b="1" dirty="0"/>
          </a:p>
        </p:txBody>
      </p:sp>
      <p:sp>
        <p:nvSpPr>
          <p:cNvPr id="3" name="قوس كبير أيمن 2"/>
          <p:cNvSpPr/>
          <p:nvPr/>
        </p:nvSpPr>
        <p:spPr>
          <a:xfrm>
            <a:off x="5652120" y="476672"/>
            <a:ext cx="1008112" cy="3024336"/>
          </a:xfrm>
          <a:prstGeom prst="rightBrace">
            <a:avLst/>
          </a:prstGeom>
        </p:spPr>
        <p:style>
          <a:lnRef idx="3">
            <a:schemeClr val="dk1"/>
          </a:lnRef>
          <a:fillRef idx="0">
            <a:schemeClr val="dk1"/>
          </a:fillRef>
          <a:effectRef idx="2">
            <a:schemeClr val="dk1"/>
          </a:effectRef>
          <a:fontRef idx="minor">
            <a:schemeClr val="tx1"/>
          </a:fontRef>
        </p:style>
        <p:txBody>
          <a:bodyPr rtlCol="1" anchor="ctr"/>
          <a:lstStyle/>
          <a:p>
            <a:pPr algn="ctr"/>
            <a:endParaRPr lang="ar-IQ" b="1" dirty="0">
              <a:solidFill>
                <a:srgbClr val="FF0000"/>
              </a:solidFill>
            </a:endParaRPr>
          </a:p>
        </p:txBody>
      </p:sp>
      <p:sp>
        <p:nvSpPr>
          <p:cNvPr id="4" name="مستطيل 3"/>
          <p:cNvSpPr/>
          <p:nvPr/>
        </p:nvSpPr>
        <p:spPr>
          <a:xfrm>
            <a:off x="1125107" y="404664"/>
            <a:ext cx="4487126" cy="369332"/>
          </a:xfrm>
          <a:prstGeom prst="rect">
            <a:avLst/>
          </a:prstGeom>
        </p:spPr>
        <p:style>
          <a:lnRef idx="1">
            <a:schemeClr val="accent2"/>
          </a:lnRef>
          <a:fillRef idx="3">
            <a:schemeClr val="accent2"/>
          </a:fillRef>
          <a:effectRef idx="2">
            <a:schemeClr val="accent2"/>
          </a:effectRef>
          <a:fontRef idx="minor">
            <a:schemeClr val="lt1"/>
          </a:fontRef>
        </p:style>
        <p:txBody>
          <a:bodyPr wrap="none">
            <a:spAutoFit/>
          </a:bodyPr>
          <a:lstStyle/>
          <a:p>
            <a:pPr lvl="0" fontAlgn="base">
              <a:spcBef>
                <a:spcPct val="0"/>
              </a:spcBef>
              <a:spcAft>
                <a:spcPct val="0"/>
              </a:spcAft>
            </a:pPr>
            <a:r>
              <a:rPr lang="ar-IQ" b="1" dirty="0" smtClean="0">
                <a:latin typeface="Calibri" pitchFamily="34" charset="0"/>
                <a:ea typeface="Calibri" pitchFamily="34" charset="0"/>
                <a:cs typeface="Arial" pitchFamily="34" charset="0"/>
              </a:rPr>
              <a:t>الخطوط الهندسية اليابسة وتشمل كل </a:t>
            </a:r>
            <a:r>
              <a:rPr lang="ar-IQ" b="1" dirty="0" err="1" smtClean="0">
                <a:latin typeface="Calibri" pitchFamily="34" charset="0"/>
                <a:ea typeface="Calibri" pitchFamily="34" charset="0"/>
                <a:cs typeface="Arial" pitchFamily="34" charset="0"/>
              </a:rPr>
              <a:t>انواع</a:t>
            </a:r>
            <a:r>
              <a:rPr lang="ar-IQ" b="1" dirty="0" smtClean="0">
                <a:latin typeface="Calibri" pitchFamily="34" charset="0"/>
                <a:ea typeface="Calibri" pitchFamily="34" charset="0"/>
                <a:cs typeface="Arial" pitchFamily="34" charset="0"/>
              </a:rPr>
              <a:t> </a:t>
            </a:r>
            <a:r>
              <a:rPr lang="ar-IQ" b="1" dirty="0" smtClean="0">
                <a:latin typeface="Calibri" pitchFamily="34" charset="0"/>
                <a:ea typeface="Calibri" pitchFamily="34" charset="0"/>
                <a:cs typeface="Arial" pitchFamily="34" charset="0"/>
              </a:rPr>
              <a:t>الخط </a:t>
            </a:r>
            <a:r>
              <a:rPr lang="ar-IQ" b="1" dirty="0" err="1" smtClean="0">
                <a:latin typeface="Calibri" pitchFamily="34" charset="0"/>
                <a:ea typeface="Calibri" pitchFamily="34" charset="0"/>
                <a:cs typeface="Arial" pitchFamily="34" charset="0"/>
              </a:rPr>
              <a:t>الكزفي</a:t>
            </a:r>
            <a:r>
              <a:rPr lang="ar-IQ" dirty="0" smtClean="0">
                <a:latin typeface="Calibri" pitchFamily="34" charset="0"/>
                <a:ea typeface="Calibri" pitchFamily="34" charset="0"/>
                <a:cs typeface="Arial" pitchFamily="34" charset="0"/>
              </a:rPr>
              <a:t>:  </a:t>
            </a:r>
            <a:endParaRPr lang="ar-IQ" dirty="0" smtClean="0">
              <a:latin typeface="Arial" pitchFamily="34" charset="0"/>
              <a:cs typeface="Arial" pitchFamily="34" charset="0"/>
            </a:endParaRPr>
          </a:p>
        </p:txBody>
      </p:sp>
      <p:sp>
        <p:nvSpPr>
          <p:cNvPr id="32769" name="Rectangle 1"/>
          <p:cNvSpPr>
            <a:spLocks noChangeArrowheads="1"/>
          </p:cNvSpPr>
          <p:nvPr/>
        </p:nvSpPr>
        <p:spPr bwMode="auto">
          <a:xfrm>
            <a:off x="1187624" y="1052736"/>
            <a:ext cx="2016224" cy="1754326"/>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الخط الكوفي </a:t>
            </a:r>
            <a:r>
              <a:rPr kumimoji="0" lang="ar-IQ"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المصحفي</a:t>
            </a: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الخط الكوفي </a:t>
            </a:r>
            <a:r>
              <a:rPr kumimoji="0" lang="ar-IQ"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المضفور</a:t>
            </a: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الخط الكوفي المورق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الخط الكوفي المزهر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الخط الكوفي المربع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الخط الكوفي البسيط </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سهم منحني إلى اليمين 5"/>
          <p:cNvSpPr/>
          <p:nvPr/>
        </p:nvSpPr>
        <p:spPr>
          <a:xfrm>
            <a:off x="539552" y="548680"/>
            <a:ext cx="576064" cy="1008112"/>
          </a:xfrm>
          <a:prstGeom prst="curvedRightArrow">
            <a:avLst/>
          </a:prstGeom>
        </p:spPr>
        <p:style>
          <a:lnRef idx="2">
            <a:schemeClr val="dk1">
              <a:shade val="50000"/>
            </a:schemeClr>
          </a:lnRef>
          <a:fillRef idx="1003">
            <a:schemeClr val="dk1"/>
          </a:fillRef>
          <a:effectRef idx="0">
            <a:schemeClr val="dk1"/>
          </a:effectRef>
          <a:fontRef idx="minor">
            <a:schemeClr val="lt1"/>
          </a:fontRef>
        </p:style>
        <p:txBody>
          <a:bodyPr rtlCol="1" anchor="ctr"/>
          <a:lstStyle/>
          <a:p>
            <a:pPr algn="ctr"/>
            <a:endParaRPr lang="ar-IQ">
              <a:solidFill>
                <a:schemeClr val="tx1"/>
              </a:solidFill>
            </a:endParaRPr>
          </a:p>
        </p:txBody>
      </p:sp>
      <p:sp>
        <p:nvSpPr>
          <p:cNvPr id="7" name="مستطيل 6"/>
          <p:cNvSpPr/>
          <p:nvPr/>
        </p:nvSpPr>
        <p:spPr>
          <a:xfrm>
            <a:off x="2567284" y="3244334"/>
            <a:ext cx="2965877" cy="36933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ar-IQ" dirty="0" smtClean="0"/>
              <a:t>الخطوط اللينة (</a:t>
            </a:r>
            <a:r>
              <a:rPr lang="ar-IQ" dirty="0" err="1" smtClean="0"/>
              <a:t>المقوره</a:t>
            </a:r>
            <a:r>
              <a:rPr lang="ar-IQ" dirty="0" smtClean="0"/>
              <a:t>) وتشمل </a:t>
            </a:r>
            <a:r>
              <a:rPr lang="ar-IQ" dirty="0" err="1" smtClean="0"/>
              <a:t>الاتي</a:t>
            </a:r>
            <a:r>
              <a:rPr lang="ar-IQ" dirty="0" smtClean="0"/>
              <a:t>:</a:t>
            </a:r>
            <a:endParaRPr lang="ar-IQ" dirty="0"/>
          </a:p>
        </p:txBody>
      </p:sp>
      <p:sp>
        <p:nvSpPr>
          <p:cNvPr id="32770" name="Rectangle 2"/>
          <p:cNvSpPr>
            <a:spLocks noChangeArrowheads="1"/>
          </p:cNvSpPr>
          <p:nvPr/>
        </p:nvSpPr>
        <p:spPr bwMode="auto">
          <a:xfrm>
            <a:off x="2555776" y="3933056"/>
            <a:ext cx="2051720" cy="2308324"/>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خط الثلث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خط النسخ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خط </a:t>
            </a:r>
            <a:r>
              <a:rPr kumimoji="0" lang="ar-IQ"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الاجازه</a:t>
            </a: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خط التعليق (الفارسي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خط الديواني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خط الجلي الديواني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خط الرقعة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خط </a:t>
            </a:r>
            <a:r>
              <a:rPr kumimoji="0" lang="ar-IQ"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الطغراء</a:t>
            </a: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سهم منحني إلى اليمين 8"/>
          <p:cNvSpPr/>
          <p:nvPr/>
        </p:nvSpPr>
        <p:spPr>
          <a:xfrm>
            <a:off x="1763688" y="3356992"/>
            <a:ext cx="731520" cy="1216152"/>
          </a:xfrm>
          <a:prstGeom prst="curvedRightArrow">
            <a:avLst/>
          </a:prstGeom>
        </p:spPr>
        <p:style>
          <a:lnRef idx="2">
            <a:schemeClr val="accent1">
              <a:shade val="50000"/>
            </a:schemeClr>
          </a:lnRef>
          <a:fillRef idx="1003">
            <a:schemeClr val="dk1"/>
          </a:fillRef>
          <a:effectRef idx="0">
            <a:schemeClr val="accent1"/>
          </a:effectRef>
          <a:fontRef idx="minor">
            <a:schemeClr val="lt1"/>
          </a:fontRef>
        </p:style>
        <p:txBody>
          <a:bodyPr rtlCol="1" anchor="ctr"/>
          <a:lstStyle/>
          <a:p>
            <a:pPr algn="ctr"/>
            <a:endParaRPr lang="ar-IQ">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466730"/>
          </a:xfrm>
        </p:spPr>
        <p:style>
          <a:lnRef idx="1">
            <a:schemeClr val="accent5"/>
          </a:lnRef>
          <a:fillRef idx="2">
            <a:schemeClr val="accent5"/>
          </a:fillRef>
          <a:effectRef idx="1">
            <a:schemeClr val="accent5"/>
          </a:effectRef>
          <a:fontRef idx="minor">
            <a:schemeClr val="dk1"/>
          </a:fontRef>
        </p:style>
        <p:txBody>
          <a:bodyPr>
            <a:normAutofit fontScale="90000"/>
          </a:bodyPr>
          <a:lstStyle/>
          <a:p>
            <a:pPr lvl="0" algn="r"/>
            <a:r>
              <a:rPr lang="ar-IQ" dirty="0">
                <a:solidFill>
                  <a:srgbClr val="FF0000"/>
                </a:solidFill>
              </a:rPr>
              <a:t>الخط اليابس ( الجاف ): </a:t>
            </a:r>
            <a:r>
              <a:rPr lang="en-US" sz="3100" dirty="0"/>
              <a:t/>
            </a:r>
            <a:br>
              <a:rPr lang="en-US" sz="3100" dirty="0"/>
            </a:br>
            <a:r>
              <a:rPr lang="ar-IQ" sz="3100" dirty="0"/>
              <a:t>      </a:t>
            </a:r>
            <a:r>
              <a:rPr lang="ar-IQ" sz="3100" b="1" dirty="0"/>
              <a:t>والمتمثل بخطوط المصاحف القديمة  وكان صعب القراءة وخاليا من النقاط ...وأطلق عليه اسم الخط الكوفي التذكاري اليابس في بعض الدراسات ،وعد ظاهرة فنية من مظاهر الفن الإسلامي الأصيل ،حيث يميل إلى القوة بخطوط مستقيمة ،فلا تحديب ولا تقويس. وقد تطور الخط اليابس وظهر منه </a:t>
            </a:r>
            <a:r>
              <a:rPr lang="ar-IQ" sz="3100" b="1" dirty="0" err="1"/>
              <a:t>انواع</a:t>
            </a:r>
            <a:r>
              <a:rPr lang="ar-IQ" sz="3100" b="1" dirty="0"/>
              <a:t> متعددة </a:t>
            </a:r>
            <a:r>
              <a:rPr lang="ar-IQ" sz="3100" b="1" dirty="0" err="1"/>
              <a:t>اطلق</a:t>
            </a:r>
            <a:r>
              <a:rPr lang="ar-IQ" sz="3100" b="1" dirty="0"/>
              <a:t> عليها اسم الخط الكوفي نسبةً إلى مدينة الكوفة ، عندما بني الخليفة عمر بن الخطاب رضي الله عنه الكوفة ،حث على استعمال وابتكار نوع الكتابة لتصبح خاصيتها بالمسلمين ، وكانت الخط الكوفي ، بأمر من الخليفة الراشد عمر بن الخطاب رضي الله عنه استخدم في الكتابة وفي كتابة المصاحف بشكل خاص وجميع المصاحف التي نسخت قبل القرن الرابع الهجري كتبت بالكوفي ، الذي أجاد فيه خطاطو الكوفة ، ثم انتشر في العراق كله .</a:t>
            </a:r>
            <a:r>
              <a:rPr lang="en-US" dirty="0"/>
              <a:t/>
            </a:r>
            <a:br>
              <a:rPr lang="en-US" dirty="0"/>
            </a:b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78698"/>
          </a:xfrm>
        </p:spPr>
        <p:style>
          <a:lnRef idx="1">
            <a:schemeClr val="accent5"/>
          </a:lnRef>
          <a:fillRef idx="2">
            <a:schemeClr val="accent5"/>
          </a:fillRef>
          <a:effectRef idx="1">
            <a:schemeClr val="accent5"/>
          </a:effectRef>
          <a:fontRef idx="minor">
            <a:schemeClr val="dk1"/>
          </a:fontRef>
        </p:style>
        <p:txBody>
          <a:bodyPr>
            <a:noAutofit/>
          </a:bodyPr>
          <a:lstStyle/>
          <a:p>
            <a:pPr algn="just"/>
            <a:r>
              <a:rPr lang="ar-IQ" sz="2800" b="1" dirty="0"/>
              <a:t>كما إن الخط الكوفي نقشت كتاباته على جدران المساجد والقصور وغيرها من خوالد فن العمارة الإسلامية ، وكافة مجالات الحياة اليومية وفي الدواوين ، وفي البداية كان استخدام الخط الكوفي </a:t>
            </a:r>
            <a:r>
              <a:rPr lang="ar-IQ" sz="2800" b="1" dirty="0" err="1"/>
              <a:t>المصحفي</a:t>
            </a:r>
            <a:r>
              <a:rPr lang="ar-IQ" sz="2800" b="1" dirty="0"/>
              <a:t> الذي يتميز بإمالة في الألفات واللامات نحو اليمين قليلا ، وهو خط غير منقط في بداية الكتابة فيه ثم ادخل عليه النقاط . " وكان الخط الكوفي في بداية أمره بسيطا لا </a:t>
            </a:r>
            <a:r>
              <a:rPr lang="ar-IQ" sz="2800" b="1" dirty="0" err="1"/>
              <a:t>توريق</a:t>
            </a:r>
            <a:r>
              <a:rPr lang="ar-IQ" sz="2800" b="1" dirty="0"/>
              <a:t> ولا </a:t>
            </a:r>
            <a:r>
              <a:rPr lang="ar-IQ" sz="2800" b="1" dirty="0" err="1"/>
              <a:t>تزهير</a:t>
            </a:r>
            <a:r>
              <a:rPr lang="ar-IQ" sz="2800" b="1" dirty="0"/>
              <a:t> فيه ولا تشابك ولا ترابط بين حروفه ، ثم زخرف فكان منه الخط المورق ، والكوفي المزهر والكوفي المربع الهندسي ، ثم دخل الخط الكوفي مرحلة جديدة وفق فيها الخطاطون إلى إشكال من التكوينات الفنية التي غيرت من دلالة الخط الكوفي النفعية إلى دلالات جمالية تزينيه جعلت من هذا الخط عنصرا </a:t>
            </a:r>
            <a:r>
              <a:rPr lang="ar-IQ" sz="2800" b="1" dirty="0" err="1"/>
              <a:t>زخرفيا</a:t>
            </a:r>
            <a:r>
              <a:rPr lang="ar-IQ" sz="2800" b="1" dirty="0"/>
              <a:t> يخرج من إطراف حروفه سيقان نباتية ورقية تمد إلى أجسام الحروف نفسها وهذا يعطيه صفة جمالية .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style>
          <a:lnRef idx="1">
            <a:schemeClr val="accent5"/>
          </a:lnRef>
          <a:fillRef idx="2">
            <a:schemeClr val="accent5"/>
          </a:fillRef>
          <a:effectRef idx="1">
            <a:schemeClr val="accent5"/>
          </a:effectRef>
          <a:fontRef idx="minor">
            <a:schemeClr val="dk1"/>
          </a:fontRef>
        </p:style>
        <p:txBody>
          <a:bodyPr>
            <a:normAutofit/>
          </a:bodyPr>
          <a:lstStyle/>
          <a:p>
            <a:pPr algn="r"/>
            <a:r>
              <a:rPr lang="ar-IQ" sz="3100" b="1" dirty="0">
                <a:solidFill>
                  <a:srgbClr val="FF0000"/>
                </a:solidFill>
              </a:rPr>
              <a:t>أهم خصائص الخط الكوفي : </a:t>
            </a:r>
            <a:r>
              <a:rPr lang="en-US" sz="3100" dirty="0"/>
              <a:t/>
            </a:r>
            <a:br>
              <a:rPr lang="en-US" sz="3100" dirty="0"/>
            </a:br>
            <a:r>
              <a:rPr lang="ar-IQ" sz="3100" dirty="0"/>
              <a:t>    </a:t>
            </a:r>
            <a:r>
              <a:rPr lang="ar-IQ" sz="2700" b="1" dirty="0"/>
              <a:t>حظي الخط الكوفي بنصيب وافر من الجمال على الرغم من رضوخه للأصول الهندسية ، وهي أهم مظاهره نتيجة لتكونه من خطوط مستقيمة أفقية تتلاقى مع قوائم متعامدة مكونه من زوايا عديدة ، ورغم صفاته هذه ، بمرونة ومطاوعة لخيال الخطاط ، يرغب في إشغال الفراغ يتصرف في (عرا قات ) الحروف فيلحق </a:t>
            </a:r>
            <a:r>
              <a:rPr lang="ar-IQ" sz="2700" b="1" dirty="0" err="1"/>
              <a:t>بها</a:t>
            </a:r>
            <a:r>
              <a:rPr lang="ar-IQ" sz="2700" b="1" dirty="0"/>
              <a:t> ثنية ، أو رجعا ، </a:t>
            </a:r>
            <a:r>
              <a:rPr lang="ar-IQ" sz="2700" b="1" dirty="0" err="1"/>
              <a:t>واقصارا</a:t>
            </a:r>
            <a:r>
              <a:rPr lang="ar-IQ" sz="2700" b="1" dirty="0"/>
              <a:t> ، أو </a:t>
            </a:r>
            <a:r>
              <a:rPr lang="ar-IQ" sz="2700" b="1" dirty="0" smtClean="0"/>
              <a:t>إطالة: </a:t>
            </a:r>
            <a:r>
              <a:rPr lang="en-US" sz="2700" b="1" dirty="0"/>
              <a:t/>
            </a:r>
            <a:br>
              <a:rPr lang="en-US" sz="2700" b="1" dirty="0"/>
            </a:br>
            <a:r>
              <a:rPr lang="ar-IQ" sz="2700" b="1" dirty="0" smtClean="0"/>
              <a:t>1- لحق </a:t>
            </a:r>
            <a:r>
              <a:rPr lang="ar-IQ" sz="2700" b="1" dirty="0" err="1"/>
              <a:t>به</a:t>
            </a:r>
            <a:r>
              <a:rPr lang="ar-IQ" sz="2700" b="1" dirty="0"/>
              <a:t> كثير من الترطيب الذي خفف كثيرا من شدة جفافه . </a:t>
            </a:r>
            <a:r>
              <a:rPr lang="en-US" sz="2700" b="1" dirty="0"/>
              <a:t/>
            </a:r>
            <a:br>
              <a:rPr lang="en-US" sz="2700" b="1" dirty="0"/>
            </a:br>
            <a:r>
              <a:rPr lang="ar-IQ" sz="2700" b="1" dirty="0" smtClean="0"/>
              <a:t>2- مكنت </a:t>
            </a:r>
            <a:r>
              <a:rPr lang="ar-IQ" sz="2700" b="1" dirty="0"/>
              <a:t>طبيعة هذا الخط الهندسية من إمكان الاستمداد إلى ابعد الحدود لغرض ملء الفراغات الواقعة فوقه بإشكال من التقويس </a:t>
            </a:r>
            <a:r>
              <a:rPr lang="ar-IQ" sz="2700" b="1" dirty="0" err="1"/>
              <a:t>والتزهير</a:t>
            </a:r>
            <a:r>
              <a:rPr lang="ar-IQ" sz="2700" b="1" dirty="0"/>
              <a:t> </a:t>
            </a:r>
            <a:r>
              <a:rPr lang="ar-IQ" sz="2700" b="1" dirty="0" err="1"/>
              <a:t>والتوريق</a:t>
            </a:r>
            <a:r>
              <a:rPr lang="ar-IQ" sz="2700" b="1" dirty="0"/>
              <a:t> </a:t>
            </a:r>
            <a:r>
              <a:rPr lang="ar-IQ" sz="2700" b="1" dirty="0" err="1"/>
              <a:t>والتخميل</a:t>
            </a:r>
            <a:r>
              <a:rPr lang="ar-IQ" sz="2700" b="1" dirty="0"/>
              <a:t> ، والترابط والتعقيد .   </a:t>
            </a:r>
            <a:r>
              <a:rPr lang="en-US" sz="2700" b="1" dirty="0"/>
              <a:t/>
            </a:r>
            <a:br>
              <a:rPr lang="en-US" sz="2700" b="1" dirty="0"/>
            </a:br>
            <a:r>
              <a:rPr lang="ar-IQ" sz="2700" b="1" dirty="0" smtClean="0"/>
              <a:t>3- لكن </a:t>
            </a:r>
            <a:r>
              <a:rPr lang="ar-IQ" sz="2700" b="1" dirty="0"/>
              <a:t>هذه الأشكال بالنسبة لنصوص الخط الكوفي تجاوزت الحاجة </a:t>
            </a:r>
            <a:r>
              <a:rPr lang="ar-IQ" sz="2700" b="1" dirty="0" err="1"/>
              <a:t>الى</a:t>
            </a:r>
            <a:r>
              <a:rPr lang="ar-IQ" sz="2700" b="1" dirty="0"/>
              <a:t> ملء الفراغات بين الحروف والكلمات إلى التشكيل الزخرفة . </a:t>
            </a:r>
            <a:r>
              <a:rPr lang="en-US" dirty="0"/>
              <a:t/>
            </a:r>
            <a:br>
              <a:rPr lang="en-US" dirty="0"/>
            </a:br>
            <a:endParaRPr lang="ar-IQ"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style>
          <a:lnRef idx="1">
            <a:schemeClr val="accent5"/>
          </a:lnRef>
          <a:fillRef idx="2">
            <a:schemeClr val="accent5"/>
          </a:fillRef>
          <a:effectRef idx="1">
            <a:schemeClr val="accent5"/>
          </a:effectRef>
          <a:fontRef idx="minor">
            <a:schemeClr val="dk1"/>
          </a:fontRef>
        </p:style>
        <p:txBody>
          <a:bodyPr>
            <a:normAutofit/>
          </a:bodyPr>
          <a:lstStyle/>
          <a:p>
            <a:pPr lvl="0" algn="r"/>
            <a:r>
              <a:rPr lang="ar-IQ" sz="3200" b="1" dirty="0"/>
              <a:t> </a:t>
            </a:r>
            <a:r>
              <a:rPr lang="ar-IQ" sz="3200" b="1" dirty="0">
                <a:solidFill>
                  <a:srgbClr val="FF0000"/>
                </a:solidFill>
              </a:rPr>
              <a:t>أنواع الخط الكوفي </a:t>
            </a:r>
            <a:r>
              <a:rPr lang="ar-IQ" sz="3200" b="1" dirty="0" smtClean="0">
                <a:solidFill>
                  <a:srgbClr val="FF0000"/>
                </a:solidFill>
              </a:rPr>
              <a:t>:</a:t>
            </a:r>
            <a:r>
              <a:rPr lang="ar-IQ" sz="3200" dirty="0" smtClean="0">
                <a:solidFill>
                  <a:srgbClr val="FF0000"/>
                </a:solidFill>
              </a:rPr>
              <a:t/>
            </a:r>
            <a:br>
              <a:rPr lang="ar-IQ" sz="3200" dirty="0" smtClean="0">
                <a:solidFill>
                  <a:srgbClr val="FF0000"/>
                </a:solidFill>
              </a:rPr>
            </a:br>
            <a:r>
              <a:rPr lang="ar-IQ" sz="3200" b="1" dirty="0" smtClean="0">
                <a:solidFill>
                  <a:srgbClr val="FF0000"/>
                </a:solidFill>
              </a:rPr>
              <a:t>1- </a:t>
            </a:r>
            <a:r>
              <a:rPr lang="ar-IQ" sz="3200" b="1" dirty="0">
                <a:solidFill>
                  <a:srgbClr val="FF0000"/>
                </a:solidFill>
              </a:rPr>
              <a:t>الخط الكوفي ألمصحفي </a:t>
            </a:r>
            <a:r>
              <a:rPr lang="ar-IQ" sz="3200" b="1" dirty="0" smtClean="0">
                <a:solidFill>
                  <a:srgbClr val="FF0000"/>
                </a:solidFill>
              </a:rPr>
              <a:t>:</a:t>
            </a:r>
            <a:r>
              <a:rPr lang="ar-IQ" sz="3200" b="1" dirty="0" smtClean="0"/>
              <a:t/>
            </a:r>
            <a:br>
              <a:rPr lang="ar-IQ" sz="3200" b="1" dirty="0" smtClean="0"/>
            </a:br>
            <a:r>
              <a:rPr lang="ar-IQ" sz="2800" b="1" dirty="0" smtClean="0"/>
              <a:t> </a:t>
            </a:r>
            <a:r>
              <a:rPr lang="ar-IQ" sz="2800" b="1" dirty="0"/>
              <a:t>سمي بالكوفي </a:t>
            </a:r>
            <a:r>
              <a:rPr lang="ar-IQ" sz="2800" b="1" dirty="0" err="1"/>
              <a:t>المصحفي</a:t>
            </a:r>
            <a:r>
              <a:rPr lang="ar-IQ" sz="2800" b="1" dirty="0"/>
              <a:t> لكثرة استخدامه في كتابة المصاحف ، وبرزت أولى سماته منذ القرن الأول للهجرة ، واستمر استخدامه حتى نهاية القرن الرابع الهجري ،وجرت عليه عدة تطورات . على الرغم من صفاته اليابسة ،فله القابلية المرنة في الاتجاه الأفقي ، بمد بعض الحروف أو اختزالها مراعاة لمسافة السطر، غالبا ما </a:t>
            </a:r>
            <a:r>
              <a:rPr lang="ar-IQ" sz="2800" b="1" dirty="0" err="1"/>
              <a:t>يعمد</a:t>
            </a:r>
            <a:r>
              <a:rPr lang="ar-IQ" sz="2800" b="1" dirty="0"/>
              <a:t> الخطاط إلى نقل بعض حروف الكلمة التي يتسع سطر الكتابة لها ، إلى السطر الذي يليه ،حتى لو أدى ذلك إلى عدم إكمال معناها ، وفي هذا معالجة لشكل الصفحة في تكاملها ، ومن ناحية أخرى ، لاهتمام بوضوح الحروف والمسافات الفاصلة بينها </a:t>
            </a:r>
            <a:r>
              <a:rPr lang="ar-IQ" sz="3200" dirty="0"/>
              <a:t>.</a:t>
            </a:r>
            <a:endParaRPr lang="en-US"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372</Words>
  <Application>Microsoft Office PowerPoint</Application>
  <PresentationFormat>عرض على الشاشة (3:4)‏</PresentationFormat>
  <Paragraphs>34</Paragraphs>
  <Slides>19</Slides>
  <Notes>0</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سمة Office</vt:lpstr>
      <vt:lpstr>الخط العربي اليابس الهندسي ( الكوفي )</vt:lpstr>
      <vt:lpstr>  الهدف التعليمي :  تهدف المحاضرة إلى معرفة تطور الخط الكوفي وإبراز أهم أنواعه المستخدمة . الأهداف السلوكية :  يكون المتعلم قادرا على إن :  يَعرف التطور الحاصل للحرف العربي الكوفي .  يَعرف سبب تسميته بالخط الكوفي . يَعرف أنواع الخط الكوفي .  يكتب حروف الخط الكوفي المضفور .  يكتب كلمات بالخط الكوفي المضفور .  يكتب جمل بالخط الكوفي المضفور . يكتب حروف الخط الكوفي المربع . يكتب كلمات بالخط الكوفي المربع .  يصمم تكوين بالخط الكوفي المربع .  </vt:lpstr>
      <vt:lpstr>  اهتم المسلمون  بالقراءة والكتابة لأنهما الدعامتان الأساسيتان في انتشار التعليم بين المسلمين وكان رسول الله صلى الله عليه وسلم يشيد بفضل العلم والتعليم ،وفضل الكتابة وكان يأمر أصحابه أن يكتبوا القرآن الكريم ، وكان من حرص الرسول صلى الله عليه وسلم آن طلب من أسرى بدر إن يقوم كل أسير بتعليم عشرة من المسلمين مقابل تخلية سبيله من الأسر. هذا وقد كان لظهور الإسلام دور بارز في انتشار الخط العربي ، ويعد الرسول أول من عمل على تعليم الخط العربي بين المسلمين ، وتعد هذه المرحلة بداية انطلاق لتدوين القرآن الكريم والأحاديث النبوية الشريفة .</vt:lpstr>
      <vt:lpstr> وعندما اتسعت رقعة الدولة الإسلامية ولزم التكاتب مع الأمصار في شؤون الدين والدنيا ، ظهرت للكتابة فائدة أخرى لم تكن في الحسبان ذلك أنها غدت وسيلة من وسائل الحكم ، بها كانت تصدر المكاتبات من الخلفاء إلى إعمالهم على الأقاليم وتدون الدواوين وتضبط أمور الدولة ، دون بها القرآن أول نزوله على لسان الوحي ، ... وغدت وسيلة تعليمية بالغة القيمة منذ بدأ تدوين المعارف العربية ، وكان أول انتشار الكتابة العربية في مكة والمدينة مع هجرة الرسول صلى الله عليه وسلم ، وقد انتشرت الكتابة بانتشار الإسلام في الأمصار العربية ، وبعد وفاة الرسول صلى الله عليه واله وسلم بدأت الفتوحات وأتصل العرب ببلاد أكثر حضارة ، فبدأ التطور في الخط العربي  مع تطور الحضارة الإسلامية فقد ظهر اتجاهان أساسيان هما : </vt:lpstr>
      <vt:lpstr>الخط العربي </vt:lpstr>
      <vt:lpstr>الخط اليابس ( الجاف ):        والمتمثل بخطوط المصاحف القديمة  وكان صعب القراءة وخاليا من النقاط ...وأطلق عليه اسم الخط الكوفي التذكاري اليابس في بعض الدراسات ،وعد ظاهرة فنية من مظاهر الفن الإسلامي الأصيل ،حيث يميل إلى القوة بخطوط مستقيمة ،فلا تحديب ولا تقويس. وقد تطور الخط اليابس وظهر منه انواع متعددة اطلق عليها اسم الخط الكوفي نسبةً إلى مدينة الكوفة ، عندما بني الخليفة عمر بن الخطاب رضي الله عنه الكوفة ،حث على استعمال وابتكار نوع الكتابة لتصبح خاصيتها بالمسلمين ، وكانت الخط الكوفي ، بأمر من الخليفة الراشد عمر بن الخطاب رضي الله عنه استخدم في الكتابة وفي كتابة المصاحف بشكل خاص وجميع المصاحف التي نسخت قبل القرن الرابع الهجري كتبت بالكوفي ، الذي أجاد فيه خطاطو الكوفة ، ثم انتشر في العراق كله . </vt:lpstr>
      <vt:lpstr>كما إن الخط الكوفي نقشت كتاباته على جدران المساجد والقصور وغيرها من خوالد فن العمارة الإسلامية ، وكافة مجالات الحياة اليومية وفي الدواوين ، وفي البداية كان استخدام الخط الكوفي المصحفي الذي يتميز بإمالة في الألفات واللامات نحو اليمين قليلا ، وهو خط غير منقط في بداية الكتابة فيه ثم ادخل عليه النقاط . " وكان الخط الكوفي في بداية أمره بسيطا لا توريق ولا تزهير فيه ولا تشابك ولا ترابط بين حروفه ، ثم زخرف فكان منه الخط المورق ، والكوفي المزهر والكوفي المربع الهندسي ، ثم دخل الخط الكوفي مرحلة جديدة وفق فيها الخطاطون إلى إشكال من التكوينات الفنية التي غيرت من دلالة الخط الكوفي النفعية إلى دلالات جمالية تزينيه جعلت من هذا الخط عنصرا زخرفيا يخرج من إطراف حروفه سيقان نباتية ورقية تمد إلى أجسام الحروف نفسها وهذا يعطيه صفة جمالية . </vt:lpstr>
      <vt:lpstr>أهم خصائص الخط الكوفي :      حظي الخط الكوفي بنصيب وافر من الجمال على الرغم من رضوخه للأصول الهندسية ، وهي أهم مظاهره نتيجة لتكونه من خطوط مستقيمة أفقية تتلاقى مع قوائم متعامدة مكونه من زوايا عديدة ، ورغم صفاته هذه ، بمرونة ومطاوعة لخيال الخطاط ، يرغب في إشغال الفراغ يتصرف في (عرا قات ) الحروف فيلحق بها ثنية ، أو رجعا ، واقصارا ، أو إطالة:  1- لحق به كثير من الترطيب الذي خفف كثيرا من شدة جفافه .  2- مكنت طبيعة هذا الخط الهندسية من إمكان الاستمداد إلى ابعد الحدود لغرض ملء الفراغات الواقعة فوقه بإشكال من التقويس والتزهير والتوريق والتخميل ، والترابط والتعقيد .    3- لكن هذه الأشكال بالنسبة لنصوص الخط الكوفي تجاوزت الحاجة الى ملء الفراغات بين الحروف والكلمات إلى التشكيل الزخرفة .  </vt:lpstr>
      <vt:lpstr> أنواع الخط الكوفي : 1- الخط الكوفي ألمصحفي :  سمي بالكوفي المصحفي لكثرة استخدامه في كتابة المصاحف ، وبرزت أولى سماته منذ القرن الأول للهجرة ، واستمر استخدامه حتى نهاية القرن الرابع الهجري ،وجرت عليه عدة تطورات . على الرغم من صفاته اليابسة ،فله القابلية المرنة في الاتجاه الأفقي ، بمد بعض الحروف أو اختزالها مراعاة لمسافة السطر، غالبا ما يعمد الخطاط إلى نقل بعض حروف الكلمة التي يتسع سطر الكتابة لها ، إلى السطر الذي يليه ،حتى لو أدى ذلك إلى عدم إكمال معناها ، وفي هذا معالجة لشكل الصفحة في تكاملها ، ومن ناحية أخرى ، لاهتمام بوضوح الحروف والمسافات الفاصلة بينها .</vt:lpstr>
      <vt:lpstr>الشريحة 10</vt:lpstr>
      <vt:lpstr>2-الخط الكوفي البسيط :  وهو النوع الذي لا يلحقه ، التوريق أو التخميل أو التضفير .ومادة كتابته شائعة في غرب العالم الإسلامي ، ومن أمثلة كتابات قبة الصخرة في القدس ، وكتابة الجامع الطولوني </vt:lpstr>
      <vt:lpstr>3- الخط الكوفي المورق :  وهو النوع الذي تلحقه زخارف تشبه أوراق الأشجار ، تنبعث من حروفه القائمة وحروفه المستقيمة ، ولاسيما الحروف الأخيرة سيقان رفيعة تحمل وريقات نباتية متنوعة الأشكال . </vt:lpstr>
      <vt:lpstr>الشريحة 13</vt:lpstr>
      <vt:lpstr> 4- الخط الكوفي المربع :  توضع حروفه وكلماته ضمن مساحة مربعة ، وغالبا ما يستخدم على الأبنية الدينية . وغالبا ما يأخذ الخط الكوفي المربع عدة إشكال  مثل الشكل المستطيل أو المعين أو الشكل السداسي ، وتكمن صعوبته في شكله التصميمي حيث يتطلب من الخطاط أن يوافق بين الحرف والفراغات ما بين الحروف ، فيكون شكلاً تصميماً منتظماً ، وخير شاهد على هذا الخط واجهة الجامعة المستنصرية.  </vt:lpstr>
      <vt:lpstr>الشريحة 15</vt:lpstr>
      <vt:lpstr>5- الخط الكوفي المضفور ( المعقد أو المترابط ):  وهو نوع من الزخارف الكتابية التي بولغ في تعقيدها أحيانا إلى حد يصعب فيه تميز العناصر الخطية من العناصر الزخرفة ، وقد تظفر حروف الكلمة الواحدة ، أو الكلمتان .  </vt:lpstr>
      <vt:lpstr>الشريحة 17</vt:lpstr>
      <vt:lpstr>6- الخط الكوفي المزهر :  تشكل الزخارف الزهرية أرضية لخطوط كوفية تجعل اللوحة نسيجا متكاملا . </vt:lpstr>
      <vt:lpstr>7- الخط الكوفي الهندسي :  ويمتاز عن بقية أنواع الخطوط الكوفية بأنه شديد الاستقامة قائم الزوايا ، أساسه هندسي بحت ، ولا تزال نشأته غامضة واغلب الظن إن فكرة الزخرفة بالطوب ( الطابوق ) المختلف في العراق وغيرها وقد شاع في المساجد ، ومن سلالات هذا النوع الكتابات الهندسية المثلثة أو المسدسة آو المثمنة أو المستديرة ،والنوع في مجموعة زخرفي ، وربما تعذرت قراءة عباراته لشدة تداخلها واشتراك حروفها.          وتشير المصادر إلى مجموعة من أنواع الخط الكوفي هي : ( الخط الكوفي الشطرنجي ، والخط الكوفي المحرر ، والخط الكوفي المحقق ، والخط الكوفي المقطع ، والخط الكوفي المائل ، والخط الكوفي المشق ، والخط الكوفي ذو الإطار ، والخط الكوفي المطلق المرسل ، والخط الكوفي المعشق ، والخط الكوفي الموشح ، والخط الكوفي المدور ، والخط الكوفي المعماري ، والخط الكوفي البديع ، والخط الكوفي الزخرفي ، والخط الكوفي المركن ، والخط الكوفي التربيعي ، والخط الكوفي المتعامد والخط الكوفي المتراكب ، والخط الكوفي المعقود .</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الخط العربي اليابس الهندسي ( الكوفي )</dc:title>
  <dc:creator>Maher</dc:creator>
  <cp:lastModifiedBy>Maher</cp:lastModifiedBy>
  <cp:revision>12</cp:revision>
  <dcterms:created xsi:type="dcterms:W3CDTF">2020-03-25T07:11:56Z</dcterms:created>
  <dcterms:modified xsi:type="dcterms:W3CDTF">2020-03-25T09:07:47Z</dcterms:modified>
</cp:coreProperties>
</file>