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0" name="مثلث قائم الزاوية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عنوان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grpSp>
        <p:nvGrpSpPr>
          <p:cNvPr id="2" name="مجموعة 1"/>
          <p:cNvGrpSpPr/>
          <p:nvPr/>
        </p:nvGrpSpPr>
        <p:grpSpPr>
          <a:xfrm>
            <a:off x="-3765" y="4953000"/>
            <a:ext cx="9147765" cy="1912088"/>
            <a:chOff x="-3765" y="4832896"/>
            <a:chExt cx="9147765" cy="2032192"/>
          </a:xfrm>
        </p:grpSpPr>
        <p:sp>
          <p:nvSpPr>
            <p:cNvPr id="7" name="شكل حر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شكل حر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شكل حر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رابط مستقيم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عنصر نائب للتاريخ 29"/>
          <p:cNvSpPr>
            <a:spLocks noGrp="1"/>
          </p:cNvSpPr>
          <p:nvPr>
            <p:ph type="dt" sz="half" idx="10"/>
          </p:nvPr>
        </p:nvSpPr>
        <p:spPr/>
        <p:txBody>
          <a:bodyPr/>
          <a:lstStyle>
            <a:lvl1pPr>
              <a:defRPr>
                <a:solidFill>
                  <a:srgbClr val="FFFFFF"/>
                </a:solidFill>
              </a:defRPr>
            </a:lvl1pPr>
            <a:extLst/>
          </a:lstStyle>
          <a:p>
            <a:fld id="{8173F91C-5B0E-43F6-8807-ECC27DA01FEC}" type="datetimeFigureOut">
              <a:rPr lang="ar-IQ" smtClean="0"/>
              <a:t>02/08/1441</a:t>
            </a:fld>
            <a:endParaRPr lang="ar-IQ"/>
          </a:p>
        </p:txBody>
      </p:sp>
      <p:sp>
        <p:nvSpPr>
          <p:cNvPr id="19" name="عنصر نائب للتذييل 18"/>
          <p:cNvSpPr>
            <a:spLocks noGrp="1"/>
          </p:cNvSpPr>
          <p:nvPr>
            <p:ph type="ftr" sz="quarter" idx="11"/>
          </p:nvPr>
        </p:nvSpPr>
        <p:spPr/>
        <p:txBody>
          <a:bodyPr/>
          <a:lstStyle>
            <a:lvl1pPr>
              <a:defRPr>
                <a:solidFill>
                  <a:schemeClr val="accent1">
                    <a:tint val="20000"/>
                  </a:schemeClr>
                </a:solidFill>
              </a:defRPr>
            </a:lvl1pPr>
            <a:extLst/>
          </a:lstStyle>
          <a:p>
            <a:endParaRPr lang="ar-IQ"/>
          </a:p>
        </p:txBody>
      </p:sp>
      <p:sp>
        <p:nvSpPr>
          <p:cNvPr id="27" name="عنصر نائب لرقم الشريحة 26"/>
          <p:cNvSpPr>
            <a:spLocks noGrp="1"/>
          </p:cNvSpPr>
          <p:nvPr>
            <p:ph type="sldNum" sz="quarter" idx="12"/>
          </p:nvPr>
        </p:nvSpPr>
        <p:spPr/>
        <p:txBody>
          <a:bodyPr/>
          <a:lstStyle>
            <a:lvl1pPr>
              <a:defRPr>
                <a:solidFill>
                  <a:srgbClr val="FFFFFF"/>
                </a:solidFill>
              </a:defRPr>
            </a:lvl1pPr>
            <a:extLst/>
          </a:lstStyle>
          <a:p>
            <a:fld id="{3E545A5A-B2C7-4793-A6DF-E15ACD18A710}"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1481329"/>
            <a:ext cx="8229600" cy="4386071"/>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8173F91C-5B0E-43F6-8807-ECC27DA01FEC}" type="datetimeFigureOut">
              <a:rPr lang="ar-IQ" smtClean="0"/>
              <a:t>02/08/1441</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3E545A5A-B2C7-4793-A6DF-E15ACD18A710}"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44013" y="274640"/>
            <a:ext cx="1777470" cy="5592761"/>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41"/>
            <a:ext cx="6324600" cy="5592760"/>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8173F91C-5B0E-43F6-8807-ECC27DA01FEC}" type="datetimeFigureOut">
              <a:rPr lang="ar-IQ" smtClean="0"/>
              <a:t>02/08/1441</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3E545A5A-B2C7-4793-A6DF-E15ACD18A710}"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8173F91C-5B0E-43F6-8807-ECC27DA01FEC}" type="datetimeFigureOut">
              <a:rPr lang="ar-IQ" smtClean="0"/>
              <a:t>02/08/1441</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3E545A5A-B2C7-4793-A6DF-E15ACD18A710}" type="slidenum">
              <a:rPr lang="ar-IQ" smtClean="0"/>
              <a:t>‹#›</a:t>
            </a:fld>
            <a:endParaRPr lang="ar-IQ"/>
          </a:p>
        </p:txBody>
      </p:sp>
      <p:sp>
        <p:nvSpPr>
          <p:cNvPr id="7" name="عنوان 6"/>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8173F91C-5B0E-43F6-8807-ECC27DA01FEC}" type="datetimeFigureOut">
              <a:rPr lang="ar-IQ" smtClean="0"/>
              <a:t>02/08/1441</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3E545A5A-B2C7-4793-A6DF-E15ACD18A710}" type="slidenum">
              <a:rPr lang="ar-IQ" smtClean="0"/>
              <a:t>‹#›</a:t>
            </a:fld>
            <a:endParaRPr lang="ar-IQ"/>
          </a:p>
        </p:txBody>
      </p:sp>
      <p:sp>
        <p:nvSpPr>
          <p:cNvPr id="7" name="شارة رتبة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شارة رتبة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3" name="عنصر نائب للمحتوى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8173F91C-5B0E-43F6-8807-ECC27DA01FEC}" type="datetimeFigureOut">
              <a:rPr lang="ar-IQ" smtClean="0"/>
              <a:t>02/08/1441</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3E545A5A-B2C7-4793-A6DF-E15ACD18A710}" type="slidenum">
              <a:rPr lang="ar-IQ" smtClean="0"/>
              <a:t>‹#›</a:t>
            </a:fld>
            <a:endParaRPr lang="ar-IQ"/>
          </a:p>
        </p:txBody>
      </p:sp>
      <p:sp>
        <p:nvSpPr>
          <p:cNvPr id="8" name="عنوان 7"/>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8173F91C-5B0E-43F6-8807-ECC27DA01FEC}" type="datetimeFigureOut">
              <a:rPr lang="ar-IQ" smtClean="0"/>
              <a:t>02/08/1441</a:t>
            </a:fld>
            <a:endParaRPr lang="ar-IQ"/>
          </a:p>
        </p:txBody>
      </p:sp>
      <p:sp>
        <p:nvSpPr>
          <p:cNvPr id="8" name="عنصر نائب للتذييل 7"/>
          <p:cNvSpPr>
            <a:spLocks noGrp="1"/>
          </p:cNvSpPr>
          <p:nvPr>
            <p:ph type="ftr" sz="quarter" idx="11"/>
          </p:nvPr>
        </p:nvSpPr>
        <p:spPr/>
        <p:txBody>
          <a:bodyPr/>
          <a:lstStyle>
            <a:extLst/>
          </a:lstStyle>
          <a:p>
            <a:endParaRPr lang="ar-IQ"/>
          </a:p>
        </p:txBody>
      </p:sp>
      <p:sp>
        <p:nvSpPr>
          <p:cNvPr id="9" name="عنصر نائب لرقم الشريحة 8"/>
          <p:cNvSpPr>
            <a:spLocks noGrp="1"/>
          </p:cNvSpPr>
          <p:nvPr>
            <p:ph type="sldNum" sz="quarter" idx="12"/>
          </p:nvPr>
        </p:nvSpPr>
        <p:spPr/>
        <p:txBody>
          <a:bodyPr/>
          <a:lstStyle>
            <a:extLst/>
          </a:lstStyle>
          <a:p>
            <a:fld id="{3E545A5A-B2C7-4793-A6DF-E15ACD18A710}"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extLst/>
          </a:lstStyle>
          <a:p>
            <a:fld id="{8173F91C-5B0E-43F6-8807-ECC27DA01FEC}" type="datetimeFigureOut">
              <a:rPr lang="ar-IQ" smtClean="0"/>
              <a:t>02/08/1441</a:t>
            </a:fld>
            <a:endParaRPr lang="ar-IQ"/>
          </a:p>
        </p:txBody>
      </p:sp>
      <p:sp>
        <p:nvSpPr>
          <p:cNvPr id="4" name="عنصر نائب للتذييل 3"/>
          <p:cNvSpPr>
            <a:spLocks noGrp="1"/>
          </p:cNvSpPr>
          <p:nvPr>
            <p:ph type="ftr" sz="quarter" idx="11"/>
          </p:nvPr>
        </p:nvSpPr>
        <p:spPr/>
        <p:txBody>
          <a:bodyPr/>
          <a:lstStyle>
            <a:extLst/>
          </a:lstStyle>
          <a:p>
            <a:endParaRPr lang="ar-IQ"/>
          </a:p>
        </p:txBody>
      </p:sp>
      <p:sp>
        <p:nvSpPr>
          <p:cNvPr id="5" name="عنصر نائب لرقم الشريحة 4"/>
          <p:cNvSpPr>
            <a:spLocks noGrp="1"/>
          </p:cNvSpPr>
          <p:nvPr>
            <p:ph type="sldNum" sz="quarter" idx="12"/>
          </p:nvPr>
        </p:nvSpPr>
        <p:spPr/>
        <p:txBody>
          <a:bodyPr/>
          <a:lstStyle>
            <a:extLst/>
          </a:lstStyle>
          <a:p>
            <a:fld id="{3E545A5A-B2C7-4793-A6DF-E15ACD18A710}" type="slidenum">
              <a:rPr lang="ar-IQ" smtClean="0"/>
              <a:t>‹#›</a:t>
            </a:fld>
            <a:endParaRPr lang="ar-IQ"/>
          </a:p>
        </p:txBody>
      </p:sp>
      <p:sp>
        <p:nvSpPr>
          <p:cNvPr id="6" name="عنوان 5"/>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extLst/>
          </a:lstStyle>
          <a:p>
            <a:fld id="{8173F91C-5B0E-43F6-8807-ECC27DA01FEC}" type="datetimeFigureOut">
              <a:rPr lang="ar-IQ" smtClean="0"/>
              <a:t>02/08/1441</a:t>
            </a:fld>
            <a:endParaRPr lang="ar-IQ"/>
          </a:p>
        </p:txBody>
      </p:sp>
      <p:sp>
        <p:nvSpPr>
          <p:cNvPr id="3" name="عنصر نائب للتذييل 2"/>
          <p:cNvSpPr>
            <a:spLocks noGrp="1"/>
          </p:cNvSpPr>
          <p:nvPr>
            <p:ph type="ftr" sz="quarter" idx="11"/>
          </p:nvPr>
        </p:nvSpPr>
        <p:spPr/>
        <p:txBody>
          <a:bodyPr/>
          <a:lstStyle>
            <a:extLst/>
          </a:lstStyle>
          <a:p>
            <a:endParaRPr lang="ar-IQ"/>
          </a:p>
        </p:txBody>
      </p:sp>
      <p:sp>
        <p:nvSpPr>
          <p:cNvPr id="4" name="عنصر نائب لرقم الشريحة 3"/>
          <p:cNvSpPr>
            <a:spLocks noGrp="1"/>
          </p:cNvSpPr>
          <p:nvPr>
            <p:ph type="sldNum" sz="quarter" idx="12"/>
          </p:nvPr>
        </p:nvSpPr>
        <p:spPr/>
        <p:txBody>
          <a:bodyPr/>
          <a:lstStyle>
            <a:extLst/>
          </a:lstStyle>
          <a:p>
            <a:fld id="{3E545A5A-B2C7-4793-A6DF-E15ACD18A710}"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727032" y="6407944"/>
            <a:ext cx="1920240" cy="365760"/>
          </a:xfrm>
        </p:spPr>
        <p:txBody>
          <a:bodyPr/>
          <a:lstStyle>
            <a:extLst/>
          </a:lstStyle>
          <a:p>
            <a:fld id="{8173F91C-5B0E-43F6-8807-ECC27DA01FEC}" type="datetimeFigureOut">
              <a:rPr lang="ar-IQ" smtClean="0"/>
              <a:t>02/08/1441</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3E545A5A-B2C7-4793-A6DF-E15ACD18A710}"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
        <p:nvSpPr>
          <p:cNvPr id="3" name="عنصر نائب للصورة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ar-SA" smtClean="0"/>
              <a:t>انقر فوق الرمز لإضافة صورة</a:t>
            </a:r>
            <a:endParaRPr kumimoji="0" lang="en-US" dirty="0"/>
          </a:p>
        </p:txBody>
      </p:sp>
      <p:sp>
        <p:nvSpPr>
          <p:cNvPr id="5" name="عنصر نائب للتاريخ 4"/>
          <p:cNvSpPr>
            <a:spLocks noGrp="1"/>
          </p:cNvSpPr>
          <p:nvPr>
            <p:ph type="dt" sz="half" idx="10"/>
          </p:nvPr>
        </p:nvSpPr>
        <p:spPr/>
        <p:txBody>
          <a:bodyPr/>
          <a:lstStyle>
            <a:lvl1pPr>
              <a:defRPr>
                <a:solidFill>
                  <a:schemeClr val="tx1"/>
                </a:solidFill>
              </a:defRPr>
            </a:lvl1pPr>
            <a:extLst/>
          </a:lstStyle>
          <a:p>
            <a:fld id="{8173F91C-5B0E-43F6-8807-ECC27DA01FEC}" type="datetimeFigureOut">
              <a:rPr lang="ar-IQ" smtClean="0"/>
              <a:t>02/08/1441</a:t>
            </a:fld>
            <a:endParaRPr lang="ar-IQ"/>
          </a:p>
        </p:txBody>
      </p:sp>
      <p:sp>
        <p:nvSpPr>
          <p:cNvPr id="6" name="عنصر نائب للتذييل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IQ"/>
          </a:p>
        </p:txBody>
      </p:sp>
      <p:sp>
        <p:nvSpPr>
          <p:cNvPr id="7" name="عنصر نائب لرقم الشريحة 6"/>
          <p:cNvSpPr>
            <a:spLocks noGrp="1"/>
          </p:cNvSpPr>
          <p:nvPr>
            <p:ph type="sldNum" sz="quarter" idx="12"/>
          </p:nvPr>
        </p:nvSpPr>
        <p:spPr/>
        <p:txBody>
          <a:bodyPr/>
          <a:lstStyle>
            <a:lvl1pPr>
              <a:defRPr>
                <a:solidFill>
                  <a:schemeClr val="tx1"/>
                </a:solidFill>
              </a:defRPr>
            </a:lvl1pPr>
            <a:extLst/>
          </a:lstStyle>
          <a:p>
            <a:fld id="{3E545A5A-B2C7-4793-A6DF-E15ACD18A710}" type="slidenum">
              <a:rPr lang="ar-IQ" smtClean="0"/>
              <a:t>‹#›</a:t>
            </a:fld>
            <a:endParaRPr lang="ar-IQ"/>
          </a:p>
        </p:txBody>
      </p:sp>
      <p:sp>
        <p:nvSpPr>
          <p:cNvPr id="2" name="عنوان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ar-SA" smtClean="0"/>
              <a:t>انقر لتحرير نمط العنوان الرئيسي</a:t>
            </a:r>
            <a:endParaRPr kumimoji="0" lang="en-US"/>
          </a:p>
        </p:txBody>
      </p:sp>
      <p:sp>
        <p:nvSpPr>
          <p:cNvPr id="8" name="شكل حر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شكل حر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مثلث قائم الزاوية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رابط مستقيم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شارة رتبة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شارة رتبة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3" name="شكل حر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شكل حر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مثلث قائم الزاوية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رابط مستقيم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عنصر نائب للعنوان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173F91C-5B0E-43F6-8807-ECC27DA01FEC}" type="datetimeFigureOut">
              <a:rPr lang="ar-IQ" smtClean="0"/>
              <a:t>02/08/1441</a:t>
            </a:fld>
            <a:endParaRPr lang="ar-IQ"/>
          </a:p>
        </p:txBody>
      </p:sp>
      <p:sp>
        <p:nvSpPr>
          <p:cNvPr id="22" name="عنصر نائب للتذييل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IQ"/>
          </a:p>
        </p:txBody>
      </p:sp>
      <p:sp>
        <p:nvSpPr>
          <p:cNvPr id="18" name="عنصر نائب لرقم الشريحة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E545A5A-B2C7-4793-A6DF-E15ACD18A710}"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ctrTitle"/>
          </p:nvPr>
        </p:nvSpPr>
        <p: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rmAutofit/>
          </a:bodyPr>
          <a:lstStyle/>
          <a:p>
            <a:pPr algn="ctr"/>
            <a:r>
              <a:rPr lang="ar-IQ" sz="4400" spc="-150" dirty="0" err="1" smtClean="0"/>
              <a:t>المباديء</a:t>
            </a:r>
            <a:r>
              <a:rPr lang="ar-IQ" sz="4400" spc="-150" dirty="0" smtClean="0"/>
              <a:t> العامة التي </a:t>
            </a:r>
            <a:r>
              <a:rPr lang="ar-IQ" sz="4400" spc="-150" dirty="0" err="1" smtClean="0"/>
              <a:t>اوردتها</a:t>
            </a:r>
            <a:r>
              <a:rPr lang="ar-IQ" sz="4400" spc="-150" dirty="0" smtClean="0"/>
              <a:t> اتفاقية حقوق الطفل </a:t>
            </a:r>
            <a:r>
              <a:rPr lang="ar-IQ" sz="4400" spc="-150" dirty="0" err="1" smtClean="0"/>
              <a:t>للامم</a:t>
            </a:r>
            <a:r>
              <a:rPr lang="ar-IQ" sz="4400" spc="-150" dirty="0" smtClean="0"/>
              <a:t> المتحدة </a:t>
            </a:r>
            <a:endParaRPr lang="ar-IQ" sz="4400" spc="-150" dirty="0"/>
          </a:p>
        </p:txBody>
      </p:sp>
      <p:sp>
        <p:nvSpPr>
          <p:cNvPr id="5" name="عنوان فرعي 4"/>
          <p:cNvSpPr>
            <a:spLocks noGrp="1"/>
          </p:cNvSpPr>
          <p:nvPr>
            <p:ph type="subTitle" idx="1"/>
          </p:nvPr>
        </p:nvSpPr>
        <p:spPr>
          <a:xfrm>
            <a:off x="685800" y="3611607"/>
            <a:ext cx="7772400" cy="753497"/>
          </a:xfrm>
        </p:spPr>
        <p:txBody>
          <a:bodyPr/>
          <a:lstStyle/>
          <a:p>
            <a:pPr algn="ctr"/>
            <a:r>
              <a:rPr lang="ar-IQ" dirty="0" smtClean="0"/>
              <a:t>أ.م.د. وائل منذر </a:t>
            </a:r>
            <a:r>
              <a:rPr lang="ar-IQ" dirty="0" err="1" smtClean="0"/>
              <a:t>البياتي</a:t>
            </a:r>
            <a:r>
              <a:rPr lang="ar-IQ" dirty="0" smtClean="0"/>
              <a:t> </a:t>
            </a:r>
            <a:endParaRPr lang="ar-IQ" dirty="0"/>
          </a:p>
        </p:txBody>
      </p:sp>
      <p:pic>
        <p:nvPicPr>
          <p:cNvPr id="6" name="صورة 5" descr="images.jpg"/>
          <p:cNvPicPr>
            <a:picLocks noChangeAspect="1"/>
          </p:cNvPicPr>
          <p:nvPr/>
        </p:nvPicPr>
        <p:blipFill>
          <a:blip r:embed="rId2" cstate="print"/>
          <a:stretch>
            <a:fillRect/>
          </a:stretch>
        </p:blipFill>
        <p:spPr>
          <a:xfrm flipV="1">
            <a:off x="0" y="4221088"/>
            <a:ext cx="9144000" cy="2636911"/>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323528" y="1481328"/>
            <a:ext cx="8496944" cy="4525963"/>
          </a:xfrm>
        </p:spPr>
        <p:txBody>
          <a:bodyPr>
            <a:noAutofit/>
          </a:bodyPr>
          <a:lstStyle/>
          <a:p>
            <a:pPr marL="624078" indent="-514350">
              <a:buFont typeface="+mj-lt"/>
              <a:buAutoNum type="arabicPeriod"/>
            </a:pPr>
            <a:r>
              <a:rPr lang="en-US" sz="2400" dirty="0" smtClean="0"/>
              <a:t> </a:t>
            </a:r>
            <a:r>
              <a:rPr lang="ar-SA" sz="2800" dirty="0" smtClean="0">
                <a:cs typeface="Akhbar MT" pitchFamily="2" charset="-78"/>
              </a:rPr>
              <a:t>الالتزام بالمساواة بين كل الأطفال دون أي شكل من أشكال التمييز </a:t>
            </a:r>
            <a:r>
              <a:rPr lang="ar-IQ" sz="2800" dirty="0" smtClean="0">
                <a:cs typeface="Akhbar MT" pitchFamily="2" charset="-78"/>
              </a:rPr>
              <a:t>.</a:t>
            </a:r>
            <a:r>
              <a:rPr lang="en-US" sz="2800" dirty="0" smtClean="0">
                <a:cs typeface="Akhbar MT" pitchFamily="2" charset="-78"/>
              </a:rPr>
              <a:t>•</a:t>
            </a:r>
          </a:p>
          <a:p>
            <a:pPr marL="624078" indent="-514350">
              <a:buFont typeface="+mj-lt"/>
              <a:buAutoNum type="arabicPeriod"/>
            </a:pPr>
            <a:r>
              <a:rPr lang="ar-IQ" sz="2800" dirty="0" smtClean="0">
                <a:cs typeface="Akhbar MT" pitchFamily="2" charset="-78"/>
              </a:rPr>
              <a:t>اعتماد </a:t>
            </a:r>
            <a:r>
              <a:rPr lang="ar-SA" sz="2800" dirty="0" smtClean="0">
                <a:cs typeface="Akhbar MT" pitchFamily="2" charset="-78"/>
              </a:rPr>
              <a:t>مصالح </a:t>
            </a:r>
            <a:r>
              <a:rPr lang="ar-SA" sz="2800" dirty="0" smtClean="0">
                <a:cs typeface="Akhbar MT" pitchFamily="2" charset="-78"/>
              </a:rPr>
              <a:t>الطفل الفضلى في جميع ما يتخذ من سياسات وتدابير وإجراءات تتعلق بالطفل </a:t>
            </a:r>
            <a:r>
              <a:rPr lang="en-US" sz="2800" dirty="0" smtClean="0">
                <a:cs typeface="Akhbar MT" pitchFamily="2" charset="-78"/>
              </a:rPr>
              <a:t>.</a:t>
            </a:r>
            <a:endParaRPr lang="ar-IQ" sz="2800" dirty="0" smtClean="0">
              <a:cs typeface="Akhbar MT" pitchFamily="2" charset="-78"/>
            </a:endParaRPr>
          </a:p>
          <a:p>
            <a:pPr marL="624078" indent="-514350">
              <a:buFont typeface="+mj-lt"/>
              <a:buAutoNum type="arabicPeriod"/>
            </a:pPr>
            <a:r>
              <a:rPr lang="ar-SA" sz="2800" dirty="0" smtClean="0">
                <a:cs typeface="Akhbar MT" pitchFamily="2" charset="-78"/>
              </a:rPr>
              <a:t>العمل على</a:t>
            </a:r>
            <a:r>
              <a:rPr lang="ar-IQ" sz="2800" dirty="0" smtClean="0">
                <a:cs typeface="Akhbar MT" pitchFamily="2" charset="-78"/>
              </a:rPr>
              <a:t> ضمان</a:t>
            </a:r>
            <a:r>
              <a:rPr lang="ar-SA" sz="2800" dirty="0" smtClean="0">
                <a:cs typeface="Akhbar MT" pitchFamily="2" charset="-78"/>
              </a:rPr>
              <a:t> </a:t>
            </a:r>
            <a:r>
              <a:rPr lang="ar-SA" sz="2800" dirty="0" smtClean="0">
                <a:cs typeface="Akhbar MT" pitchFamily="2" charset="-78"/>
              </a:rPr>
              <a:t>بقاء الطفل </a:t>
            </a:r>
            <a:r>
              <a:rPr lang="ar-SA" sz="2800" dirty="0" smtClean="0">
                <a:cs typeface="Akhbar MT" pitchFamily="2" charset="-78"/>
              </a:rPr>
              <a:t>ونم</a:t>
            </a:r>
            <a:r>
              <a:rPr lang="ar-IQ" sz="2800" dirty="0" smtClean="0">
                <a:cs typeface="Akhbar MT" pitchFamily="2" charset="-78"/>
              </a:rPr>
              <a:t>و</a:t>
            </a:r>
            <a:r>
              <a:rPr lang="ar-SA" sz="2800" dirty="0" smtClean="0">
                <a:cs typeface="Akhbar MT" pitchFamily="2" charset="-78"/>
              </a:rPr>
              <a:t>ه </a:t>
            </a:r>
            <a:endParaRPr lang="en-US" sz="2800" dirty="0" smtClean="0">
              <a:cs typeface="Akhbar MT" pitchFamily="2" charset="-78"/>
            </a:endParaRPr>
          </a:p>
          <a:p>
            <a:pPr marL="624078" indent="-514350">
              <a:buFont typeface="+mj-lt"/>
              <a:buAutoNum type="arabicPeriod"/>
            </a:pPr>
            <a:r>
              <a:rPr lang="ar-SA" sz="2800" dirty="0" smtClean="0">
                <a:cs typeface="Akhbar MT" pitchFamily="2" charset="-78"/>
              </a:rPr>
              <a:t>مراعاة </a:t>
            </a:r>
            <a:r>
              <a:rPr lang="ar-SA" sz="2800" dirty="0" smtClean="0">
                <a:cs typeface="Akhbar MT" pitchFamily="2" charset="-78"/>
              </a:rPr>
              <a:t>حق الطفل في ممارسة حقوقه والمشاركة في جميع الأمور التي تتعلق </a:t>
            </a:r>
            <a:r>
              <a:rPr lang="ar-SA" sz="2800" dirty="0" err="1" smtClean="0">
                <a:cs typeface="Akhbar MT" pitchFamily="2" charset="-78"/>
              </a:rPr>
              <a:t>به</a:t>
            </a:r>
            <a:endParaRPr lang="en-US" sz="2800" dirty="0" smtClean="0">
              <a:cs typeface="Akhbar MT" pitchFamily="2" charset="-78"/>
            </a:endParaRPr>
          </a:p>
          <a:p>
            <a:pPr marL="624078" indent="-514350">
              <a:buFont typeface="+mj-lt"/>
              <a:buAutoNum type="arabicPeriod"/>
            </a:pPr>
            <a:r>
              <a:rPr lang="en-US" sz="2800" dirty="0" smtClean="0">
                <a:cs typeface="Akhbar MT" pitchFamily="2" charset="-78"/>
              </a:rPr>
              <a:t> </a:t>
            </a:r>
            <a:r>
              <a:rPr lang="ar-SA" sz="2800" dirty="0" smtClean="0">
                <a:cs typeface="Akhbar MT" pitchFamily="2" charset="-78"/>
              </a:rPr>
              <a:t>التوازن بين </a:t>
            </a:r>
            <a:r>
              <a:rPr lang="ar-SA" sz="2800" dirty="0" smtClean="0">
                <a:cs typeface="Akhbar MT" pitchFamily="2" charset="-78"/>
              </a:rPr>
              <a:t>مس</a:t>
            </a:r>
            <a:r>
              <a:rPr lang="ar-IQ" sz="2800" dirty="0" smtClean="0">
                <a:cs typeface="Akhbar MT" pitchFamily="2" charset="-78"/>
              </a:rPr>
              <a:t>ؤ</a:t>
            </a:r>
            <a:r>
              <a:rPr lang="ar-SA" sz="2800" dirty="0" smtClean="0">
                <a:cs typeface="Akhbar MT" pitchFamily="2" charset="-78"/>
              </a:rPr>
              <a:t>ولية </a:t>
            </a:r>
            <a:r>
              <a:rPr lang="ar-SA" sz="2800" dirty="0" smtClean="0">
                <a:cs typeface="Akhbar MT" pitchFamily="2" charset="-78"/>
              </a:rPr>
              <a:t>الوالدين عن تربية الطفل, </a:t>
            </a:r>
            <a:r>
              <a:rPr lang="ar-SA" sz="2800" dirty="0" smtClean="0">
                <a:cs typeface="Akhbar MT" pitchFamily="2" charset="-78"/>
              </a:rPr>
              <a:t>ومس</a:t>
            </a:r>
            <a:r>
              <a:rPr lang="ar-IQ" sz="2800" dirty="0" smtClean="0">
                <a:cs typeface="Akhbar MT" pitchFamily="2" charset="-78"/>
              </a:rPr>
              <a:t>ؤ</a:t>
            </a:r>
            <a:r>
              <a:rPr lang="ar-SA" sz="2800" dirty="0" smtClean="0">
                <a:cs typeface="Akhbar MT" pitchFamily="2" charset="-78"/>
              </a:rPr>
              <a:t>ولية </a:t>
            </a:r>
            <a:r>
              <a:rPr lang="ar-SA" sz="2800" dirty="0" smtClean="0">
                <a:cs typeface="Akhbar MT" pitchFamily="2" charset="-78"/>
              </a:rPr>
              <a:t>الدولة عن تقديم الدعم والمساعدة </a:t>
            </a:r>
            <a:r>
              <a:rPr lang="ar-SA" sz="2800" dirty="0" err="1" smtClean="0">
                <a:cs typeface="Akhbar MT" pitchFamily="2" charset="-78"/>
              </a:rPr>
              <a:t>ل</a:t>
            </a:r>
            <a:r>
              <a:rPr lang="ar-IQ" sz="2800" dirty="0" smtClean="0">
                <a:cs typeface="Akhbar MT" pitchFamily="2" charset="-78"/>
              </a:rPr>
              <a:t>هما</a:t>
            </a:r>
            <a:r>
              <a:rPr lang="ar-SA" sz="2800" dirty="0" smtClean="0">
                <a:cs typeface="Akhbar MT" pitchFamily="2" charset="-78"/>
              </a:rPr>
              <a:t> </a:t>
            </a:r>
            <a:r>
              <a:rPr lang="ar-SA" sz="2800" dirty="0" smtClean="0">
                <a:cs typeface="Akhbar MT" pitchFamily="2" charset="-78"/>
              </a:rPr>
              <a:t>للاضطلاع </a:t>
            </a:r>
            <a:r>
              <a:rPr lang="ar-SA" sz="2800" dirty="0" smtClean="0">
                <a:cs typeface="Akhbar MT" pitchFamily="2" charset="-78"/>
              </a:rPr>
              <a:t>بمس</a:t>
            </a:r>
            <a:r>
              <a:rPr lang="ar-IQ" sz="2800" dirty="0" smtClean="0">
                <a:cs typeface="Akhbar MT" pitchFamily="2" charset="-78"/>
              </a:rPr>
              <a:t>ؤ</a:t>
            </a:r>
            <a:r>
              <a:rPr lang="ar-SA" sz="2800" dirty="0" smtClean="0">
                <a:cs typeface="Akhbar MT" pitchFamily="2" charset="-78"/>
              </a:rPr>
              <a:t>وليتهما </a:t>
            </a:r>
            <a:endParaRPr lang="en-US" sz="2800" dirty="0" smtClean="0">
              <a:cs typeface="Akhbar MT" pitchFamily="2" charset="-78"/>
            </a:endParaRPr>
          </a:p>
          <a:p>
            <a:pPr marL="624078" indent="-514350">
              <a:buFont typeface="+mj-lt"/>
              <a:buAutoNum type="arabicPeriod"/>
            </a:pPr>
            <a:r>
              <a:rPr lang="ar-IQ" sz="2800" dirty="0" smtClean="0">
                <a:cs typeface="Akhbar MT" pitchFamily="2" charset="-78"/>
              </a:rPr>
              <a:t>التأكيد </a:t>
            </a:r>
            <a:r>
              <a:rPr lang="ar-SA" sz="2800" dirty="0" smtClean="0">
                <a:cs typeface="Akhbar MT" pitchFamily="2" charset="-78"/>
              </a:rPr>
              <a:t>عل</a:t>
            </a:r>
            <a:r>
              <a:rPr lang="ar-IQ" sz="2800" dirty="0" smtClean="0">
                <a:cs typeface="Akhbar MT" pitchFamily="2" charset="-78"/>
              </a:rPr>
              <a:t>ى</a:t>
            </a:r>
            <a:r>
              <a:rPr lang="ar-SA" sz="2800" dirty="0" smtClean="0">
                <a:cs typeface="Akhbar MT" pitchFamily="2" charset="-78"/>
              </a:rPr>
              <a:t> أن </a:t>
            </a:r>
            <a:r>
              <a:rPr lang="ar-IQ" sz="2800" dirty="0" smtClean="0">
                <a:cs typeface="Akhbar MT" pitchFamily="2" charset="-78"/>
              </a:rPr>
              <a:t>ضمان </a:t>
            </a:r>
            <a:r>
              <a:rPr lang="ar-SA" sz="2800" dirty="0" smtClean="0">
                <a:cs typeface="Akhbar MT" pitchFamily="2" charset="-78"/>
              </a:rPr>
              <a:t>حقوق </a:t>
            </a:r>
            <a:r>
              <a:rPr lang="ar-IQ" sz="2800" dirty="0" smtClean="0">
                <a:cs typeface="Akhbar MT" pitchFamily="2" charset="-78"/>
              </a:rPr>
              <a:t>الطفل </a:t>
            </a:r>
            <a:r>
              <a:rPr lang="ar-SA" sz="2800" dirty="0" smtClean="0">
                <a:cs typeface="Akhbar MT" pitchFamily="2" charset="-78"/>
              </a:rPr>
              <a:t>لا </a:t>
            </a:r>
            <a:r>
              <a:rPr lang="ar-SA" sz="2800" dirty="0" smtClean="0">
                <a:cs typeface="Akhbar MT" pitchFamily="2" charset="-78"/>
              </a:rPr>
              <a:t>تتحقق من خلال تطبيق </a:t>
            </a:r>
            <a:r>
              <a:rPr lang="ar-IQ" sz="2800" dirty="0" smtClean="0">
                <a:cs typeface="Akhbar MT" pitchFamily="2" charset="-78"/>
              </a:rPr>
              <a:t>جزئي</a:t>
            </a:r>
            <a:r>
              <a:rPr lang="ar-SA" sz="2800" dirty="0" smtClean="0">
                <a:cs typeface="Akhbar MT" pitchFamily="2" charset="-78"/>
              </a:rPr>
              <a:t> </a:t>
            </a:r>
            <a:r>
              <a:rPr lang="ar-SA" sz="2800" dirty="0" smtClean="0">
                <a:cs typeface="Akhbar MT" pitchFamily="2" charset="-78"/>
              </a:rPr>
              <a:t>لنصوص الاتفاقية, بل يتعين إتباع منهج خاص في تطبيق أحكام الاتفاقية, </a:t>
            </a:r>
            <a:r>
              <a:rPr lang="ar-IQ" sz="2800" dirty="0" smtClean="0">
                <a:cs typeface="Akhbar MT" pitchFamily="2" charset="-78"/>
              </a:rPr>
              <a:t>يضمن</a:t>
            </a:r>
            <a:r>
              <a:rPr lang="ar-SA" sz="2800" dirty="0" smtClean="0">
                <a:cs typeface="Akhbar MT" pitchFamily="2" charset="-78"/>
              </a:rPr>
              <a:t> </a:t>
            </a:r>
            <a:r>
              <a:rPr lang="ar-SA" sz="2800" dirty="0" smtClean="0">
                <a:cs typeface="Akhbar MT" pitchFamily="2" charset="-78"/>
              </a:rPr>
              <a:t>تحقيق التكامل والتناغم </a:t>
            </a:r>
            <a:r>
              <a:rPr lang="ar-SA" sz="2800" dirty="0" err="1" smtClean="0">
                <a:cs typeface="Akhbar MT" pitchFamily="2" charset="-78"/>
              </a:rPr>
              <a:t>بي</a:t>
            </a:r>
            <a:r>
              <a:rPr lang="ar-IQ" sz="2800" dirty="0" smtClean="0">
                <a:cs typeface="Akhbar MT" pitchFamily="2" charset="-78"/>
              </a:rPr>
              <a:t>ن كل حقوق الطفل المنصوص عليها</a:t>
            </a:r>
            <a:r>
              <a:rPr lang="en-US" sz="2800" dirty="0" smtClean="0">
                <a:cs typeface="Akhbar MT" pitchFamily="2" charset="-78"/>
              </a:rPr>
              <a:t>.</a:t>
            </a:r>
            <a:endParaRPr lang="ar-IQ" sz="2800" dirty="0">
              <a:solidFill>
                <a:srgbClr val="00B050"/>
              </a:solidFill>
              <a:cs typeface="Akhbar MT" pitchFamily="2" charset="-78"/>
            </a:endParaRPr>
          </a:p>
        </p:txBody>
      </p:sp>
      <p:sp>
        <p:nvSpPr>
          <p:cNvPr id="3" name="عنوان 2"/>
          <p:cNvSpPr>
            <a:spLocks noGrp="1"/>
          </p:cNvSpPr>
          <p:nvPr>
            <p:ph type="title"/>
          </p:nvPr>
        </p:nvSpPr>
        <p:spPr/>
        <p:txBody>
          <a:bodyPr>
            <a:noAutofit/>
          </a:bodyPr>
          <a:lstStyle/>
          <a:p>
            <a:pPr algn="r"/>
            <a:r>
              <a:rPr lang="ar-IQ" sz="2400" dirty="0" smtClean="0"/>
              <a:t>تضمنت اتفاقية </a:t>
            </a:r>
            <a:r>
              <a:rPr lang="ar-IQ" sz="2400" dirty="0" err="1" smtClean="0"/>
              <a:t>الامم</a:t>
            </a:r>
            <a:r>
              <a:rPr lang="ar-IQ" sz="2400" dirty="0" smtClean="0"/>
              <a:t> المتحدة لحقوق الطفل عدد من </a:t>
            </a:r>
            <a:r>
              <a:rPr lang="ar-IQ" sz="2400" dirty="0" err="1" smtClean="0"/>
              <a:t>المبادي</a:t>
            </a:r>
            <a:r>
              <a:rPr lang="ar-IQ" sz="2400" dirty="0" smtClean="0"/>
              <a:t> الخاصة بحقوق الطفل تمثلت </a:t>
            </a:r>
            <a:r>
              <a:rPr lang="ar-IQ" sz="2400" dirty="0" err="1" smtClean="0"/>
              <a:t>بـ</a:t>
            </a:r>
            <a:r>
              <a:rPr lang="ar-IQ" sz="2400" dirty="0" smtClean="0"/>
              <a:t> :- </a:t>
            </a:r>
            <a:endParaRPr lang="ar-IQ"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77500" lnSpcReduction="20000"/>
          </a:bodyPr>
          <a:lstStyle/>
          <a:p>
            <a:pPr>
              <a:buNone/>
            </a:pPr>
            <a:r>
              <a:rPr lang="en-US" dirty="0" smtClean="0"/>
              <a:t/>
            </a:r>
            <a:br>
              <a:rPr lang="en-US" dirty="0" smtClean="0"/>
            </a:br>
            <a:r>
              <a:rPr lang="ar-IQ" sz="3600" b="1" dirty="0" smtClean="0">
                <a:solidFill>
                  <a:schemeClr val="accent6">
                    <a:lumMod val="60000"/>
                    <a:lumOff val="40000"/>
                  </a:schemeClr>
                </a:solidFill>
              </a:rPr>
              <a:t>عرفت الاتفاقية الطفل </a:t>
            </a:r>
            <a:r>
              <a:rPr lang="ar-IQ" sz="3600" dirty="0" err="1" smtClean="0">
                <a:solidFill>
                  <a:schemeClr val="accent6">
                    <a:lumMod val="60000"/>
                    <a:lumOff val="40000"/>
                  </a:schemeClr>
                </a:solidFill>
              </a:rPr>
              <a:t>بانه</a:t>
            </a:r>
            <a:r>
              <a:rPr lang="ar-IQ" sz="3600" dirty="0" smtClean="0">
                <a:solidFill>
                  <a:schemeClr val="accent6">
                    <a:lumMod val="60000"/>
                    <a:lumOff val="40000"/>
                  </a:schemeClr>
                </a:solidFill>
              </a:rPr>
              <a:t> ...(( </a:t>
            </a:r>
            <a:r>
              <a:rPr lang="ar-SA" sz="3600" b="1" dirty="0" smtClean="0">
                <a:solidFill>
                  <a:schemeClr val="accent6">
                    <a:lumMod val="60000"/>
                    <a:lumOff val="40000"/>
                  </a:schemeClr>
                </a:solidFill>
              </a:rPr>
              <a:t>كل </a:t>
            </a:r>
            <a:r>
              <a:rPr lang="ar-SA" sz="3600" b="1" dirty="0" smtClean="0">
                <a:solidFill>
                  <a:schemeClr val="accent6">
                    <a:lumMod val="60000"/>
                    <a:lumOff val="40000"/>
                  </a:schemeClr>
                </a:solidFill>
              </a:rPr>
              <a:t>إنسان لم يتجاوز الثامنة عشر ما لم يبلغ سن الرشد قبل ذلك بموجب القانون المنطبق </a:t>
            </a:r>
            <a:r>
              <a:rPr lang="ar-SA" sz="3600" b="1" dirty="0" smtClean="0">
                <a:solidFill>
                  <a:schemeClr val="accent6">
                    <a:lumMod val="60000"/>
                    <a:lumOff val="40000"/>
                  </a:schemeClr>
                </a:solidFill>
              </a:rPr>
              <a:t>عليه</a:t>
            </a:r>
            <a:r>
              <a:rPr lang="ar-IQ" sz="3600" dirty="0" smtClean="0">
                <a:solidFill>
                  <a:schemeClr val="accent6">
                    <a:lumMod val="60000"/>
                    <a:lumOff val="40000"/>
                  </a:schemeClr>
                </a:solidFill>
              </a:rPr>
              <a:t>)) .</a:t>
            </a:r>
          </a:p>
          <a:p>
            <a:pPr>
              <a:buNone/>
            </a:pPr>
            <a:endParaRPr lang="ar-IQ" dirty="0" smtClean="0"/>
          </a:p>
          <a:p>
            <a:pPr>
              <a:buNone/>
            </a:pPr>
            <a:r>
              <a:rPr lang="ar-SA" sz="3100" b="1" dirty="0" smtClean="0"/>
              <a:t>ويلاحظ </a:t>
            </a:r>
            <a:r>
              <a:rPr lang="ar-SA" sz="3100" b="1" dirty="0" smtClean="0"/>
              <a:t>في هذا التعريف </a:t>
            </a:r>
            <a:r>
              <a:rPr lang="ar-IQ" sz="3100" b="1" dirty="0" smtClean="0"/>
              <a:t>ما يأتي :- </a:t>
            </a:r>
          </a:p>
          <a:p>
            <a:pPr marL="624078" indent="-514350">
              <a:buAutoNum type="arabicPeriod"/>
            </a:pPr>
            <a:r>
              <a:rPr lang="ar-SA" sz="3100" b="1" dirty="0" smtClean="0"/>
              <a:t>الدمج </a:t>
            </a:r>
            <a:r>
              <a:rPr lang="ar-SA" sz="3100" b="1" dirty="0" smtClean="0"/>
              <a:t>بين الطفولة الفعلية والمراهقة وبداية الشباب، مع ما لكل مرحلة من خصائص جسمية وانفعالية ونفسية خاصة </a:t>
            </a:r>
            <a:r>
              <a:rPr lang="ar-SA" sz="3100" b="1" dirty="0" err="1" smtClean="0"/>
              <a:t>بها</a:t>
            </a:r>
            <a:r>
              <a:rPr lang="en-US" sz="3100" b="1" dirty="0" smtClean="0"/>
              <a:t>.</a:t>
            </a:r>
          </a:p>
          <a:p>
            <a:pPr marL="624078" indent="-514350">
              <a:buAutoNum type="arabicPeriod"/>
            </a:pPr>
            <a:r>
              <a:rPr lang="ar-SA" sz="3100" b="1" dirty="0" smtClean="0"/>
              <a:t>إضافة </a:t>
            </a:r>
            <a:r>
              <a:rPr lang="ar-SA" sz="3100" b="1" dirty="0" smtClean="0"/>
              <a:t>بند </a:t>
            </a:r>
            <a:r>
              <a:rPr lang="ar-IQ" sz="3100" b="1" dirty="0" smtClean="0"/>
              <a:t>ي</a:t>
            </a:r>
            <a:r>
              <a:rPr lang="ar-SA" sz="3100" b="1" dirty="0" smtClean="0"/>
              <a:t>فيد </a:t>
            </a:r>
            <a:r>
              <a:rPr lang="ar-SA" sz="3100" b="1" dirty="0" smtClean="0"/>
              <a:t>احترام القوانين الوطنية، مثل ما جاء في النصف الثاني من التعريف </a:t>
            </a:r>
            <a:r>
              <a:rPr lang="ar-SA" sz="3100" b="1" dirty="0" smtClean="0"/>
              <a:t>(....</a:t>
            </a:r>
            <a:r>
              <a:rPr lang="ar-SA" sz="3100" b="1" dirty="0" smtClean="0"/>
              <a:t>ما لم يبلغ سن الرشد قبل ذلك بموجب القانون المنطبق عليه) بينما في واقع الأمر، تمارس الأمم المتحدة ضغوطًا مستمرة على الحكومات للالتزام بتنفيذ ما في تلك الاتفاقيات كاملاً بصرف النظر عن القوانين المحلية، وفي هذا تناقض واضح بين القول والفعل</a:t>
            </a:r>
            <a:r>
              <a:rPr lang="en-US" sz="3100" b="1" dirty="0" smtClean="0"/>
              <a:t>.</a:t>
            </a:r>
            <a:r>
              <a:rPr lang="en-US" dirty="0" smtClean="0"/>
              <a:t/>
            </a:r>
            <a:br>
              <a:rPr lang="en-US" dirty="0" smtClean="0"/>
            </a:br>
            <a:endParaRPr lang="ar-IQ" dirty="0"/>
          </a:p>
        </p:txBody>
      </p:sp>
      <p:sp>
        <p:nvSpPr>
          <p:cNvPr id="3" name="عنوان 2"/>
          <p:cNvSpPr>
            <a:spLocks noGrp="1"/>
          </p:cNvSpPr>
          <p:nvPr>
            <p:ph type="title"/>
          </p:nvPr>
        </p:nvSpPr>
        <p:spPr/>
        <p:txBody>
          <a:bodyPr/>
          <a:lstStyle/>
          <a:p>
            <a:pPr algn="ctr"/>
            <a:r>
              <a:rPr lang="ar-SA" dirty="0" smtClean="0">
                <a:solidFill>
                  <a:srgbClr val="00B050"/>
                </a:solidFill>
              </a:rPr>
              <a:t>تعريف الطفل في اتفاقية حقوق الطفل</a:t>
            </a:r>
            <a:endParaRPr lang="ar-IQ" dirty="0">
              <a:solidFill>
                <a:srgbClr val="00B050"/>
              </a:solidFill>
            </a:endParaRPr>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images (1).jpg"/>
          <p:cNvPicPr>
            <a:picLocks noChangeAspect="1"/>
          </p:cNvPicPr>
          <p:nvPr/>
        </p:nvPicPr>
        <p:blipFill>
          <a:blip r:embed="rId2" cstate="print"/>
          <a:stretch>
            <a:fillRect/>
          </a:stretch>
        </p:blipFill>
        <p:spPr>
          <a:xfrm>
            <a:off x="0" y="188640"/>
            <a:ext cx="9144000" cy="4111897"/>
          </a:xfrm>
          <a:prstGeom prst="rect">
            <a:avLst/>
          </a:prstGeom>
          <a:ln>
            <a:noFill/>
          </a:ln>
          <a:effectLst>
            <a:softEdge rad="112500"/>
          </a:effectLst>
        </p:spPr>
      </p:pic>
      <p:sp>
        <p:nvSpPr>
          <p:cNvPr id="5" name="مربع نص 4"/>
          <p:cNvSpPr txBox="1"/>
          <p:nvPr/>
        </p:nvSpPr>
        <p:spPr>
          <a:xfrm>
            <a:off x="1475656" y="4869160"/>
            <a:ext cx="6552728" cy="954107"/>
          </a:xfrm>
          <a:prstGeom prst="rect">
            <a:avLst/>
          </a:prstGeom>
          <a:noFill/>
        </p:spPr>
        <p:txBody>
          <a:bodyPr wrap="square" rtlCol="1">
            <a:spAutoFit/>
          </a:bodyPr>
          <a:lstStyle/>
          <a:p>
            <a:pPr algn="ctr"/>
            <a:r>
              <a:rPr lang="ar-IQ" sz="2800" dirty="0" smtClean="0"/>
              <a:t>حقوق الطفل الواردة في اتفاقية </a:t>
            </a:r>
            <a:r>
              <a:rPr lang="ar-IQ" sz="2800" dirty="0" err="1" smtClean="0"/>
              <a:t>الامم</a:t>
            </a:r>
            <a:r>
              <a:rPr lang="ar-IQ" sz="2800" dirty="0" smtClean="0"/>
              <a:t> المتحدة لحقوق الطفل لسنة 1989</a:t>
            </a:r>
            <a:endParaRPr lang="ar-IQ"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p:txBody>
          <a:bodyPr>
            <a:normAutofit fontScale="90000"/>
          </a:bodyPr>
          <a:lstStyle/>
          <a:p>
            <a:pPr algn="ctr"/>
            <a:r>
              <a:rPr lang="ar-IQ" dirty="0" smtClean="0"/>
              <a:t> </a:t>
            </a:r>
            <a:r>
              <a:rPr lang="en-US" dirty="0" smtClean="0"/>
              <a:t/>
            </a:r>
            <a:br>
              <a:rPr lang="en-US" dirty="0" smtClean="0"/>
            </a:br>
            <a:r>
              <a:rPr lang="ar-IQ" dirty="0" err="1" smtClean="0"/>
              <a:t>اولاً</a:t>
            </a:r>
            <a:r>
              <a:rPr lang="ar-IQ" dirty="0" smtClean="0"/>
              <a:t>:- </a:t>
            </a:r>
            <a:r>
              <a:rPr lang="ar-SA" dirty="0" smtClean="0"/>
              <a:t>الحق </a:t>
            </a:r>
            <a:r>
              <a:rPr lang="ar-SA" dirty="0" smtClean="0"/>
              <a:t>في المساواة التامة بين </a:t>
            </a:r>
            <a:r>
              <a:rPr lang="ar-SA" dirty="0" smtClean="0"/>
              <a:t>الأطفال</a:t>
            </a:r>
            <a:r>
              <a:rPr lang="en-US" dirty="0" smtClean="0"/>
              <a:t/>
            </a:r>
            <a:br>
              <a:rPr lang="en-US" dirty="0" smtClean="0"/>
            </a:br>
            <a:endParaRPr lang="ar-IQ" dirty="0"/>
          </a:p>
        </p:txBody>
      </p:sp>
      <p:sp>
        <p:nvSpPr>
          <p:cNvPr id="4" name="عنصر نائب للمحتوى 3"/>
          <p:cNvSpPr>
            <a:spLocks noGrp="1"/>
          </p:cNvSpPr>
          <p:nvPr>
            <p:ph sz="half" idx="1"/>
          </p:nvPr>
        </p:nvSpPr>
        <p:spPr/>
        <p:txBody>
          <a:bodyPr>
            <a:normAutofit lnSpcReduction="10000"/>
          </a:bodyPr>
          <a:lstStyle/>
          <a:p>
            <a:r>
              <a:rPr lang="ar-SA" dirty="0" smtClean="0">
                <a:solidFill>
                  <a:schemeClr val="accent2">
                    <a:lumMod val="75000"/>
                  </a:schemeClr>
                </a:solidFill>
              </a:rPr>
              <a:t>هذه </a:t>
            </a:r>
            <a:r>
              <a:rPr lang="ar-SA" dirty="0" smtClean="0">
                <a:solidFill>
                  <a:schemeClr val="accent2">
                    <a:lumMod val="75000"/>
                  </a:schemeClr>
                </a:solidFill>
              </a:rPr>
              <a:t>المساواة التامة </a:t>
            </a:r>
            <a:r>
              <a:rPr lang="ar-SA" dirty="0" err="1" smtClean="0">
                <a:solidFill>
                  <a:schemeClr val="accent2">
                    <a:lumMod val="75000"/>
                  </a:schemeClr>
                </a:solidFill>
              </a:rPr>
              <a:t>التى</a:t>
            </a:r>
            <a:r>
              <a:rPr lang="ar-SA" dirty="0" smtClean="0">
                <a:solidFill>
                  <a:schemeClr val="accent2">
                    <a:lumMod val="75000"/>
                  </a:schemeClr>
                </a:solidFill>
              </a:rPr>
              <a:t> تنادي </a:t>
            </a:r>
            <a:r>
              <a:rPr lang="ar-SA" dirty="0" err="1" smtClean="0">
                <a:solidFill>
                  <a:schemeClr val="accent2">
                    <a:lumMod val="75000"/>
                  </a:schemeClr>
                </a:solidFill>
              </a:rPr>
              <a:t>بها</a:t>
            </a:r>
            <a:r>
              <a:rPr lang="ar-SA" dirty="0" smtClean="0">
                <a:solidFill>
                  <a:schemeClr val="accent2">
                    <a:lumMod val="75000"/>
                  </a:schemeClr>
                </a:solidFill>
              </a:rPr>
              <a:t>  </a:t>
            </a:r>
            <a:r>
              <a:rPr lang="ar-SA" dirty="0" err="1" smtClean="0">
                <a:solidFill>
                  <a:schemeClr val="accent2">
                    <a:lumMod val="75000"/>
                  </a:schemeClr>
                </a:solidFill>
              </a:rPr>
              <a:t>الاتفاقي</a:t>
            </a:r>
            <a:r>
              <a:rPr lang="ar-IQ" dirty="0" smtClean="0">
                <a:solidFill>
                  <a:schemeClr val="accent2">
                    <a:lumMod val="75000"/>
                  </a:schemeClr>
                </a:solidFill>
              </a:rPr>
              <a:t>ة</a:t>
            </a:r>
            <a:r>
              <a:rPr lang="ar-SA" dirty="0" smtClean="0">
                <a:solidFill>
                  <a:schemeClr val="accent2">
                    <a:lumMod val="75000"/>
                  </a:schemeClr>
                </a:solidFill>
              </a:rPr>
              <a:t> </a:t>
            </a:r>
            <a:r>
              <a:rPr lang="ar-IQ" dirty="0" smtClean="0">
                <a:solidFill>
                  <a:schemeClr val="accent2">
                    <a:lumMod val="75000"/>
                  </a:schemeClr>
                </a:solidFill>
              </a:rPr>
              <a:t>تحتمل جانبين </a:t>
            </a:r>
            <a:r>
              <a:rPr lang="ar-SA" dirty="0" smtClean="0">
                <a:solidFill>
                  <a:schemeClr val="accent2">
                    <a:lumMod val="75000"/>
                  </a:schemeClr>
                </a:solidFill>
              </a:rPr>
              <a:t>، </a:t>
            </a:r>
            <a:r>
              <a:rPr lang="ar-IQ" dirty="0" smtClean="0">
                <a:solidFill>
                  <a:schemeClr val="tx1">
                    <a:lumMod val="95000"/>
                    <a:lumOff val="5000"/>
                  </a:schemeClr>
                </a:solidFill>
              </a:rPr>
              <a:t>جانب ايجابي </a:t>
            </a:r>
            <a:r>
              <a:rPr lang="ar-SA" dirty="0" smtClean="0">
                <a:solidFill>
                  <a:schemeClr val="accent2">
                    <a:lumMod val="75000"/>
                  </a:schemeClr>
                </a:solidFill>
              </a:rPr>
              <a:t>وهو </a:t>
            </a:r>
            <a:r>
              <a:rPr lang="ar-SA" dirty="0" smtClean="0">
                <a:solidFill>
                  <a:schemeClr val="accent2">
                    <a:lumMod val="75000"/>
                  </a:schemeClr>
                </a:solidFill>
              </a:rPr>
              <a:t>المساواة بين الأولاد في المعاملة </a:t>
            </a:r>
            <a:r>
              <a:rPr lang="ar-SA" dirty="0" smtClean="0">
                <a:solidFill>
                  <a:schemeClr val="accent2">
                    <a:lumMod val="75000"/>
                  </a:schemeClr>
                </a:solidFill>
              </a:rPr>
              <a:t>والحب </a:t>
            </a:r>
            <a:r>
              <a:rPr lang="ar-SA" dirty="0" smtClean="0">
                <a:solidFill>
                  <a:schemeClr val="accent2">
                    <a:lumMod val="75000"/>
                  </a:schemeClr>
                </a:solidFill>
              </a:rPr>
              <a:t>المعنوي والإنفاق المادي وكافة صور الرعاية. </a:t>
            </a:r>
            <a:endParaRPr lang="ar-IQ" dirty="0" smtClean="0">
              <a:solidFill>
                <a:schemeClr val="accent2">
                  <a:lumMod val="75000"/>
                </a:schemeClr>
              </a:solidFill>
            </a:endParaRPr>
          </a:p>
          <a:p>
            <a:r>
              <a:rPr lang="ar-IQ" dirty="0" err="1" smtClean="0">
                <a:solidFill>
                  <a:schemeClr val="tx1">
                    <a:lumMod val="95000"/>
                    <a:lumOff val="5000"/>
                  </a:schemeClr>
                </a:solidFill>
              </a:rPr>
              <a:t>اما</a:t>
            </a:r>
            <a:r>
              <a:rPr lang="ar-IQ" dirty="0" smtClean="0">
                <a:solidFill>
                  <a:schemeClr val="tx1">
                    <a:lumMod val="95000"/>
                    <a:lumOff val="5000"/>
                  </a:schemeClr>
                </a:solidFill>
              </a:rPr>
              <a:t> الجانب السلبي </a:t>
            </a:r>
            <a:r>
              <a:rPr lang="ar-IQ" dirty="0" smtClean="0">
                <a:solidFill>
                  <a:schemeClr val="accent2">
                    <a:lumMod val="75000"/>
                  </a:schemeClr>
                </a:solidFill>
              </a:rPr>
              <a:t>في</a:t>
            </a:r>
            <a:r>
              <a:rPr lang="ar-SA" dirty="0" smtClean="0">
                <a:solidFill>
                  <a:schemeClr val="accent2">
                    <a:lumMod val="75000"/>
                  </a:schemeClr>
                </a:solidFill>
              </a:rPr>
              <a:t>تمثل </a:t>
            </a:r>
            <a:r>
              <a:rPr lang="ar-SA" dirty="0" smtClean="0">
                <a:solidFill>
                  <a:schemeClr val="accent2">
                    <a:lumMod val="75000"/>
                  </a:schemeClr>
                </a:solidFill>
              </a:rPr>
              <a:t>في تعميم المساواة في كافة المجالات دون استثناء أو مراعاة للاختلافات النفسية والجسدية بين الذكر والأنثى</a:t>
            </a:r>
            <a:endParaRPr lang="ar-IQ" dirty="0">
              <a:solidFill>
                <a:schemeClr val="accent2">
                  <a:lumMod val="75000"/>
                </a:schemeClr>
              </a:solidFill>
            </a:endParaRPr>
          </a:p>
        </p:txBody>
      </p:sp>
      <p:sp>
        <p:nvSpPr>
          <p:cNvPr id="5" name="عنصر نائب للمحتوى 4"/>
          <p:cNvSpPr>
            <a:spLocks noGrp="1"/>
          </p:cNvSpPr>
          <p:nvPr>
            <p:ph sz="half" idx="2"/>
          </p:nvPr>
        </p:nvSpPr>
        <p:spPr/>
        <p:txBody>
          <a:bodyPr>
            <a:normAutofit lnSpcReduction="10000"/>
          </a:bodyPr>
          <a:lstStyle/>
          <a:p>
            <a:r>
              <a:rPr lang="ar-IQ" dirty="0" smtClean="0"/>
              <a:t>نصت الاتفاقية على المساواة بين </a:t>
            </a:r>
            <a:r>
              <a:rPr lang="ar-IQ" dirty="0" err="1" smtClean="0"/>
              <a:t>الاناث</a:t>
            </a:r>
            <a:r>
              <a:rPr lang="ar-IQ" dirty="0" smtClean="0"/>
              <a:t> والذكور من </a:t>
            </a:r>
            <a:r>
              <a:rPr lang="ar-IQ" dirty="0" err="1" smtClean="0"/>
              <a:t>الاطفال</a:t>
            </a:r>
            <a:r>
              <a:rPr lang="ar-IQ" dirty="0" smtClean="0"/>
              <a:t> حيث جاء في</a:t>
            </a:r>
            <a:r>
              <a:rPr lang="ar-SA" dirty="0" smtClean="0"/>
              <a:t> </a:t>
            </a:r>
            <a:r>
              <a:rPr lang="ar-SA" dirty="0" smtClean="0"/>
              <a:t>المادة الثانية </a:t>
            </a:r>
            <a:r>
              <a:rPr lang="ar-SA" dirty="0" smtClean="0"/>
              <a:t>من</a:t>
            </a:r>
            <a:r>
              <a:rPr lang="ar-IQ" dirty="0" smtClean="0"/>
              <a:t> الاتفاقية </a:t>
            </a:r>
          </a:p>
          <a:p>
            <a:pPr>
              <a:buNone/>
            </a:pPr>
            <a:r>
              <a:rPr lang="ar-SA" dirty="0" smtClean="0"/>
              <a:t>" </a:t>
            </a:r>
            <a:r>
              <a:rPr lang="ar-SA" dirty="0" smtClean="0"/>
              <a:t>تحترم الدول الأطراف الحقوق الموضحة في هذه الاتفاقية، وتضمنها لكل طفل يخضع لولايتها دون أي نوع من أنواع التمييز، بغض النظر عن عنصر الطفل أو والديه </a:t>
            </a:r>
            <a:r>
              <a:rPr lang="ar-IQ" dirty="0" smtClean="0"/>
              <a:t>.....</a:t>
            </a:r>
            <a:r>
              <a:rPr lang="en-US" dirty="0" smtClean="0"/>
              <a:t> "</a:t>
            </a:r>
            <a:r>
              <a:rPr lang="en-US" dirty="0" smtClean="0"/>
              <a:t/>
            </a:r>
            <a:br>
              <a:rPr lang="en-US" dirty="0" smtClean="0"/>
            </a:br>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p:cNvSpPr>
            <a:spLocks noGrp="1"/>
          </p:cNvSpPr>
          <p:nvPr>
            <p:ph type="title"/>
          </p:nvPr>
        </p:nvSpPr>
        <p:spPr/>
        <p:txBody>
          <a:bodyPr/>
          <a:lstStyle/>
          <a:p>
            <a:r>
              <a:rPr lang="ar-IQ" dirty="0" smtClean="0"/>
              <a:t>انتهى الحق في المساواة وسننتقل </a:t>
            </a:r>
            <a:r>
              <a:rPr lang="ar-IQ" dirty="0" err="1" smtClean="0"/>
              <a:t>الى</a:t>
            </a:r>
            <a:r>
              <a:rPr lang="ar-IQ" dirty="0" smtClean="0"/>
              <a:t> حق </a:t>
            </a:r>
            <a:r>
              <a:rPr lang="ar-IQ" dirty="0" err="1" smtClean="0"/>
              <a:t>اخر</a:t>
            </a:r>
            <a:r>
              <a:rPr lang="ar-IQ" dirty="0" smtClean="0"/>
              <a:t> في المحاضرة القادمة </a:t>
            </a:r>
            <a:endParaRPr lang="ar-IQ" dirty="0"/>
          </a:p>
        </p:txBody>
      </p:sp>
      <p:sp>
        <p:nvSpPr>
          <p:cNvPr id="7" name="عنصر نائب للنص 6"/>
          <p:cNvSpPr>
            <a:spLocks noGrp="1"/>
          </p:cNvSpPr>
          <p:nvPr>
            <p:ph type="body" idx="2"/>
          </p:nvPr>
        </p:nvSpPr>
        <p:spPr/>
        <p:txBody>
          <a:bodyPr/>
          <a:lstStyle/>
          <a:p>
            <a:r>
              <a:rPr lang="ar-IQ" dirty="0" smtClean="0"/>
              <a:t>مع التمنيات بالتوفيق والنجاح </a:t>
            </a:r>
          </a:p>
          <a:p>
            <a:r>
              <a:rPr lang="ar-IQ" dirty="0" err="1" smtClean="0"/>
              <a:t>استاذ</a:t>
            </a:r>
            <a:r>
              <a:rPr lang="ar-IQ" dirty="0" smtClean="0"/>
              <a:t> المادة .</a:t>
            </a:r>
            <a:endParaRPr lang="ar-IQ" dirty="0"/>
          </a:p>
        </p:txBody>
      </p:sp>
      <p:sp>
        <p:nvSpPr>
          <p:cNvPr id="6" name="عنصر نائب للمحتوى 5"/>
          <p:cNvSpPr>
            <a:spLocks noGrp="1"/>
          </p:cNvSpPr>
          <p:nvPr>
            <p:ph sz="half" idx="1"/>
          </p:nvPr>
        </p:nvSpPr>
        <p:spPr/>
        <p:txBody>
          <a:bodyPr>
            <a:normAutofit fontScale="85000" lnSpcReduction="20000"/>
          </a:bodyPr>
          <a:lstStyle/>
          <a:p>
            <a:r>
              <a:rPr lang="ar-IQ" dirty="0" smtClean="0"/>
              <a:t>ويلاحظ </a:t>
            </a:r>
            <a:r>
              <a:rPr lang="ar-IQ" dirty="0" err="1" smtClean="0"/>
              <a:t>ان</a:t>
            </a:r>
            <a:r>
              <a:rPr lang="ar-IQ" dirty="0" smtClean="0"/>
              <a:t> الاتفاقيات الدولية </a:t>
            </a:r>
            <a:r>
              <a:rPr lang="ar-IQ" dirty="0" err="1" smtClean="0"/>
              <a:t>اكدت</a:t>
            </a:r>
            <a:r>
              <a:rPr lang="ar-IQ" dirty="0" smtClean="0"/>
              <a:t> فيما يتعلق بالمساواة على:-</a:t>
            </a:r>
          </a:p>
          <a:p>
            <a:pPr>
              <a:buNone/>
            </a:pPr>
            <a:endParaRPr lang="ar-IQ" dirty="0" smtClean="0"/>
          </a:p>
          <a:p>
            <a:pPr algn="just"/>
            <a:r>
              <a:rPr lang="ar-IQ" dirty="0" smtClean="0"/>
              <a:t>1</a:t>
            </a:r>
            <a:r>
              <a:rPr lang="ar-IQ" sz="3300" dirty="0" smtClean="0"/>
              <a:t>. تعتبر </a:t>
            </a:r>
            <a:r>
              <a:rPr lang="ar-IQ" sz="3300" dirty="0" err="1" smtClean="0"/>
              <a:t>اي</a:t>
            </a:r>
            <a:r>
              <a:rPr lang="ar-IQ" sz="3300" dirty="0" smtClean="0"/>
              <a:t> </a:t>
            </a:r>
            <a:r>
              <a:rPr lang="ar-SA" sz="3300" dirty="0" smtClean="0"/>
              <a:t>فارق </a:t>
            </a:r>
            <a:r>
              <a:rPr lang="ar-SA" sz="3300" dirty="0" smtClean="0"/>
              <a:t>في المعاملة </a:t>
            </a:r>
            <a:r>
              <a:rPr lang="ar-SA" sz="3300" dirty="0" smtClean="0"/>
              <a:t>بين </a:t>
            </a:r>
            <a:r>
              <a:rPr lang="ar-SA" sz="3300" dirty="0" smtClean="0"/>
              <a:t>الذكر </a:t>
            </a:r>
            <a:r>
              <a:rPr lang="ar-SA" sz="3300" dirty="0" smtClean="0"/>
              <a:t>والأنثى </a:t>
            </a:r>
            <a:r>
              <a:rPr lang="ar-SA" sz="3300" dirty="0" smtClean="0"/>
              <a:t>تمييزًا </a:t>
            </a:r>
            <a:r>
              <a:rPr lang="ar-IQ" sz="3300" dirty="0" smtClean="0"/>
              <a:t>غير مقبول </a:t>
            </a:r>
            <a:r>
              <a:rPr lang="ar-SA" sz="3300" dirty="0" smtClean="0"/>
              <a:t>ضد الأنثى</a:t>
            </a:r>
            <a:r>
              <a:rPr lang="ar-IQ" sz="3300" dirty="0" smtClean="0"/>
              <a:t>.</a:t>
            </a:r>
          </a:p>
          <a:p>
            <a:pPr algn="just"/>
            <a:r>
              <a:rPr lang="ar-IQ" sz="3300" dirty="0" smtClean="0"/>
              <a:t>2. عدم </a:t>
            </a:r>
            <a:r>
              <a:rPr lang="ar-IQ" sz="3300" dirty="0" err="1" smtClean="0"/>
              <a:t>ال</a:t>
            </a:r>
            <a:r>
              <a:rPr lang="ar-SA" sz="3300" dirty="0" smtClean="0"/>
              <a:t>سم</a:t>
            </a:r>
            <a:r>
              <a:rPr lang="ar-IQ" sz="3300" dirty="0" smtClean="0"/>
              <a:t>ا</a:t>
            </a:r>
            <a:r>
              <a:rPr lang="ar-SA" sz="3300" dirty="0" smtClean="0"/>
              <a:t>ح </a:t>
            </a:r>
            <a:r>
              <a:rPr lang="ar-SA" sz="3300" dirty="0" smtClean="0"/>
              <a:t>بالتمييز إلا في حالة واحدة حينما يكون لصالح </a:t>
            </a:r>
            <a:r>
              <a:rPr lang="ar-SA" sz="3300" dirty="0" smtClean="0"/>
              <a:t>الإناث، </a:t>
            </a:r>
            <a:r>
              <a:rPr lang="ar-SA" sz="3300" dirty="0" smtClean="0"/>
              <a:t>كتقديم المزيد من الدعم للبنات والفتيات عند وجود فجوة بين </a:t>
            </a:r>
            <a:r>
              <a:rPr lang="ar-SA" sz="3300" dirty="0" err="1" smtClean="0"/>
              <a:t>الأولا</a:t>
            </a:r>
            <a:r>
              <a:rPr lang="ar-IQ" sz="3300" dirty="0" smtClean="0"/>
              <a:t>د </a:t>
            </a:r>
            <a:r>
              <a:rPr lang="ar-SA" sz="3300" dirty="0" smtClean="0"/>
              <a:t>والبنات</a:t>
            </a:r>
            <a:r>
              <a:rPr lang="en-US" sz="3300" dirty="0" smtClean="0"/>
              <a:t>.</a:t>
            </a:r>
            <a:endParaRPr lang="en-US" sz="3300" dirty="0" smtClean="0"/>
          </a:p>
          <a:p>
            <a:pPr algn="just">
              <a:buNone/>
            </a:pPr>
            <a:endParaRPr lang="en-US" sz="3300" dirty="0" smtClean="0"/>
          </a:p>
          <a:p>
            <a:pPr algn="just"/>
            <a:r>
              <a:rPr lang="ar-IQ" sz="3300" dirty="0" smtClean="0"/>
              <a:t>3. </a:t>
            </a:r>
            <a:r>
              <a:rPr lang="ar-SA" sz="3300" dirty="0" smtClean="0"/>
              <a:t>ضرورة إفهام الصغار أن الرعاية بكل أشكالها (رعاية الأطفال، رعاية المنزل، رعاية المسنين..) ليست من اختصاص المرأة وحدها، بل هي مهمة يمكن أن يقوم </a:t>
            </a:r>
            <a:r>
              <a:rPr lang="ar-SA" sz="3300" dirty="0" err="1" smtClean="0"/>
              <a:t>بها</a:t>
            </a:r>
            <a:r>
              <a:rPr lang="ar-SA" sz="3300" dirty="0" smtClean="0"/>
              <a:t> كل من الرجل والمرأة على حد </a:t>
            </a:r>
            <a:r>
              <a:rPr lang="ar-SA" sz="3300" dirty="0" smtClean="0"/>
              <a:t>سواء</a:t>
            </a:r>
            <a:r>
              <a:rPr lang="en-US" sz="3300" dirty="0" smtClean="0"/>
              <a:t>.</a:t>
            </a:r>
            <a:endParaRPr lang="ar-IQ" sz="33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لتقى">
  <a:themeElements>
    <a:clrScheme name="ملتقى">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ملتقى">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ملتقى">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124</TotalTime>
  <Words>327</Words>
  <Application>Microsoft Office PowerPoint</Application>
  <PresentationFormat>عرض على الشاشة (3:4)‏</PresentationFormat>
  <Paragraphs>30</Paragraphs>
  <Slides>6</Slides>
  <Notes>0</Notes>
  <HiddenSlides>0</HiddenSlides>
  <MMClips>0</MMClips>
  <ScaleCrop>false</ScaleCrop>
  <HeadingPairs>
    <vt:vector size="4" baseType="variant">
      <vt:variant>
        <vt:lpstr>سمة</vt:lpstr>
      </vt:variant>
      <vt:variant>
        <vt:i4>1</vt:i4>
      </vt:variant>
      <vt:variant>
        <vt:lpstr>عناوين الشرائح</vt:lpstr>
      </vt:variant>
      <vt:variant>
        <vt:i4>6</vt:i4>
      </vt:variant>
    </vt:vector>
  </HeadingPairs>
  <TitlesOfParts>
    <vt:vector size="7" baseType="lpstr">
      <vt:lpstr>ملتقى</vt:lpstr>
      <vt:lpstr>المباديء العامة التي اوردتها اتفاقية حقوق الطفل للامم المتحدة </vt:lpstr>
      <vt:lpstr>تضمنت اتفاقية الامم المتحدة لحقوق الطفل عدد من المبادي الخاصة بحقوق الطفل تمثلت بـ :- </vt:lpstr>
      <vt:lpstr>تعريف الطفل في اتفاقية حقوق الطفل</vt:lpstr>
      <vt:lpstr>الشريحة 4</vt:lpstr>
      <vt:lpstr>  اولاً:- الحق في المساواة التامة بين الأطفال </vt:lpstr>
      <vt:lpstr>انتهى الحق في المساواة وسننتقل الى حق اخر في المحاضرة القادمة </vt:lpstr>
    </vt:vector>
  </TitlesOfParts>
  <Company>SACC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hp</dc:creator>
  <cp:lastModifiedBy>hp</cp:lastModifiedBy>
  <cp:revision>11</cp:revision>
  <dcterms:created xsi:type="dcterms:W3CDTF">2020-03-26T10:37:37Z</dcterms:created>
  <dcterms:modified xsi:type="dcterms:W3CDTF">2020-03-26T12:41:41Z</dcterms:modified>
</cp:coreProperties>
</file>