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6" r:id="rId9"/>
    <p:sldId id="267" r:id="rId10"/>
    <p:sldId id="269" r:id="rId11"/>
    <p:sldId id="271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66469D-93D0-47BA-B952-73B826D5928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86E354E5-4640-40A1-9A42-AA6F3CA23DB8}">
      <dgm:prSet/>
      <dgm:spPr/>
      <dgm:t>
        <a:bodyPr/>
        <a:lstStyle/>
        <a:p>
          <a:pPr rtl="0"/>
          <a:r>
            <a:rPr lang="ar-AE" b="1" dirty="0" smtClean="0"/>
            <a:t>منهج البحث</a:t>
          </a:r>
          <a:r>
            <a:rPr lang="ar-SA" b="1" dirty="0" smtClean="0"/>
            <a:t> التجريبي </a:t>
          </a:r>
          <a:endParaRPr lang="en-GB" b="1" dirty="0"/>
        </a:p>
      </dgm:t>
    </dgm:pt>
    <dgm:pt modelId="{1AF06766-120A-4D28-9891-22B251944ABB}" type="parTrans" cxnId="{AEE246CB-B8CD-4F70-93AC-9355E113B42C}">
      <dgm:prSet/>
      <dgm:spPr/>
      <dgm:t>
        <a:bodyPr/>
        <a:lstStyle/>
        <a:p>
          <a:pPr rtl="1"/>
          <a:endParaRPr lang="ar-IQ"/>
        </a:p>
      </dgm:t>
    </dgm:pt>
    <dgm:pt modelId="{2BDE97D1-4E33-42EF-8086-C32158B76E01}" type="sibTrans" cxnId="{AEE246CB-B8CD-4F70-93AC-9355E113B42C}">
      <dgm:prSet/>
      <dgm:spPr/>
      <dgm:t>
        <a:bodyPr/>
        <a:lstStyle/>
        <a:p>
          <a:pPr rtl="1"/>
          <a:endParaRPr lang="ar-IQ"/>
        </a:p>
      </dgm:t>
    </dgm:pt>
    <dgm:pt modelId="{10B1E076-CCA9-46B0-8ACA-CFBCFEDD76D8}" type="pres">
      <dgm:prSet presAssocID="{E066469D-93D0-47BA-B952-73B826D5928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506DB124-0C05-48E2-93E4-75424439048E}" type="pres">
      <dgm:prSet presAssocID="{86E354E5-4640-40A1-9A42-AA6F3CA23DB8}" presName="circle1" presStyleLbl="node1" presStyleIdx="0" presStyleCnt="1"/>
      <dgm:spPr/>
    </dgm:pt>
    <dgm:pt modelId="{EB7E4907-BD76-48CD-B63D-EC24891C7FA0}" type="pres">
      <dgm:prSet presAssocID="{86E354E5-4640-40A1-9A42-AA6F3CA23DB8}" presName="space" presStyleCnt="0"/>
      <dgm:spPr/>
    </dgm:pt>
    <dgm:pt modelId="{97F8ABF4-8EAA-48FB-88D4-70DC8DB614AF}" type="pres">
      <dgm:prSet presAssocID="{86E354E5-4640-40A1-9A42-AA6F3CA23DB8}" presName="rect1" presStyleLbl="alignAcc1" presStyleIdx="0" presStyleCnt="1" custLinFactNeighborX="383" custLinFactNeighborY="-20518"/>
      <dgm:spPr/>
    </dgm:pt>
    <dgm:pt modelId="{349E34C3-8BC8-42D4-A77E-06EE96932B39}" type="pres">
      <dgm:prSet presAssocID="{86E354E5-4640-40A1-9A42-AA6F3CA23DB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1FB8D9F1-BE60-4457-88D8-FF77256CB54E}" type="presOf" srcId="{86E354E5-4640-40A1-9A42-AA6F3CA23DB8}" destId="{97F8ABF4-8EAA-48FB-88D4-70DC8DB614AF}" srcOrd="0" destOrd="0" presId="urn:microsoft.com/office/officeart/2005/8/layout/target3"/>
    <dgm:cxn modelId="{1135CF82-8758-40ED-9B79-FB69605A3DEE}" type="presOf" srcId="{86E354E5-4640-40A1-9A42-AA6F3CA23DB8}" destId="{349E34C3-8BC8-42D4-A77E-06EE96932B39}" srcOrd="1" destOrd="0" presId="urn:microsoft.com/office/officeart/2005/8/layout/target3"/>
    <dgm:cxn modelId="{E64AC8C5-5DD7-4A50-9098-2AB183D94091}" type="presOf" srcId="{E066469D-93D0-47BA-B952-73B826D59287}" destId="{10B1E076-CCA9-46B0-8ACA-CFBCFEDD76D8}" srcOrd="0" destOrd="0" presId="urn:microsoft.com/office/officeart/2005/8/layout/target3"/>
    <dgm:cxn modelId="{AEE246CB-B8CD-4F70-93AC-9355E113B42C}" srcId="{E066469D-93D0-47BA-B952-73B826D59287}" destId="{86E354E5-4640-40A1-9A42-AA6F3CA23DB8}" srcOrd="0" destOrd="0" parTransId="{1AF06766-120A-4D28-9891-22B251944ABB}" sibTransId="{2BDE97D1-4E33-42EF-8086-C32158B76E01}"/>
    <dgm:cxn modelId="{666CD579-18BC-4387-B772-5C875F675BA7}" type="presParOf" srcId="{10B1E076-CCA9-46B0-8ACA-CFBCFEDD76D8}" destId="{506DB124-0C05-48E2-93E4-75424439048E}" srcOrd="0" destOrd="0" presId="urn:microsoft.com/office/officeart/2005/8/layout/target3"/>
    <dgm:cxn modelId="{0DEE2E29-CD2C-4F9B-91E6-4096F8547DED}" type="presParOf" srcId="{10B1E076-CCA9-46B0-8ACA-CFBCFEDD76D8}" destId="{EB7E4907-BD76-48CD-B63D-EC24891C7FA0}" srcOrd="1" destOrd="0" presId="urn:microsoft.com/office/officeart/2005/8/layout/target3"/>
    <dgm:cxn modelId="{F95B0631-62CF-4473-9B59-3FEE674E2089}" type="presParOf" srcId="{10B1E076-CCA9-46B0-8ACA-CFBCFEDD76D8}" destId="{97F8ABF4-8EAA-48FB-88D4-70DC8DB614AF}" srcOrd="2" destOrd="0" presId="urn:microsoft.com/office/officeart/2005/8/layout/target3"/>
    <dgm:cxn modelId="{206690DC-35D4-454B-8A32-AF27A6FF12A7}" type="presParOf" srcId="{10B1E076-CCA9-46B0-8ACA-CFBCFEDD76D8}" destId="{349E34C3-8BC8-42D4-A77E-06EE96932B3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4A9E04-449B-40DA-97BD-2870784D182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2B14B41-BAAB-415C-9436-2C231306E7E6}">
      <dgm:prSet phldrT="[Text]"/>
      <dgm:spPr/>
      <dgm:t>
        <a:bodyPr/>
        <a:lstStyle/>
        <a:p>
          <a:r>
            <a:rPr lang="ar-AE" dirty="0" smtClean="0"/>
            <a:t>أنواع المتغيرات في المنهج التجريب </a:t>
          </a:r>
          <a:endParaRPr lang="en-GB" dirty="0"/>
        </a:p>
      </dgm:t>
    </dgm:pt>
    <dgm:pt modelId="{2EF9AE56-E1FB-4505-90FD-4B671AE4B1D7}" type="parTrans" cxnId="{53EAC4B0-F52E-43A6-8A18-2FA58AB2208E}">
      <dgm:prSet/>
      <dgm:spPr/>
      <dgm:t>
        <a:bodyPr/>
        <a:lstStyle/>
        <a:p>
          <a:endParaRPr lang="en-GB"/>
        </a:p>
      </dgm:t>
    </dgm:pt>
    <dgm:pt modelId="{F741182B-21F3-4C32-8F2D-BFBFFFC8EFAE}" type="sibTrans" cxnId="{53EAC4B0-F52E-43A6-8A18-2FA58AB2208E}">
      <dgm:prSet/>
      <dgm:spPr/>
      <dgm:t>
        <a:bodyPr/>
        <a:lstStyle/>
        <a:p>
          <a:endParaRPr lang="en-GB"/>
        </a:p>
      </dgm:t>
    </dgm:pt>
    <dgm:pt modelId="{8F5C84AA-CB96-4A83-86E2-4EE450944619}">
      <dgm:prSet phldrT="[Text]"/>
      <dgm:spPr/>
      <dgm:t>
        <a:bodyPr/>
        <a:lstStyle/>
        <a:p>
          <a:r>
            <a:rPr lang="ar-AE" dirty="0" smtClean="0"/>
            <a:t>المتغير الضابط </a:t>
          </a:r>
          <a:endParaRPr lang="en-GB" dirty="0"/>
        </a:p>
      </dgm:t>
    </dgm:pt>
    <dgm:pt modelId="{345CBCC9-DBAA-455E-8F41-6B493D33ADB6}" type="parTrans" cxnId="{B3BF0981-7D1D-4C49-A5EF-FDA4621F8CD7}">
      <dgm:prSet/>
      <dgm:spPr/>
      <dgm:t>
        <a:bodyPr/>
        <a:lstStyle/>
        <a:p>
          <a:endParaRPr lang="en-GB"/>
        </a:p>
      </dgm:t>
    </dgm:pt>
    <dgm:pt modelId="{901353E5-5CF8-4127-968A-163336AEB313}" type="sibTrans" cxnId="{B3BF0981-7D1D-4C49-A5EF-FDA4621F8CD7}">
      <dgm:prSet/>
      <dgm:spPr/>
      <dgm:t>
        <a:bodyPr/>
        <a:lstStyle/>
        <a:p>
          <a:endParaRPr lang="en-GB"/>
        </a:p>
      </dgm:t>
    </dgm:pt>
    <dgm:pt modelId="{478509F2-F10D-44F1-8A3B-A3821D9BB558}">
      <dgm:prSet phldrT="[Text]"/>
      <dgm:spPr/>
      <dgm:t>
        <a:bodyPr/>
        <a:lstStyle/>
        <a:p>
          <a:r>
            <a:rPr lang="ar-AE" dirty="0" smtClean="0"/>
            <a:t>المتغير المستقل </a:t>
          </a:r>
          <a:endParaRPr lang="en-GB" dirty="0"/>
        </a:p>
      </dgm:t>
    </dgm:pt>
    <dgm:pt modelId="{F7E2C05F-229F-4F49-8551-66945B007F8F}" type="parTrans" cxnId="{8A91E0B9-10DB-463C-AEEC-FCF76E8D59E3}">
      <dgm:prSet/>
      <dgm:spPr/>
      <dgm:t>
        <a:bodyPr/>
        <a:lstStyle/>
        <a:p>
          <a:endParaRPr lang="en-GB"/>
        </a:p>
      </dgm:t>
    </dgm:pt>
    <dgm:pt modelId="{9C3D0AA4-8F60-4DD4-B2E5-79985BE8341B}" type="sibTrans" cxnId="{8A91E0B9-10DB-463C-AEEC-FCF76E8D59E3}">
      <dgm:prSet/>
      <dgm:spPr/>
      <dgm:t>
        <a:bodyPr/>
        <a:lstStyle/>
        <a:p>
          <a:endParaRPr lang="en-GB"/>
        </a:p>
      </dgm:t>
    </dgm:pt>
    <dgm:pt modelId="{D009CD1E-2A95-429A-9899-43A59549EBBF}">
      <dgm:prSet/>
      <dgm:spPr/>
      <dgm:t>
        <a:bodyPr/>
        <a:lstStyle/>
        <a:p>
          <a:r>
            <a:rPr lang="ar-AE" dirty="0" smtClean="0"/>
            <a:t>المتغير الدخيل </a:t>
          </a:r>
          <a:endParaRPr lang="en-GB" dirty="0"/>
        </a:p>
      </dgm:t>
    </dgm:pt>
    <dgm:pt modelId="{AA2F99B7-FBD4-44BF-A568-37F7D5FDE8A5}" type="parTrans" cxnId="{E938A009-108D-4FCF-9B24-F0538283560D}">
      <dgm:prSet/>
      <dgm:spPr/>
      <dgm:t>
        <a:bodyPr/>
        <a:lstStyle/>
        <a:p>
          <a:endParaRPr lang="en-GB"/>
        </a:p>
      </dgm:t>
    </dgm:pt>
    <dgm:pt modelId="{AE3CAC5D-4FDB-41C3-8FB5-3332DDE3C0DD}" type="sibTrans" cxnId="{E938A009-108D-4FCF-9B24-F0538283560D}">
      <dgm:prSet/>
      <dgm:spPr/>
      <dgm:t>
        <a:bodyPr/>
        <a:lstStyle/>
        <a:p>
          <a:endParaRPr lang="en-GB"/>
        </a:p>
      </dgm:t>
    </dgm:pt>
    <dgm:pt modelId="{150526A9-C7B8-4E07-8278-B6E1040E3333}">
      <dgm:prSet phldrT="[Text]"/>
      <dgm:spPr/>
      <dgm:t>
        <a:bodyPr/>
        <a:lstStyle/>
        <a:p>
          <a:r>
            <a:rPr lang="ar-AE" dirty="0" smtClean="0"/>
            <a:t>المتغير التابع </a:t>
          </a:r>
          <a:endParaRPr lang="en-GB" dirty="0"/>
        </a:p>
      </dgm:t>
    </dgm:pt>
    <dgm:pt modelId="{9355A0A4-569D-4DC2-A161-CBAE3FCFB09F}" type="parTrans" cxnId="{EC32B1DD-0422-4DF0-B56C-18DC6B13383B}">
      <dgm:prSet/>
      <dgm:spPr/>
      <dgm:t>
        <a:bodyPr/>
        <a:lstStyle/>
        <a:p>
          <a:endParaRPr lang="en-GB"/>
        </a:p>
      </dgm:t>
    </dgm:pt>
    <dgm:pt modelId="{83312D26-DC61-43F1-8624-679DB00BE5F1}" type="sibTrans" cxnId="{EC32B1DD-0422-4DF0-B56C-18DC6B13383B}">
      <dgm:prSet/>
      <dgm:spPr/>
      <dgm:t>
        <a:bodyPr/>
        <a:lstStyle/>
        <a:p>
          <a:endParaRPr lang="en-GB"/>
        </a:p>
      </dgm:t>
    </dgm:pt>
    <dgm:pt modelId="{429DB470-98B1-4E0E-A326-FDD71CBE2A74}" type="pres">
      <dgm:prSet presAssocID="{824A9E04-449B-40DA-97BD-2870784D182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0F51988-232D-40A6-A3E7-03B2543B5480}" type="pres">
      <dgm:prSet presAssocID="{C2B14B41-BAAB-415C-9436-2C231306E7E6}" presName="hierRoot1" presStyleCnt="0"/>
      <dgm:spPr/>
    </dgm:pt>
    <dgm:pt modelId="{A068234B-5077-48F5-9FA8-64176EA06DC7}" type="pres">
      <dgm:prSet presAssocID="{C2B14B41-BAAB-415C-9436-2C231306E7E6}" presName="composite" presStyleCnt="0"/>
      <dgm:spPr/>
    </dgm:pt>
    <dgm:pt modelId="{0418FA31-27EA-49E4-A7D2-74376CA049C3}" type="pres">
      <dgm:prSet presAssocID="{C2B14B41-BAAB-415C-9436-2C231306E7E6}" presName="background" presStyleLbl="node0" presStyleIdx="0" presStyleCnt="1"/>
      <dgm:spPr/>
    </dgm:pt>
    <dgm:pt modelId="{DE3D8419-E545-4A25-998A-97A592F90257}" type="pres">
      <dgm:prSet presAssocID="{C2B14B41-BAAB-415C-9436-2C231306E7E6}" presName="text" presStyleLbl="fgAcc0" presStyleIdx="0" presStyleCnt="1" custScaleX="168447" custScaleY="9790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D034AE-5F45-423E-9162-99AD372B2FFF}" type="pres">
      <dgm:prSet presAssocID="{C2B14B41-BAAB-415C-9436-2C231306E7E6}" presName="hierChild2" presStyleCnt="0"/>
      <dgm:spPr/>
    </dgm:pt>
    <dgm:pt modelId="{118C1812-8325-4BE9-81CB-0FBED0A23D3E}" type="pres">
      <dgm:prSet presAssocID="{345CBCC9-DBAA-455E-8F41-6B493D33ADB6}" presName="Name10" presStyleLbl="parChTrans1D2" presStyleIdx="0" presStyleCnt="4"/>
      <dgm:spPr/>
      <dgm:t>
        <a:bodyPr/>
        <a:lstStyle/>
        <a:p>
          <a:endParaRPr lang="en-GB"/>
        </a:p>
      </dgm:t>
    </dgm:pt>
    <dgm:pt modelId="{ACA5E398-B935-4817-B924-AC80848B2B34}" type="pres">
      <dgm:prSet presAssocID="{8F5C84AA-CB96-4A83-86E2-4EE450944619}" presName="hierRoot2" presStyleCnt="0"/>
      <dgm:spPr/>
    </dgm:pt>
    <dgm:pt modelId="{64F886F7-EE75-48D1-953F-0467C80E4FF7}" type="pres">
      <dgm:prSet presAssocID="{8F5C84AA-CB96-4A83-86E2-4EE450944619}" presName="composite2" presStyleCnt="0"/>
      <dgm:spPr/>
    </dgm:pt>
    <dgm:pt modelId="{13985181-1358-458A-B38B-FCEAD83E5D38}" type="pres">
      <dgm:prSet presAssocID="{8F5C84AA-CB96-4A83-86E2-4EE450944619}" presName="background2" presStyleLbl="node2" presStyleIdx="0" presStyleCnt="4"/>
      <dgm:spPr/>
    </dgm:pt>
    <dgm:pt modelId="{4B60B055-0152-439D-B6CF-E2BFA8AF7BB4}" type="pres">
      <dgm:prSet presAssocID="{8F5C84AA-CB96-4A83-86E2-4EE450944619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A921DE-BD65-44F4-8502-DD489E49D56D}" type="pres">
      <dgm:prSet presAssocID="{8F5C84AA-CB96-4A83-86E2-4EE450944619}" presName="hierChild3" presStyleCnt="0"/>
      <dgm:spPr/>
    </dgm:pt>
    <dgm:pt modelId="{772F3BE0-C66F-46D4-8A22-90D26F079F53}" type="pres">
      <dgm:prSet presAssocID="{AA2F99B7-FBD4-44BF-A568-37F7D5FDE8A5}" presName="Name10" presStyleLbl="parChTrans1D2" presStyleIdx="1" presStyleCnt="4"/>
      <dgm:spPr/>
      <dgm:t>
        <a:bodyPr/>
        <a:lstStyle/>
        <a:p>
          <a:endParaRPr lang="en-GB"/>
        </a:p>
      </dgm:t>
    </dgm:pt>
    <dgm:pt modelId="{FA0EC196-3B0C-4E65-9ECB-DDBDF0BFE79D}" type="pres">
      <dgm:prSet presAssocID="{D009CD1E-2A95-429A-9899-43A59549EBBF}" presName="hierRoot2" presStyleCnt="0"/>
      <dgm:spPr/>
    </dgm:pt>
    <dgm:pt modelId="{8B7E4794-A9AB-40F2-B28E-9ABB4E7377E6}" type="pres">
      <dgm:prSet presAssocID="{D009CD1E-2A95-429A-9899-43A59549EBBF}" presName="composite2" presStyleCnt="0"/>
      <dgm:spPr/>
    </dgm:pt>
    <dgm:pt modelId="{D371C44C-CF7B-4335-8F1B-72A6735AE030}" type="pres">
      <dgm:prSet presAssocID="{D009CD1E-2A95-429A-9899-43A59549EBBF}" presName="background2" presStyleLbl="node2" presStyleIdx="1" presStyleCnt="4"/>
      <dgm:spPr/>
    </dgm:pt>
    <dgm:pt modelId="{5FF6BEA7-D437-463D-85E9-AFE68519AD11}" type="pres">
      <dgm:prSet presAssocID="{D009CD1E-2A95-429A-9899-43A59549EBBF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0F0E099-03FC-4A41-BC57-3A7EF758ECCE}" type="pres">
      <dgm:prSet presAssocID="{D009CD1E-2A95-429A-9899-43A59549EBBF}" presName="hierChild3" presStyleCnt="0"/>
      <dgm:spPr/>
    </dgm:pt>
    <dgm:pt modelId="{DFC5DC03-A878-4E43-AEC6-45A225152C20}" type="pres">
      <dgm:prSet presAssocID="{9355A0A4-569D-4DC2-A161-CBAE3FCFB09F}" presName="Name10" presStyleLbl="parChTrans1D2" presStyleIdx="2" presStyleCnt="4"/>
      <dgm:spPr/>
      <dgm:t>
        <a:bodyPr/>
        <a:lstStyle/>
        <a:p>
          <a:endParaRPr lang="en-GB"/>
        </a:p>
      </dgm:t>
    </dgm:pt>
    <dgm:pt modelId="{682B8636-48AC-4090-8D4D-512516357EA3}" type="pres">
      <dgm:prSet presAssocID="{150526A9-C7B8-4E07-8278-B6E1040E3333}" presName="hierRoot2" presStyleCnt="0"/>
      <dgm:spPr/>
    </dgm:pt>
    <dgm:pt modelId="{64F5C148-6B95-40C5-8A08-ADC6C804F877}" type="pres">
      <dgm:prSet presAssocID="{150526A9-C7B8-4E07-8278-B6E1040E3333}" presName="composite2" presStyleCnt="0"/>
      <dgm:spPr/>
    </dgm:pt>
    <dgm:pt modelId="{332AEEA7-D34C-4A2B-B786-204F951E5C43}" type="pres">
      <dgm:prSet presAssocID="{150526A9-C7B8-4E07-8278-B6E1040E3333}" presName="background2" presStyleLbl="node2" presStyleIdx="2" presStyleCnt="4"/>
      <dgm:spPr/>
    </dgm:pt>
    <dgm:pt modelId="{5FD0637B-ADB5-4084-8396-135FD2F90910}" type="pres">
      <dgm:prSet presAssocID="{150526A9-C7B8-4E07-8278-B6E1040E3333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935582E-D1D2-4226-AD74-60AB6C33165A}" type="pres">
      <dgm:prSet presAssocID="{150526A9-C7B8-4E07-8278-B6E1040E3333}" presName="hierChild3" presStyleCnt="0"/>
      <dgm:spPr/>
    </dgm:pt>
    <dgm:pt modelId="{D052DB36-FB55-4C1E-BDAF-3C8D890F7DC4}" type="pres">
      <dgm:prSet presAssocID="{F7E2C05F-229F-4F49-8551-66945B007F8F}" presName="Name10" presStyleLbl="parChTrans1D2" presStyleIdx="3" presStyleCnt="4"/>
      <dgm:spPr/>
      <dgm:t>
        <a:bodyPr/>
        <a:lstStyle/>
        <a:p>
          <a:endParaRPr lang="en-GB"/>
        </a:p>
      </dgm:t>
    </dgm:pt>
    <dgm:pt modelId="{0A0E260C-E5CA-4C9F-8C8C-9A83DECBFBBD}" type="pres">
      <dgm:prSet presAssocID="{478509F2-F10D-44F1-8A3B-A3821D9BB558}" presName="hierRoot2" presStyleCnt="0"/>
      <dgm:spPr/>
    </dgm:pt>
    <dgm:pt modelId="{7D246488-D0E9-4E04-B6EC-663189DB6B40}" type="pres">
      <dgm:prSet presAssocID="{478509F2-F10D-44F1-8A3B-A3821D9BB558}" presName="composite2" presStyleCnt="0"/>
      <dgm:spPr/>
    </dgm:pt>
    <dgm:pt modelId="{472E1565-69B0-479B-9824-D01E8042A102}" type="pres">
      <dgm:prSet presAssocID="{478509F2-F10D-44F1-8A3B-A3821D9BB558}" presName="background2" presStyleLbl="node2" presStyleIdx="3" presStyleCnt="4"/>
      <dgm:spPr/>
    </dgm:pt>
    <dgm:pt modelId="{472FD95A-B372-46FF-B7F2-29E8D5DEB48B}" type="pres">
      <dgm:prSet presAssocID="{478509F2-F10D-44F1-8A3B-A3821D9BB558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5B6EDF-B43F-429D-8A45-22F15E977874}" type="pres">
      <dgm:prSet presAssocID="{478509F2-F10D-44F1-8A3B-A3821D9BB558}" presName="hierChild3" presStyleCnt="0"/>
      <dgm:spPr/>
    </dgm:pt>
  </dgm:ptLst>
  <dgm:cxnLst>
    <dgm:cxn modelId="{1A2E268D-B894-46C5-91DA-25136C878388}" type="presOf" srcId="{345CBCC9-DBAA-455E-8F41-6B493D33ADB6}" destId="{118C1812-8325-4BE9-81CB-0FBED0A23D3E}" srcOrd="0" destOrd="0" presId="urn:microsoft.com/office/officeart/2005/8/layout/hierarchy1"/>
    <dgm:cxn modelId="{B3BF0981-7D1D-4C49-A5EF-FDA4621F8CD7}" srcId="{C2B14B41-BAAB-415C-9436-2C231306E7E6}" destId="{8F5C84AA-CB96-4A83-86E2-4EE450944619}" srcOrd="0" destOrd="0" parTransId="{345CBCC9-DBAA-455E-8F41-6B493D33ADB6}" sibTransId="{901353E5-5CF8-4127-968A-163336AEB313}"/>
    <dgm:cxn modelId="{12C14DBC-EF51-44E0-A578-30C810CC1425}" type="presOf" srcId="{9355A0A4-569D-4DC2-A161-CBAE3FCFB09F}" destId="{DFC5DC03-A878-4E43-AEC6-45A225152C20}" srcOrd="0" destOrd="0" presId="urn:microsoft.com/office/officeart/2005/8/layout/hierarchy1"/>
    <dgm:cxn modelId="{53EAC4B0-F52E-43A6-8A18-2FA58AB2208E}" srcId="{824A9E04-449B-40DA-97BD-2870784D182F}" destId="{C2B14B41-BAAB-415C-9436-2C231306E7E6}" srcOrd="0" destOrd="0" parTransId="{2EF9AE56-E1FB-4505-90FD-4B671AE4B1D7}" sibTransId="{F741182B-21F3-4C32-8F2D-BFBFFFC8EFAE}"/>
    <dgm:cxn modelId="{C5BCB923-5DD6-4932-AFBE-5C03F3C81E11}" type="presOf" srcId="{F7E2C05F-229F-4F49-8551-66945B007F8F}" destId="{D052DB36-FB55-4C1E-BDAF-3C8D890F7DC4}" srcOrd="0" destOrd="0" presId="urn:microsoft.com/office/officeart/2005/8/layout/hierarchy1"/>
    <dgm:cxn modelId="{7D82B899-E0F9-484F-BCFF-68E3F631ED15}" type="presOf" srcId="{D009CD1E-2A95-429A-9899-43A59549EBBF}" destId="{5FF6BEA7-D437-463D-85E9-AFE68519AD11}" srcOrd="0" destOrd="0" presId="urn:microsoft.com/office/officeart/2005/8/layout/hierarchy1"/>
    <dgm:cxn modelId="{3723BED9-1DDD-403B-967D-365AA0614F9A}" type="presOf" srcId="{AA2F99B7-FBD4-44BF-A568-37F7D5FDE8A5}" destId="{772F3BE0-C66F-46D4-8A22-90D26F079F53}" srcOrd="0" destOrd="0" presId="urn:microsoft.com/office/officeart/2005/8/layout/hierarchy1"/>
    <dgm:cxn modelId="{74886F8F-7266-4DDB-A66A-2829B3AEB49E}" type="presOf" srcId="{150526A9-C7B8-4E07-8278-B6E1040E3333}" destId="{5FD0637B-ADB5-4084-8396-135FD2F90910}" srcOrd="0" destOrd="0" presId="urn:microsoft.com/office/officeart/2005/8/layout/hierarchy1"/>
    <dgm:cxn modelId="{CA79DCCC-4344-4D7C-A3BF-1AE2E81E75D0}" type="presOf" srcId="{824A9E04-449B-40DA-97BD-2870784D182F}" destId="{429DB470-98B1-4E0E-A326-FDD71CBE2A74}" srcOrd="0" destOrd="0" presId="urn:microsoft.com/office/officeart/2005/8/layout/hierarchy1"/>
    <dgm:cxn modelId="{EC32B1DD-0422-4DF0-B56C-18DC6B13383B}" srcId="{C2B14B41-BAAB-415C-9436-2C231306E7E6}" destId="{150526A9-C7B8-4E07-8278-B6E1040E3333}" srcOrd="2" destOrd="0" parTransId="{9355A0A4-569D-4DC2-A161-CBAE3FCFB09F}" sibTransId="{83312D26-DC61-43F1-8624-679DB00BE5F1}"/>
    <dgm:cxn modelId="{8A91E0B9-10DB-463C-AEEC-FCF76E8D59E3}" srcId="{C2B14B41-BAAB-415C-9436-2C231306E7E6}" destId="{478509F2-F10D-44F1-8A3B-A3821D9BB558}" srcOrd="3" destOrd="0" parTransId="{F7E2C05F-229F-4F49-8551-66945B007F8F}" sibTransId="{9C3D0AA4-8F60-4DD4-B2E5-79985BE8341B}"/>
    <dgm:cxn modelId="{D00E4E8B-42E8-4244-92A9-1D93401844D8}" type="presOf" srcId="{C2B14B41-BAAB-415C-9436-2C231306E7E6}" destId="{DE3D8419-E545-4A25-998A-97A592F90257}" srcOrd="0" destOrd="0" presId="urn:microsoft.com/office/officeart/2005/8/layout/hierarchy1"/>
    <dgm:cxn modelId="{F26551D6-EB3A-4770-B1B1-086E41CDDAE3}" type="presOf" srcId="{8F5C84AA-CB96-4A83-86E2-4EE450944619}" destId="{4B60B055-0152-439D-B6CF-E2BFA8AF7BB4}" srcOrd="0" destOrd="0" presId="urn:microsoft.com/office/officeart/2005/8/layout/hierarchy1"/>
    <dgm:cxn modelId="{E938A009-108D-4FCF-9B24-F0538283560D}" srcId="{C2B14B41-BAAB-415C-9436-2C231306E7E6}" destId="{D009CD1E-2A95-429A-9899-43A59549EBBF}" srcOrd="1" destOrd="0" parTransId="{AA2F99B7-FBD4-44BF-A568-37F7D5FDE8A5}" sibTransId="{AE3CAC5D-4FDB-41C3-8FB5-3332DDE3C0DD}"/>
    <dgm:cxn modelId="{92E68DE6-09A0-44EC-B5B0-A8BD1A559DFD}" type="presOf" srcId="{478509F2-F10D-44F1-8A3B-A3821D9BB558}" destId="{472FD95A-B372-46FF-B7F2-29E8D5DEB48B}" srcOrd="0" destOrd="0" presId="urn:microsoft.com/office/officeart/2005/8/layout/hierarchy1"/>
    <dgm:cxn modelId="{4F6D3CBB-850A-4C8D-B82E-92F7FFDB4ED4}" type="presParOf" srcId="{429DB470-98B1-4E0E-A326-FDD71CBE2A74}" destId="{20F51988-232D-40A6-A3E7-03B2543B5480}" srcOrd="0" destOrd="0" presId="urn:microsoft.com/office/officeart/2005/8/layout/hierarchy1"/>
    <dgm:cxn modelId="{7A2EA4C2-25AE-4A6F-A04F-088B20347752}" type="presParOf" srcId="{20F51988-232D-40A6-A3E7-03B2543B5480}" destId="{A068234B-5077-48F5-9FA8-64176EA06DC7}" srcOrd="0" destOrd="0" presId="urn:microsoft.com/office/officeart/2005/8/layout/hierarchy1"/>
    <dgm:cxn modelId="{0B5B1D3E-77E7-4BDD-AE04-28B5F76A9373}" type="presParOf" srcId="{A068234B-5077-48F5-9FA8-64176EA06DC7}" destId="{0418FA31-27EA-49E4-A7D2-74376CA049C3}" srcOrd="0" destOrd="0" presId="urn:microsoft.com/office/officeart/2005/8/layout/hierarchy1"/>
    <dgm:cxn modelId="{F7090AE6-D721-4850-919A-A861EFC6D368}" type="presParOf" srcId="{A068234B-5077-48F5-9FA8-64176EA06DC7}" destId="{DE3D8419-E545-4A25-998A-97A592F90257}" srcOrd="1" destOrd="0" presId="urn:microsoft.com/office/officeart/2005/8/layout/hierarchy1"/>
    <dgm:cxn modelId="{2178EA1E-7EAB-4661-86F3-565C07000066}" type="presParOf" srcId="{20F51988-232D-40A6-A3E7-03B2543B5480}" destId="{D7D034AE-5F45-423E-9162-99AD372B2FFF}" srcOrd="1" destOrd="0" presId="urn:microsoft.com/office/officeart/2005/8/layout/hierarchy1"/>
    <dgm:cxn modelId="{0ED91A4B-E2E5-43DE-9299-998EECF44461}" type="presParOf" srcId="{D7D034AE-5F45-423E-9162-99AD372B2FFF}" destId="{118C1812-8325-4BE9-81CB-0FBED0A23D3E}" srcOrd="0" destOrd="0" presId="urn:microsoft.com/office/officeart/2005/8/layout/hierarchy1"/>
    <dgm:cxn modelId="{4B38B369-5CE3-4073-97B8-FC9FC8E37089}" type="presParOf" srcId="{D7D034AE-5F45-423E-9162-99AD372B2FFF}" destId="{ACA5E398-B935-4817-B924-AC80848B2B34}" srcOrd="1" destOrd="0" presId="urn:microsoft.com/office/officeart/2005/8/layout/hierarchy1"/>
    <dgm:cxn modelId="{043633B7-DB0D-4F8E-AD06-541AF2EAC665}" type="presParOf" srcId="{ACA5E398-B935-4817-B924-AC80848B2B34}" destId="{64F886F7-EE75-48D1-953F-0467C80E4FF7}" srcOrd="0" destOrd="0" presId="urn:microsoft.com/office/officeart/2005/8/layout/hierarchy1"/>
    <dgm:cxn modelId="{94F4F5F4-4A47-435A-82F2-6E8BE82C4EDF}" type="presParOf" srcId="{64F886F7-EE75-48D1-953F-0467C80E4FF7}" destId="{13985181-1358-458A-B38B-FCEAD83E5D38}" srcOrd="0" destOrd="0" presId="urn:microsoft.com/office/officeart/2005/8/layout/hierarchy1"/>
    <dgm:cxn modelId="{A22E7737-A80F-4104-8E40-A8CB5BC82610}" type="presParOf" srcId="{64F886F7-EE75-48D1-953F-0467C80E4FF7}" destId="{4B60B055-0152-439D-B6CF-E2BFA8AF7BB4}" srcOrd="1" destOrd="0" presId="urn:microsoft.com/office/officeart/2005/8/layout/hierarchy1"/>
    <dgm:cxn modelId="{D229BB9B-5360-402C-819F-BFA8C16811EA}" type="presParOf" srcId="{ACA5E398-B935-4817-B924-AC80848B2B34}" destId="{51A921DE-BD65-44F4-8502-DD489E49D56D}" srcOrd="1" destOrd="0" presId="urn:microsoft.com/office/officeart/2005/8/layout/hierarchy1"/>
    <dgm:cxn modelId="{B9447BF6-5F11-433E-BC47-B7389ECA10C5}" type="presParOf" srcId="{D7D034AE-5F45-423E-9162-99AD372B2FFF}" destId="{772F3BE0-C66F-46D4-8A22-90D26F079F53}" srcOrd="2" destOrd="0" presId="urn:microsoft.com/office/officeart/2005/8/layout/hierarchy1"/>
    <dgm:cxn modelId="{4A5C1059-10B3-4704-ADE0-1C2049FA442D}" type="presParOf" srcId="{D7D034AE-5F45-423E-9162-99AD372B2FFF}" destId="{FA0EC196-3B0C-4E65-9ECB-DDBDF0BFE79D}" srcOrd="3" destOrd="0" presId="urn:microsoft.com/office/officeart/2005/8/layout/hierarchy1"/>
    <dgm:cxn modelId="{92120D8B-3D35-4A4E-9590-E000FCC4F9D6}" type="presParOf" srcId="{FA0EC196-3B0C-4E65-9ECB-DDBDF0BFE79D}" destId="{8B7E4794-A9AB-40F2-B28E-9ABB4E7377E6}" srcOrd="0" destOrd="0" presId="urn:microsoft.com/office/officeart/2005/8/layout/hierarchy1"/>
    <dgm:cxn modelId="{CF3551EB-A59C-48F4-A43E-3367C0CB7BB0}" type="presParOf" srcId="{8B7E4794-A9AB-40F2-B28E-9ABB4E7377E6}" destId="{D371C44C-CF7B-4335-8F1B-72A6735AE030}" srcOrd="0" destOrd="0" presId="urn:microsoft.com/office/officeart/2005/8/layout/hierarchy1"/>
    <dgm:cxn modelId="{2428561F-E2F2-426B-89C1-D71CC6611BDA}" type="presParOf" srcId="{8B7E4794-A9AB-40F2-B28E-9ABB4E7377E6}" destId="{5FF6BEA7-D437-463D-85E9-AFE68519AD11}" srcOrd="1" destOrd="0" presId="urn:microsoft.com/office/officeart/2005/8/layout/hierarchy1"/>
    <dgm:cxn modelId="{F0B2E48B-43C1-4BFC-86E2-833E74B2C52F}" type="presParOf" srcId="{FA0EC196-3B0C-4E65-9ECB-DDBDF0BFE79D}" destId="{50F0E099-03FC-4A41-BC57-3A7EF758ECCE}" srcOrd="1" destOrd="0" presId="urn:microsoft.com/office/officeart/2005/8/layout/hierarchy1"/>
    <dgm:cxn modelId="{1B7FBEEE-DBE1-424F-BD0D-6C5DD09FAEAA}" type="presParOf" srcId="{D7D034AE-5F45-423E-9162-99AD372B2FFF}" destId="{DFC5DC03-A878-4E43-AEC6-45A225152C20}" srcOrd="4" destOrd="0" presId="urn:microsoft.com/office/officeart/2005/8/layout/hierarchy1"/>
    <dgm:cxn modelId="{4304F9D3-4B07-4835-89B9-5398D4192E62}" type="presParOf" srcId="{D7D034AE-5F45-423E-9162-99AD372B2FFF}" destId="{682B8636-48AC-4090-8D4D-512516357EA3}" srcOrd="5" destOrd="0" presId="urn:microsoft.com/office/officeart/2005/8/layout/hierarchy1"/>
    <dgm:cxn modelId="{8B651502-04E7-4DFC-8699-C6A752056957}" type="presParOf" srcId="{682B8636-48AC-4090-8D4D-512516357EA3}" destId="{64F5C148-6B95-40C5-8A08-ADC6C804F877}" srcOrd="0" destOrd="0" presId="urn:microsoft.com/office/officeart/2005/8/layout/hierarchy1"/>
    <dgm:cxn modelId="{A92379AC-4132-49C0-935E-8BEEF2B2AB1D}" type="presParOf" srcId="{64F5C148-6B95-40C5-8A08-ADC6C804F877}" destId="{332AEEA7-D34C-4A2B-B786-204F951E5C43}" srcOrd="0" destOrd="0" presId="urn:microsoft.com/office/officeart/2005/8/layout/hierarchy1"/>
    <dgm:cxn modelId="{AE580BBC-8643-4C56-A6D1-A859383FDB72}" type="presParOf" srcId="{64F5C148-6B95-40C5-8A08-ADC6C804F877}" destId="{5FD0637B-ADB5-4084-8396-135FD2F90910}" srcOrd="1" destOrd="0" presId="urn:microsoft.com/office/officeart/2005/8/layout/hierarchy1"/>
    <dgm:cxn modelId="{27BA24D8-6E06-41DB-A330-E32617F84807}" type="presParOf" srcId="{682B8636-48AC-4090-8D4D-512516357EA3}" destId="{F935582E-D1D2-4226-AD74-60AB6C33165A}" srcOrd="1" destOrd="0" presId="urn:microsoft.com/office/officeart/2005/8/layout/hierarchy1"/>
    <dgm:cxn modelId="{312C35E6-B8A7-4DE7-94D3-301B13CF82F9}" type="presParOf" srcId="{D7D034AE-5F45-423E-9162-99AD372B2FFF}" destId="{D052DB36-FB55-4C1E-BDAF-3C8D890F7DC4}" srcOrd="6" destOrd="0" presId="urn:microsoft.com/office/officeart/2005/8/layout/hierarchy1"/>
    <dgm:cxn modelId="{AD1EC7FA-D126-48F1-9E8E-C14630E41980}" type="presParOf" srcId="{D7D034AE-5F45-423E-9162-99AD372B2FFF}" destId="{0A0E260C-E5CA-4C9F-8C8C-9A83DECBFBBD}" srcOrd="7" destOrd="0" presId="urn:microsoft.com/office/officeart/2005/8/layout/hierarchy1"/>
    <dgm:cxn modelId="{95F373DC-D279-4339-8E1F-78390D5A8EF7}" type="presParOf" srcId="{0A0E260C-E5CA-4C9F-8C8C-9A83DECBFBBD}" destId="{7D246488-D0E9-4E04-B6EC-663189DB6B40}" srcOrd="0" destOrd="0" presId="urn:microsoft.com/office/officeart/2005/8/layout/hierarchy1"/>
    <dgm:cxn modelId="{0BB57AD5-D0ED-4290-BDD6-C393C093F558}" type="presParOf" srcId="{7D246488-D0E9-4E04-B6EC-663189DB6B40}" destId="{472E1565-69B0-479B-9824-D01E8042A102}" srcOrd="0" destOrd="0" presId="urn:microsoft.com/office/officeart/2005/8/layout/hierarchy1"/>
    <dgm:cxn modelId="{6FCC92AC-7786-490F-B0A0-BE2BAA482721}" type="presParOf" srcId="{7D246488-D0E9-4E04-B6EC-663189DB6B40}" destId="{472FD95A-B372-46FF-B7F2-29E8D5DEB48B}" srcOrd="1" destOrd="0" presId="urn:microsoft.com/office/officeart/2005/8/layout/hierarchy1"/>
    <dgm:cxn modelId="{34F601F4-A1D1-4580-B714-9077BDB69BEC}" type="presParOf" srcId="{0A0E260C-E5CA-4C9F-8C8C-9A83DECBFBBD}" destId="{7B5B6EDF-B43F-429D-8A45-22F15E9778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6DB124-0C05-48E2-93E4-75424439048E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8ABF4-8EAA-48FB-88D4-70DC8DB614AF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6500" b="1" kern="1200" dirty="0" smtClean="0"/>
            <a:t>منهج البحث</a:t>
          </a:r>
          <a:r>
            <a:rPr lang="ar-SA" sz="6500" b="1" kern="1200" dirty="0" smtClean="0"/>
            <a:t> التجريبي </a:t>
          </a:r>
          <a:endParaRPr lang="en-GB" sz="6500" b="1" kern="1200" dirty="0"/>
        </a:p>
      </dsp:txBody>
      <dsp:txXfrm>
        <a:off x="735012" y="0"/>
        <a:ext cx="7037387" cy="147002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52DB36-FB55-4C1E-BDAF-3C8D890F7DC4}">
      <dsp:nvSpPr>
        <dsp:cNvPr id="0" name=""/>
        <dsp:cNvSpPr/>
      </dsp:nvSpPr>
      <dsp:spPr>
        <a:xfrm>
          <a:off x="4019163" y="1910329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3156019" y="341184"/>
              </a:lnTo>
              <a:lnTo>
                <a:pt x="3156019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5DC03-A878-4E43-AEC6-45A225152C20}">
      <dsp:nvSpPr>
        <dsp:cNvPr id="0" name=""/>
        <dsp:cNvSpPr/>
      </dsp:nvSpPr>
      <dsp:spPr>
        <a:xfrm>
          <a:off x="4019163" y="1910329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184"/>
              </a:lnTo>
              <a:lnTo>
                <a:pt x="1052006" y="341184"/>
              </a:lnTo>
              <a:lnTo>
                <a:pt x="1052006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F3BE0-C66F-46D4-8A22-90D26F079F53}">
      <dsp:nvSpPr>
        <dsp:cNvPr id="0" name=""/>
        <dsp:cNvSpPr/>
      </dsp:nvSpPr>
      <dsp:spPr>
        <a:xfrm>
          <a:off x="2967156" y="1910329"/>
          <a:ext cx="1052006" cy="500659"/>
        </a:xfrm>
        <a:custGeom>
          <a:avLst/>
          <a:gdLst/>
          <a:ahLst/>
          <a:cxnLst/>
          <a:rect l="0" t="0" r="0" b="0"/>
          <a:pathLst>
            <a:path>
              <a:moveTo>
                <a:pt x="1052006" y="0"/>
              </a:moveTo>
              <a:lnTo>
                <a:pt x="1052006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C1812-8325-4BE9-81CB-0FBED0A23D3E}">
      <dsp:nvSpPr>
        <dsp:cNvPr id="0" name=""/>
        <dsp:cNvSpPr/>
      </dsp:nvSpPr>
      <dsp:spPr>
        <a:xfrm>
          <a:off x="863143" y="1910329"/>
          <a:ext cx="3156019" cy="500659"/>
        </a:xfrm>
        <a:custGeom>
          <a:avLst/>
          <a:gdLst/>
          <a:ahLst/>
          <a:cxnLst/>
          <a:rect l="0" t="0" r="0" b="0"/>
          <a:pathLst>
            <a:path>
              <a:moveTo>
                <a:pt x="3156019" y="0"/>
              </a:moveTo>
              <a:lnTo>
                <a:pt x="3156019" y="341184"/>
              </a:lnTo>
              <a:lnTo>
                <a:pt x="0" y="341184"/>
              </a:lnTo>
              <a:lnTo>
                <a:pt x="0" y="5006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18FA31-27EA-49E4-A7D2-74376CA049C3}">
      <dsp:nvSpPr>
        <dsp:cNvPr id="0" name=""/>
        <dsp:cNvSpPr/>
      </dsp:nvSpPr>
      <dsp:spPr>
        <a:xfrm>
          <a:off x="2569284" y="840133"/>
          <a:ext cx="2899756" cy="10701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D8419-E545-4A25-998A-97A592F90257}">
      <dsp:nvSpPr>
        <dsp:cNvPr id="0" name=""/>
        <dsp:cNvSpPr/>
      </dsp:nvSpPr>
      <dsp:spPr>
        <a:xfrm>
          <a:off x="2760558" y="1021843"/>
          <a:ext cx="2899756" cy="10701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900" kern="1200" dirty="0" smtClean="0"/>
            <a:t>أنواع المتغيرات في المنهج التجريب </a:t>
          </a:r>
          <a:endParaRPr lang="en-GB" sz="2900" kern="1200" dirty="0"/>
        </a:p>
      </dsp:txBody>
      <dsp:txXfrm>
        <a:off x="2760558" y="1021843"/>
        <a:ext cx="2899756" cy="1070196"/>
      </dsp:txXfrm>
    </dsp:sp>
    <dsp:sp modelId="{13985181-1358-458A-B38B-FCEAD83E5D38}">
      <dsp:nvSpPr>
        <dsp:cNvPr id="0" name=""/>
        <dsp:cNvSpPr/>
      </dsp:nvSpPr>
      <dsp:spPr>
        <a:xfrm>
          <a:off x="2411" y="24109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60B055-0152-439D-B6CF-E2BFA8AF7BB4}">
      <dsp:nvSpPr>
        <dsp:cNvPr id="0" name=""/>
        <dsp:cNvSpPr/>
      </dsp:nvSpPr>
      <dsp:spPr>
        <a:xfrm>
          <a:off x="193684" y="259269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900" kern="1200" dirty="0" smtClean="0"/>
            <a:t>المتغير الضابط </a:t>
          </a:r>
          <a:endParaRPr lang="en-GB" sz="2900" kern="1200" dirty="0"/>
        </a:p>
      </dsp:txBody>
      <dsp:txXfrm>
        <a:off x="193684" y="2592699"/>
        <a:ext cx="1721465" cy="1093130"/>
      </dsp:txXfrm>
    </dsp:sp>
    <dsp:sp modelId="{D371C44C-CF7B-4335-8F1B-72A6735AE030}">
      <dsp:nvSpPr>
        <dsp:cNvPr id="0" name=""/>
        <dsp:cNvSpPr/>
      </dsp:nvSpPr>
      <dsp:spPr>
        <a:xfrm>
          <a:off x="2106423" y="24109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F6BEA7-D437-463D-85E9-AFE68519AD11}">
      <dsp:nvSpPr>
        <dsp:cNvPr id="0" name=""/>
        <dsp:cNvSpPr/>
      </dsp:nvSpPr>
      <dsp:spPr>
        <a:xfrm>
          <a:off x="2297697" y="259269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900" kern="1200" dirty="0" smtClean="0"/>
            <a:t>المتغير الدخيل </a:t>
          </a:r>
          <a:endParaRPr lang="en-GB" sz="2900" kern="1200" dirty="0"/>
        </a:p>
      </dsp:txBody>
      <dsp:txXfrm>
        <a:off x="2297697" y="2592699"/>
        <a:ext cx="1721465" cy="1093130"/>
      </dsp:txXfrm>
    </dsp:sp>
    <dsp:sp modelId="{332AEEA7-D34C-4A2B-B786-204F951E5C43}">
      <dsp:nvSpPr>
        <dsp:cNvPr id="0" name=""/>
        <dsp:cNvSpPr/>
      </dsp:nvSpPr>
      <dsp:spPr>
        <a:xfrm>
          <a:off x="4210436" y="24109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0637B-ADB5-4084-8396-135FD2F90910}">
      <dsp:nvSpPr>
        <dsp:cNvPr id="0" name=""/>
        <dsp:cNvSpPr/>
      </dsp:nvSpPr>
      <dsp:spPr>
        <a:xfrm>
          <a:off x="4401710" y="259269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900" kern="1200" dirty="0" smtClean="0"/>
            <a:t>المتغير التابع </a:t>
          </a:r>
          <a:endParaRPr lang="en-GB" sz="2900" kern="1200" dirty="0"/>
        </a:p>
      </dsp:txBody>
      <dsp:txXfrm>
        <a:off x="4401710" y="2592699"/>
        <a:ext cx="1721465" cy="1093130"/>
      </dsp:txXfrm>
    </dsp:sp>
    <dsp:sp modelId="{472E1565-69B0-479B-9824-D01E8042A102}">
      <dsp:nvSpPr>
        <dsp:cNvPr id="0" name=""/>
        <dsp:cNvSpPr/>
      </dsp:nvSpPr>
      <dsp:spPr>
        <a:xfrm>
          <a:off x="6314449" y="2410989"/>
          <a:ext cx="1721465" cy="10931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2FD95A-B372-46FF-B7F2-29E8D5DEB48B}">
      <dsp:nvSpPr>
        <dsp:cNvPr id="0" name=""/>
        <dsp:cNvSpPr/>
      </dsp:nvSpPr>
      <dsp:spPr>
        <a:xfrm>
          <a:off x="6505723" y="2592699"/>
          <a:ext cx="1721465" cy="1093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900" kern="1200" dirty="0" smtClean="0"/>
            <a:t>المتغير المستقل </a:t>
          </a:r>
          <a:endParaRPr lang="en-GB" sz="2900" kern="1200" dirty="0"/>
        </a:p>
      </dsp:txBody>
      <dsp:txXfrm>
        <a:off x="6505723" y="2592699"/>
        <a:ext cx="1721465" cy="1093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5E279-B167-419B-AD3C-C6E8B4D4250C}" type="datetimeFigureOut">
              <a:rPr lang="en-GB" smtClean="0"/>
              <a:pPr/>
              <a:t>14/03/2020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4B651-367B-4B23-8CF3-FCAA2EC4DAD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7583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3763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899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695408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28786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5290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5276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42663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6223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8128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995122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260279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C4B651-367B-4B23-8CF3-FCAA2EC4DAD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254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AE" dirty="0"/>
          </a:p>
          <a:p>
            <a:r>
              <a:rPr lang="ar-SA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ا.م.د.زينة عبد المحسن </a:t>
            </a:r>
            <a:r>
              <a:rPr lang="ar-AE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GB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8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cloud">
            <a:avLst/>
          </a:prstGeom>
          <a:solidFill>
            <a:srgbClr val="FF0000">
              <a:alpha val="64000"/>
            </a:srgbClr>
          </a:solidFill>
        </p:spPr>
        <p:txBody>
          <a:bodyPr>
            <a:normAutofit fontScale="90000"/>
          </a:bodyPr>
          <a:lstStyle/>
          <a:p>
            <a:r>
              <a:rPr lang="ar-AE" dirty="0" smtClean="0"/>
              <a:t>الصدق التجريبي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88900">
            <a:solidFill>
              <a:schemeClr val="accent3"/>
            </a:solidFill>
          </a:ln>
        </p:spPr>
        <p:txBody>
          <a:bodyPr>
            <a:normAutofit fontScale="92500" lnSpcReduction="20000"/>
          </a:bodyPr>
          <a:lstStyle/>
          <a:p>
            <a:pPr algn="just" rtl="1"/>
            <a:endParaRPr lang="ar-AE" dirty="0" smtClean="0"/>
          </a:p>
          <a:p>
            <a:pPr marL="0" indent="0" algn="just" rtl="1">
              <a:buNone/>
            </a:pPr>
            <a:r>
              <a:rPr lang="ar-AE" b="1" u="sng" dirty="0" smtClean="0"/>
              <a:t>الصدق</a:t>
            </a:r>
            <a:endParaRPr lang="ar-AE" b="1" u="sng" dirty="0" smtClean="0"/>
          </a:p>
          <a:p>
            <a:pPr algn="just" rtl="1"/>
            <a:r>
              <a:rPr lang="ar-AE" dirty="0" smtClean="0"/>
              <a:t>هو أن يقيس الاختبار أو التجربة ما صممت لقياسه .</a:t>
            </a:r>
          </a:p>
          <a:p>
            <a:pPr algn="just" rtl="1"/>
            <a:endParaRPr lang="ar-AE" dirty="0"/>
          </a:p>
          <a:p>
            <a:pPr marL="0" indent="0" algn="just" rtl="1">
              <a:buNone/>
            </a:pPr>
            <a:r>
              <a:rPr lang="ar-AE" b="1" u="sng" dirty="0"/>
              <a:t>الصدق الخارجي والصدق </a:t>
            </a:r>
            <a:r>
              <a:rPr lang="ar-AE" b="1" u="sng" dirty="0" smtClean="0"/>
              <a:t>الداخلي</a:t>
            </a:r>
            <a:endParaRPr lang="en-GB" b="1" u="sng" dirty="0"/>
          </a:p>
          <a:p>
            <a:pPr algn="just" rtl="1"/>
            <a:r>
              <a:rPr lang="ar-AE" dirty="0"/>
              <a:t>الصدق الخارجي أن يمكن تعميم النتائج على مواقف تجريبية مماثلة </a:t>
            </a:r>
            <a:endParaRPr lang="en-GB" dirty="0"/>
          </a:p>
          <a:p>
            <a:pPr algn="just" rtl="1"/>
            <a:r>
              <a:rPr lang="ar-AE" dirty="0"/>
              <a:t>الصدق الداخلي أن يعزو الباحث التغير في المتغير التابع إلى المتغير المستقل وليس إلى عوامل دخيلة أخرى بصرف النظر عن مصدر هذه العوامل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2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just" rtl="1"/>
            <a:endParaRPr lang="ar-AE" dirty="0" smtClean="0"/>
          </a:p>
          <a:p>
            <a:pPr marL="0" indent="0" algn="just" rtl="1">
              <a:buNone/>
            </a:pPr>
            <a:r>
              <a:rPr lang="ar-AE" b="1" u="sng" dirty="0" smtClean="0"/>
              <a:t>العوامل </a:t>
            </a:r>
            <a:r>
              <a:rPr lang="ar-AE" b="1" u="sng" dirty="0"/>
              <a:t>التي تؤثر في الصدق الخارجي </a:t>
            </a:r>
            <a:endParaRPr lang="en-GB" b="1" u="sng" dirty="0"/>
          </a:p>
          <a:p>
            <a:pPr algn="just" rtl="1"/>
            <a:r>
              <a:rPr lang="ar-AE" dirty="0"/>
              <a:t>تفاعل </a:t>
            </a:r>
            <a:r>
              <a:rPr lang="ar-AE" dirty="0" smtClean="0"/>
              <a:t>الاختيار للعينة مع </a:t>
            </a:r>
            <a:r>
              <a:rPr lang="ar-AE" dirty="0"/>
              <a:t>التجربة </a:t>
            </a:r>
            <a:endParaRPr lang="en-GB" dirty="0"/>
          </a:p>
          <a:p>
            <a:pPr algn="just" rtl="1"/>
            <a:r>
              <a:rPr lang="ar-AE" dirty="0"/>
              <a:t>تفاعل </a:t>
            </a:r>
            <a:r>
              <a:rPr lang="ar-AE" dirty="0" smtClean="0"/>
              <a:t>الاختيار للعينة مع التجربة </a:t>
            </a:r>
            <a:r>
              <a:rPr lang="ar-AE" dirty="0"/>
              <a:t>:عندما لا تكون عينة الدراسة ممثلة للمجتمع </a:t>
            </a:r>
            <a:endParaRPr lang="en-GB" dirty="0"/>
          </a:p>
          <a:p>
            <a:pPr algn="just" rtl="1"/>
            <a:r>
              <a:rPr lang="ar-AE" dirty="0"/>
              <a:t>تفاعل الظروف التجريبية مع التجربة </a:t>
            </a:r>
            <a:endParaRPr lang="en-GB" dirty="0"/>
          </a:p>
          <a:p>
            <a:pPr algn="just" rtl="1"/>
            <a:r>
              <a:rPr lang="ar-AE" dirty="0"/>
              <a:t>تفاعل المواقف التجريبية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2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prstGeom prst="star12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ar-AE" dirty="0" smtClean="0"/>
              <a:t>خصائص المنهج التجريبي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4" cstate="print"/>
            <a:tile tx="0" ty="0" sx="100000" sy="100000" flip="none" algn="tl"/>
          </a:blipFill>
          <a:ln w="88900">
            <a:solidFill>
              <a:schemeClr val="accent3"/>
            </a:solidFill>
          </a:ln>
        </p:spPr>
        <p:txBody>
          <a:bodyPr>
            <a:normAutofit fontScale="92500"/>
          </a:bodyPr>
          <a:lstStyle/>
          <a:p>
            <a:pPr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AE" u="sng" dirty="0" smtClean="0"/>
              <a:t>خصائص </a:t>
            </a:r>
            <a:r>
              <a:rPr lang="ar-AE" u="sng" dirty="0"/>
              <a:t>البحث التجريبي </a:t>
            </a:r>
            <a:endParaRPr lang="en-GB" u="sng" dirty="0"/>
          </a:p>
          <a:p>
            <a:pPr algn="just" rtl="1"/>
            <a:r>
              <a:rPr lang="ar-AE" dirty="0"/>
              <a:t>القدرة على </a:t>
            </a:r>
            <a:r>
              <a:rPr lang="ar-AE" dirty="0" smtClean="0"/>
              <a:t>التغيير </a:t>
            </a:r>
            <a:r>
              <a:rPr lang="ar-AE" dirty="0"/>
              <a:t>المنظم لمتغير ما وضبط المتغيرات الأخرى  </a:t>
            </a:r>
            <a:endParaRPr lang="en-GB" dirty="0"/>
          </a:p>
          <a:p>
            <a:pPr algn="just" rtl="1"/>
            <a:r>
              <a:rPr lang="ar-AE" dirty="0"/>
              <a:t>الوصول لنتائج دقيقة وكمية </a:t>
            </a:r>
            <a:endParaRPr lang="en-GB" dirty="0"/>
          </a:p>
          <a:p>
            <a:pPr algn="just" rtl="1"/>
            <a:r>
              <a:rPr lang="ar-AE" dirty="0"/>
              <a:t>يمكن مراجعة النتائج من خلال تكرار التجارب في أوضاع وظروف متباينة </a:t>
            </a:r>
            <a:endParaRPr lang="en-GB" dirty="0"/>
          </a:p>
          <a:p>
            <a:pPr algn="just" rtl="1"/>
            <a:r>
              <a:rPr lang="ar-AE" dirty="0"/>
              <a:t>القدرة على التحقق من الفرضيات من خلال تناول قطبي الفرضية بعيدا عن العوامل الأخرى التي تؤثر فيها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2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105400"/>
          </a:xfrm>
          <a:ln w="889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endParaRPr lang="ar-AE" dirty="0" smtClean="0"/>
          </a:p>
          <a:p>
            <a:pPr algn="just" rtl="1">
              <a:buNone/>
            </a:pPr>
            <a:endParaRPr lang="ar-SA" dirty="0" smtClean="0"/>
          </a:p>
          <a:p>
            <a:pPr algn="just" rtl="1"/>
            <a:endParaRPr lang="ar-SA" sz="1200" dirty="0" smtClean="0"/>
          </a:p>
          <a:p>
            <a:pPr algn="just" rtl="1"/>
            <a:endParaRPr lang="ar-SA" sz="1200" dirty="0" smtClean="0"/>
          </a:p>
          <a:p>
            <a:pPr algn="just" rtl="1"/>
            <a:r>
              <a:rPr lang="ar-AE" dirty="0" smtClean="0"/>
              <a:t>البحث </a:t>
            </a:r>
            <a:r>
              <a:rPr lang="ar-AE" dirty="0"/>
              <a:t>التجريبي هو تغيير متعمد ومضبوط للشروط المحددة لواقعة معينة وملاحظة التغيرات الناتجة في هذه الواقعة ذاتها وتفسيرها </a:t>
            </a:r>
            <a:r>
              <a:rPr lang="ar-AE" dirty="0" smtClean="0"/>
              <a:t>.</a:t>
            </a:r>
          </a:p>
          <a:p>
            <a:pPr algn="just" rtl="1"/>
            <a:endParaRPr lang="ar-AE" dirty="0"/>
          </a:p>
          <a:p>
            <a:pPr algn="just" rtl="1"/>
            <a:r>
              <a:rPr lang="ar-AE" dirty="0"/>
              <a:t>الفرق الأساسي بين المنهج التجريبي والمناهج الأخرى أن المنهج التجريبي يتحكم في المتغير المستقل لمعرفة </a:t>
            </a:r>
            <a:r>
              <a:rPr lang="ar-SA" dirty="0" smtClean="0"/>
              <a:t>تأثيره على متغير أخر ألا وهو المتغير التابع</a:t>
            </a:r>
            <a:r>
              <a:rPr lang="ar-IQ" dirty="0" smtClean="0"/>
              <a:t>.</a:t>
            </a:r>
            <a:endParaRPr lang="en-GB" dirty="0"/>
          </a:p>
          <a:p>
            <a:pPr algn="just" rtl="1"/>
            <a:endParaRPr lang="en-GB" dirty="0"/>
          </a:p>
        </p:txBody>
      </p:sp>
      <p:sp>
        <p:nvSpPr>
          <p:cNvPr id="5" name="شكل بيضاوي 4"/>
          <p:cNvSpPr/>
          <p:nvPr/>
        </p:nvSpPr>
        <p:spPr>
          <a:xfrm>
            <a:off x="4495800" y="990600"/>
            <a:ext cx="3810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 rtl="1"/>
            <a:r>
              <a:rPr lang="ar-AE" sz="2400" b="1" dirty="0" smtClean="0"/>
              <a:t>تعريف البحث </a:t>
            </a:r>
            <a:r>
              <a:rPr lang="ar-AE" sz="2400" b="1" dirty="0" smtClean="0"/>
              <a:t>التجريبي</a:t>
            </a:r>
            <a:endParaRPr lang="ar-AE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star7">
            <a:avLst/>
          </a:prstGeom>
          <a:solidFill>
            <a:schemeClr val="accent6">
              <a:lumMod val="60000"/>
              <a:lumOff val="40000"/>
              <a:alpha val="64000"/>
            </a:schemeClr>
          </a:solidFill>
        </p:spPr>
        <p:txBody>
          <a:bodyPr>
            <a:normAutofit fontScale="90000"/>
          </a:bodyPr>
          <a:lstStyle/>
          <a:p>
            <a:r>
              <a:rPr lang="ar-AE" dirty="0" smtClean="0"/>
              <a:t>خطوات المنهج التجريبي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 rtl="1"/>
            <a:r>
              <a:rPr lang="ar-AE" dirty="0"/>
              <a:t>التعرف على المشكلة وتحديدها </a:t>
            </a:r>
            <a:endParaRPr lang="en-GB" dirty="0"/>
          </a:p>
          <a:p>
            <a:pPr algn="just" rtl="1"/>
            <a:r>
              <a:rPr lang="ar-AE" dirty="0"/>
              <a:t>صياغة الفروض واستنباط ما يترتب عليها </a:t>
            </a:r>
            <a:r>
              <a:rPr lang="ar-AE" dirty="0" smtClean="0"/>
              <a:t>.</a:t>
            </a:r>
            <a:endParaRPr lang="ar-AE" dirty="0"/>
          </a:p>
          <a:p>
            <a:pPr algn="just" rtl="1"/>
            <a:r>
              <a:rPr lang="ar-AE" dirty="0" smtClean="0"/>
              <a:t>وضع </a:t>
            </a:r>
            <a:r>
              <a:rPr lang="ar-AE" dirty="0"/>
              <a:t>تصميم تجريبي  يتضمن جميع النتائج وشروطها وعلاقاتها </a:t>
            </a:r>
            <a:r>
              <a:rPr lang="ar-AE" dirty="0" smtClean="0"/>
              <a:t>.ويتضمن </a:t>
            </a:r>
            <a:r>
              <a:rPr lang="ar-AE" dirty="0"/>
              <a:t>ذلك :</a:t>
            </a:r>
            <a:endParaRPr lang="en-GB" dirty="0"/>
          </a:p>
          <a:p>
            <a:pPr lvl="1" algn="just" rtl="1"/>
            <a:r>
              <a:rPr lang="ar-AE" dirty="0"/>
              <a:t>اختيار عينة من المفحوصين </a:t>
            </a:r>
            <a:endParaRPr lang="en-GB" dirty="0"/>
          </a:p>
          <a:p>
            <a:pPr lvl="1" algn="just" rtl="1"/>
            <a:r>
              <a:rPr lang="ar-AE" dirty="0"/>
              <a:t>وضع المفحوصين في مجموعات </a:t>
            </a:r>
            <a:endParaRPr lang="en-GB" dirty="0"/>
          </a:p>
          <a:p>
            <a:pPr lvl="1" algn="just" rtl="1"/>
            <a:r>
              <a:rPr lang="ar-AE" dirty="0"/>
              <a:t>التعرف على العوامل غير التجريبية وضبطها </a:t>
            </a:r>
            <a:endParaRPr lang="en-GB" dirty="0"/>
          </a:p>
          <a:p>
            <a:pPr lvl="1" algn="just" rtl="1"/>
            <a:r>
              <a:rPr lang="ar-AE" dirty="0"/>
              <a:t>اختيار أدوات ووسائل تصميم التجربة </a:t>
            </a:r>
            <a:endParaRPr lang="en-GB" dirty="0"/>
          </a:p>
          <a:p>
            <a:pPr lvl="1" algn="just" rtl="1"/>
            <a:r>
              <a:rPr lang="ar-AE" dirty="0"/>
              <a:t>إجراء اختبارات استطلاعية لضبط القصور في الوسائل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just" rtl="1"/>
            <a:r>
              <a:rPr lang="ar-AE" dirty="0"/>
              <a:t>تحديد مكان إجراء التجربة ووقت إجرائها والمدة التي تستغرقها .</a:t>
            </a:r>
            <a:endParaRPr lang="en-GB" dirty="0"/>
          </a:p>
          <a:p>
            <a:pPr algn="just" rtl="1"/>
            <a:r>
              <a:rPr lang="ar-AE" dirty="0"/>
              <a:t>إجراء التجربة </a:t>
            </a:r>
            <a:endParaRPr lang="en-GB" dirty="0"/>
          </a:p>
          <a:p>
            <a:pPr algn="just" rtl="1"/>
            <a:r>
              <a:rPr lang="ar-AE" dirty="0"/>
              <a:t>تنظيم البيانات الخام واختصارها بطريقة تؤدي إلى أفضل تقدير غير متحيز للأثر الذي يفترض وجوده .</a:t>
            </a:r>
            <a:endParaRPr lang="en-GB" dirty="0"/>
          </a:p>
          <a:p>
            <a:pPr algn="just" rtl="1"/>
            <a:r>
              <a:rPr lang="ar-AE" dirty="0"/>
              <a:t>تطبيق اختبار دلالة مناسب لتحديد مدى الثقة في نتائج الدراسة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noSmoking">
            <a:avLst/>
          </a:prstGeom>
          <a:solidFill>
            <a:schemeClr val="accent3">
              <a:alpha val="64000"/>
            </a:schemeClr>
          </a:solidFill>
        </p:spPr>
        <p:txBody>
          <a:bodyPr/>
          <a:lstStyle/>
          <a:p>
            <a:r>
              <a:rPr lang="ar-AE" dirty="0" smtClean="0"/>
              <a:t>أنواع المتغيرات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428026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  <a:blipFill>
            <a:blip r:embed="rId3" cstate="print"/>
            <a:tile tx="0" ty="0" sx="100000" sy="100000" flip="none" algn="tl"/>
          </a:blipFill>
          <a:ln w="88900">
            <a:solidFill>
              <a:schemeClr val="accent3"/>
            </a:solidFill>
          </a:ln>
        </p:spPr>
        <p:txBody>
          <a:bodyPr/>
          <a:lstStyle/>
          <a:p>
            <a:pPr marL="0" indent="0" algn="just" rtl="1">
              <a:buNone/>
            </a:pPr>
            <a:r>
              <a:rPr lang="ar-AE" b="1" u="sng" dirty="0" smtClean="0"/>
              <a:t>المتغيرات المستقلة</a:t>
            </a:r>
            <a:endParaRPr lang="en-GB" b="1" u="sng" dirty="0"/>
          </a:p>
          <a:p>
            <a:pPr algn="just" rtl="1"/>
            <a:r>
              <a:rPr lang="ar-AE" dirty="0"/>
              <a:t>هي المتغيرات التي يختارها الباحث ويعالجها </a:t>
            </a:r>
            <a:r>
              <a:rPr lang="ar-AE" dirty="0" smtClean="0"/>
              <a:t>بطريقة </a:t>
            </a:r>
            <a:r>
              <a:rPr lang="ar-AE" dirty="0" smtClean="0"/>
              <a:t>معينة</a:t>
            </a:r>
            <a:endParaRPr lang="ar-IQ" dirty="0" smtClean="0"/>
          </a:p>
          <a:p>
            <a:pPr algn="just" rtl="1">
              <a:buNone/>
            </a:pPr>
            <a:r>
              <a:rPr lang="ar-AE" dirty="0" smtClean="0"/>
              <a:t> </a:t>
            </a:r>
            <a:endParaRPr lang="en-GB" dirty="0"/>
          </a:p>
          <a:p>
            <a:pPr marL="0" indent="0" algn="just" rtl="1">
              <a:buNone/>
            </a:pPr>
            <a:r>
              <a:rPr lang="ar-AE" b="1" u="sng" dirty="0" smtClean="0"/>
              <a:t>هناك عدة طرق لمعالجة المتغيرات المستقلة ،</a:t>
            </a:r>
            <a:r>
              <a:rPr lang="ar-AE" b="1" u="sng" dirty="0" smtClean="0"/>
              <a:t>أهمها</a:t>
            </a:r>
            <a:endParaRPr lang="en-GB" b="1" u="sng" dirty="0" smtClean="0"/>
          </a:p>
          <a:p>
            <a:pPr algn="just" rtl="1"/>
            <a:r>
              <a:rPr lang="ar-AE" dirty="0" smtClean="0"/>
              <a:t>وجود أو غياب المتغير </a:t>
            </a:r>
            <a:endParaRPr lang="en-GB" dirty="0" smtClean="0"/>
          </a:p>
          <a:p>
            <a:pPr algn="just" rtl="1"/>
            <a:r>
              <a:rPr lang="ar-AE" dirty="0" smtClean="0"/>
              <a:t>الاختلاف في كمية المتغير </a:t>
            </a:r>
            <a:endParaRPr lang="en-GB" dirty="0" smtClean="0"/>
          </a:p>
          <a:p>
            <a:pPr algn="just" rtl="1"/>
            <a:r>
              <a:rPr lang="ar-AE" dirty="0" smtClean="0"/>
              <a:t>نوع المتغير المستقل </a:t>
            </a:r>
            <a:endParaRPr lang="en-GB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8229600" cy="4525963"/>
          </a:xfrm>
          <a:blipFill>
            <a:blip r:embed="rId3" cstate="print"/>
            <a:tile tx="0" ty="0" sx="100000" sy="100000" flip="none" algn="tl"/>
          </a:blipFill>
          <a:ln w="88900">
            <a:solidFill>
              <a:schemeClr val="accent3"/>
            </a:solidFill>
          </a:ln>
        </p:spPr>
        <p:txBody>
          <a:bodyPr/>
          <a:lstStyle/>
          <a:p>
            <a:pPr marL="0" indent="0" algn="just" rtl="1">
              <a:buNone/>
            </a:pPr>
            <a:r>
              <a:rPr lang="ar-AE" b="1" u="sng" dirty="0" smtClean="0"/>
              <a:t>المتغيرات </a:t>
            </a:r>
            <a:r>
              <a:rPr lang="ar-AE" b="1" u="sng" dirty="0"/>
              <a:t>التابعة :</a:t>
            </a:r>
            <a:endParaRPr lang="en-GB" b="1" u="sng" dirty="0"/>
          </a:p>
          <a:p>
            <a:pPr algn="just" rtl="1"/>
            <a:r>
              <a:rPr lang="ar-AE" dirty="0"/>
              <a:t>يتغير المتغير التابع وفقا لأثر المتغير المستقل ،فإذا كان هناك أي تأثير للمتغير المستقل فإن المتغير التابع سيظهر كمية هذا التأثير .</a:t>
            </a:r>
            <a:endParaRPr lang="en-GB" dirty="0"/>
          </a:p>
          <a:p>
            <a:pPr marL="0" indent="0" algn="just" rtl="1">
              <a:buNone/>
            </a:pPr>
            <a:r>
              <a:rPr lang="ar-AE" b="1" u="sng" dirty="0" smtClean="0"/>
              <a:t>المتغيرات الدخيلة :</a:t>
            </a:r>
            <a:endParaRPr lang="en-GB" b="1" u="sng" dirty="0" smtClean="0"/>
          </a:p>
          <a:p>
            <a:pPr algn="just" rtl="1"/>
            <a:r>
              <a:rPr lang="ar-AE" dirty="0" smtClean="0"/>
              <a:t>هناك متغيرات قد تؤثر في المتغير التابع جنبا إلى جنب مع المتغير المستقل ،ولذلك يجب ضبط هذه المتغيرات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8227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  <a:blipFill>
            <a:blip r:embed="rId3" cstate="print"/>
            <a:tile tx="0" ty="0" sx="100000" sy="100000" flip="none" algn="tl"/>
          </a:blipFill>
          <a:ln w="3175">
            <a:solidFill>
              <a:schemeClr val="accent3"/>
            </a:solidFill>
          </a:ln>
        </p:spPr>
        <p:txBody>
          <a:bodyPr/>
          <a:lstStyle/>
          <a:p>
            <a:pPr algn="just" rtl="1"/>
            <a:endParaRPr lang="ar-AE" dirty="0" smtClean="0"/>
          </a:p>
          <a:p>
            <a:pPr marL="0" indent="0" algn="just" rtl="1">
              <a:buNone/>
            </a:pPr>
            <a:r>
              <a:rPr lang="ar-AE" b="1" u="sng" dirty="0"/>
              <a:t>ضبط المتغيرات الدخيلة :</a:t>
            </a:r>
            <a:endParaRPr lang="en-GB" b="1" u="sng" dirty="0"/>
          </a:p>
          <a:p>
            <a:pPr algn="just" rtl="1"/>
            <a:r>
              <a:rPr lang="ar-AE" dirty="0"/>
              <a:t>العشوائية </a:t>
            </a:r>
            <a:endParaRPr lang="en-GB" dirty="0"/>
          </a:p>
          <a:p>
            <a:pPr algn="just" rtl="1"/>
            <a:r>
              <a:rPr lang="ar-AE" dirty="0"/>
              <a:t>مطابقة الأفراد في المجموعات </a:t>
            </a:r>
            <a:endParaRPr lang="en-GB" dirty="0"/>
          </a:p>
          <a:p>
            <a:pPr algn="just" rtl="1"/>
            <a:r>
              <a:rPr lang="ar-AE" dirty="0"/>
              <a:t>مقارنة </a:t>
            </a:r>
            <a:r>
              <a:rPr lang="ar-AE" dirty="0" smtClean="0"/>
              <a:t>مجموعات متجانسة </a:t>
            </a:r>
            <a:endParaRPr lang="en-GB" dirty="0"/>
          </a:p>
          <a:p>
            <a:pPr algn="just" rtl="1"/>
            <a:r>
              <a:rPr lang="ar-AE" dirty="0"/>
              <a:t>تحليل التغاير  : وهو أسلوب إحصائي يقوم </a:t>
            </a:r>
            <a:r>
              <a:rPr lang="ar-AE" dirty="0" smtClean="0"/>
              <a:t>بتعديل </a:t>
            </a:r>
            <a:r>
              <a:rPr lang="ar-AE" dirty="0"/>
              <a:t>درجات المتغير التابع حتى يلغي أثر المتغير الضابط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2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638800"/>
          </a:xfrm>
          <a:prstGeom prst="ellipse">
            <a:avLst/>
          </a:prstGeom>
          <a:ln w="88900">
            <a:solidFill>
              <a:srgbClr val="FFC000"/>
            </a:solidFill>
            <a:prstDash val="lgDashDotDot"/>
          </a:ln>
        </p:spPr>
        <p:txBody>
          <a:bodyPr>
            <a:normAutofit fontScale="70000" lnSpcReduction="20000"/>
          </a:bodyPr>
          <a:lstStyle/>
          <a:p>
            <a:pPr marL="0" indent="0" algn="just" rtl="1">
              <a:buNone/>
            </a:pPr>
            <a:r>
              <a:rPr lang="ar-AE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</a:t>
            </a:r>
            <a:r>
              <a:rPr lang="ar-AE" sz="30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لمتغيرات الضابطة</a:t>
            </a:r>
            <a:endParaRPr lang="en-GB" sz="3000" b="1" u="sng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r>
              <a:rPr lang="ar-AE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وهي متغيرات مستقلة لا تدخل ضمن المعالجة التجريبية ولكنها جزء من التصميم التجريبي للبحث </a:t>
            </a:r>
            <a:r>
              <a:rPr lang="ar-AE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en-US" sz="3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endParaRPr lang="en-GB" sz="1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 algn="just" rtl="1">
              <a:buNone/>
            </a:pPr>
            <a:r>
              <a:rPr lang="ar-AE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طريقة ضبط المتغيرات </a:t>
            </a:r>
            <a:r>
              <a:rPr lang="ar-AE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الضابطة</a:t>
            </a:r>
            <a:endParaRPr lang="en-GB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r>
              <a:rPr lang="ar-A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أن يكون المتغير الضابط جزء من التصميم التجريبي للبحث أي قد يصبح متغيرا مستقلا أو جزءا من متغير مستقل .</a:t>
            </a:r>
            <a:endParaRPr lang="en-GB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r>
              <a:rPr lang="ar-A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دراسة مستوى واحد من المتغير الضابط .</a:t>
            </a:r>
            <a:endParaRPr lang="en-GB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r>
              <a:rPr lang="ar-AE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إبعاد أثر المتغير الضابط إحصائيا .(الارتباط الجزئي –تحليل التغاير)</a:t>
            </a:r>
            <a:endParaRPr lang="en-GB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 rtl="1"/>
            <a:endParaRPr lang="ar-AE" dirty="0"/>
          </a:p>
          <a:p>
            <a:pPr marL="0" indent="0" algn="just" rtl="1">
              <a:buNone/>
            </a:pPr>
            <a:r>
              <a:rPr lang="ar-AE" dirty="0" smtClean="0"/>
              <a:t>**</a:t>
            </a:r>
            <a:r>
              <a:rPr lang="ar-AE" dirty="0" smtClean="0">
                <a:solidFill>
                  <a:srgbClr val="FF0000"/>
                </a:solidFill>
              </a:rPr>
              <a:t>الغرض </a:t>
            </a:r>
            <a:r>
              <a:rPr lang="ar-AE" dirty="0">
                <a:solidFill>
                  <a:srgbClr val="FF0000"/>
                </a:solidFill>
              </a:rPr>
              <a:t>من </a:t>
            </a:r>
            <a:r>
              <a:rPr lang="ar-AE" dirty="0" smtClean="0">
                <a:solidFill>
                  <a:srgbClr val="FF0000"/>
                </a:solidFill>
              </a:rPr>
              <a:t>ضبط </a:t>
            </a:r>
            <a:r>
              <a:rPr lang="ar-AE" dirty="0">
                <a:solidFill>
                  <a:srgbClr val="FF0000"/>
                </a:solidFill>
              </a:rPr>
              <a:t>المتغيرات هو تقليل الأخطاء البحثية التي قد تنشأ عنها .</a:t>
            </a:r>
            <a:endParaRPr lang="en-GB" dirty="0">
              <a:solidFill>
                <a:srgbClr val="FF0000"/>
              </a:solidFill>
            </a:endParaRPr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7276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482</Words>
  <Application>Microsoft Office PowerPoint</Application>
  <PresentationFormat>عرض على الشاشة (3:4)‏</PresentationFormat>
  <Paragraphs>89</Paragraphs>
  <Slides>12</Slides>
  <Notes>12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خطوات المنهج التجريبي </vt:lpstr>
      <vt:lpstr>الشريحة 4</vt:lpstr>
      <vt:lpstr>أنواع المتغيرات </vt:lpstr>
      <vt:lpstr>الشريحة 6</vt:lpstr>
      <vt:lpstr>الشريحة 7</vt:lpstr>
      <vt:lpstr>الشريحة 8</vt:lpstr>
      <vt:lpstr>الشريحة 9</vt:lpstr>
      <vt:lpstr>الصدق التجريبي </vt:lpstr>
      <vt:lpstr>الشريحة 11</vt:lpstr>
      <vt:lpstr>خصائص المنهج التجريبي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مناهج البحث – الجزء الثاني </dc:title>
  <dc:creator>Sumyah</dc:creator>
  <cp:lastModifiedBy>zeko</cp:lastModifiedBy>
  <cp:revision>84</cp:revision>
  <dcterms:created xsi:type="dcterms:W3CDTF">2006-08-16T00:00:00Z</dcterms:created>
  <dcterms:modified xsi:type="dcterms:W3CDTF">2020-03-14T17:31:51Z</dcterms:modified>
</cp:coreProperties>
</file>