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1520-4BF0-42E2-95AA-0E5CCF95A7E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31297-0383-4876-9A3A-BDDB03D79075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1520-4BF0-42E2-95AA-0E5CCF95A7E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31297-0383-4876-9A3A-BDDB03D7907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1520-4BF0-42E2-95AA-0E5CCF95A7E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31297-0383-4876-9A3A-BDDB03D7907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1520-4BF0-42E2-95AA-0E5CCF95A7E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31297-0383-4876-9A3A-BDDB03D7907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1520-4BF0-42E2-95AA-0E5CCF95A7E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31297-0383-4876-9A3A-BDDB03D79075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1520-4BF0-42E2-95AA-0E5CCF95A7E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31297-0383-4876-9A3A-BDDB03D7907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1520-4BF0-42E2-95AA-0E5CCF95A7E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31297-0383-4876-9A3A-BDDB03D7907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1520-4BF0-42E2-95AA-0E5CCF95A7E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831297-0383-4876-9A3A-BDDB03D79075}" type="slidenum">
              <a:rPr lang="ar-IQ" smtClean="0"/>
              <a:t>‹#›</a:t>
            </a:fld>
            <a:endParaRPr lang="ar-IQ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1520-4BF0-42E2-95AA-0E5CCF95A7E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31297-0383-4876-9A3A-BDDB03D7907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1520-4BF0-42E2-95AA-0E5CCF95A7E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C831297-0383-4876-9A3A-BDDB03D7907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67E1520-4BF0-42E2-95AA-0E5CCF95A7E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31297-0383-4876-9A3A-BDDB03D7907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67E1520-4BF0-42E2-95AA-0E5CCF95A7E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C831297-0383-4876-9A3A-BDDB03D79075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مبادئ الأمم المتحدة لمنع جنوح الأحداث " مبادئ الرياض التوجيهية</a:t>
            </a:r>
            <a:r>
              <a:rPr lang="en-US" dirty="0" smtClean="0"/>
              <a:t>"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33050" y="980728"/>
            <a:ext cx="6480048" cy="2316684"/>
          </a:xfrm>
        </p:spPr>
        <p:txBody>
          <a:bodyPr>
            <a:normAutofit/>
          </a:bodyPr>
          <a:lstStyle/>
          <a:p>
            <a:pPr algn="ctr"/>
            <a:r>
              <a:rPr lang="ar-IQ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</a:t>
            </a:r>
            <a:r>
              <a:rPr lang="ar-SA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واعد الأمم المتحدة الدنيا النموذجية لإدارة شؤون قضاء الأحداث</a:t>
            </a:r>
            <a:endParaRPr lang="ar-IQ" sz="3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ar-IQ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sz="3200" dirty="0" smtClean="0">
                <a:solidFill>
                  <a:schemeClr val="bg1"/>
                </a:solidFill>
                <a:latin typeface="+mn-lt"/>
              </a:rPr>
              <a:t>قواعد </a:t>
            </a:r>
            <a:r>
              <a:rPr lang="ar-SA" sz="3200" dirty="0" smtClean="0">
                <a:solidFill>
                  <a:schemeClr val="bg1"/>
                </a:solidFill>
                <a:latin typeface="+mn-lt"/>
              </a:rPr>
              <a:t>الأمم المتحدة الدنيا النموذجية لإدارة شؤون قضاء الأحداث</a:t>
            </a:r>
            <a:endParaRPr lang="ar-IQ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" name="عنصر نائب للمحتوى 1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اعتمدت الجمعية العامة للأمم المتحدة </a:t>
            </a:r>
            <a:r>
              <a:rPr lang="ar-IQ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هذه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القواعد النموذجي</a:t>
            </a:r>
            <a:r>
              <a:rPr lang="ar-IQ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ة عام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1985</a:t>
            </a:r>
            <a:r>
              <a:rPr lang="ar-IQ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>
              <a:buNone/>
            </a:pPr>
            <a:r>
              <a:rPr lang="ar-IQ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وتضمنت القواعد النموذجية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معظم ما تثيره الإجراءات الجنائي</a:t>
            </a:r>
            <a:r>
              <a:rPr lang="ar-IQ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ة </a:t>
            </a: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algn="ctr">
              <a:buNone/>
            </a:pP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المتعلقة بالأحداث</a:t>
            </a:r>
            <a:r>
              <a:rPr lang="ar-IQ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خصوصيات</a:t>
            </a: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وكما سيأتي</a:t>
            </a: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IQ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</a:p>
          <a:p>
            <a:pPr rtl="0">
              <a:buNone/>
            </a:pPr>
            <a:r>
              <a:rPr lang="ar-IQ" sz="1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اولاً</a:t>
            </a:r>
            <a:r>
              <a:rPr lang="ar-IQ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هذه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القواعد </a:t>
            </a:r>
            <a:r>
              <a:rPr lang="ar-IQ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تعتبر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بمثابة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الدليل أمام تشريعات الدول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بش</a:t>
            </a:r>
            <a:r>
              <a:rPr lang="ar-IQ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 </a:t>
            </a:r>
            <a:endParaRPr lang="en-US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rtl="0">
              <a:buNone/>
            </a:pP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حقوق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صغار السن،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سواء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على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مستوى</a:t>
            </a:r>
            <a:endParaRPr lang="ar-IQ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rtl="0">
              <a:buNone/>
            </a:pPr>
            <a:r>
              <a:rPr lang="ar-IQ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rtl="0">
              <a:buNone/>
            </a:pPr>
            <a:r>
              <a:rPr lang="ar-IQ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ضبط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الممارسات في مجال التعامل مع هذه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الفئة</a:t>
            </a:r>
            <a:r>
              <a:rPr lang="ar-IQ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rtl="0">
              <a:buNone/>
            </a:pPr>
            <a:r>
              <a:rPr lang="ar-IQ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اجل توفير ما يحتاجون إليه من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رعاية</a:t>
            </a:r>
            <a:r>
              <a:rPr lang="ar-IQ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rtl="0">
              <a:buNone/>
            </a:pPr>
            <a:r>
              <a:rPr lang="ar-IQ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توفير 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الحماية القانونية لهم في ظل ظروف تسودها الحرية </a:t>
            </a:r>
            <a:r>
              <a:rPr lang="ar-SA" sz="1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الكرامة </a:t>
            </a:r>
            <a:r>
              <a:rPr lang="ar-SA" sz="1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SA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الأمن</a:t>
            </a: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IQ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endParaRPr lang="ar-IQ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" name="عنصر نائب للمحتوى 1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rtl="0">
              <a:buNone/>
            </a:pPr>
            <a:endParaRPr lang="ar-IQ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rtl="0">
              <a:buNone/>
            </a:pPr>
            <a:r>
              <a:rPr lang="ar-IQ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ثانياً :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أوصت هذه القواعد بضرورة أن يولى اهتمام خاص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وكاف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لاتخاذ تدابير ايجابية تنطوي على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التعبئة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لكل الموارد الممكنة، </a:t>
            </a:r>
            <a:r>
              <a:rPr lang="ar-IQ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قصد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تعزيز رفاه الأحداث </a:t>
            </a:r>
            <a:r>
              <a:rPr lang="ar-IQ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endParaRPr lang="ar-IQ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ar-IQ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ar-IQ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ثالثاً :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إدارة </a:t>
            </a:r>
            <a:r>
              <a:rPr lang="ar-IQ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شؤون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قضايا الصغار، </a:t>
            </a:r>
            <a:r>
              <a:rPr lang="ar-IQ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تمييزهم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عن غيرهم ثم ضمان حمايتهم سواء على المستوى القانوني أو القضائي </a:t>
            </a:r>
            <a:r>
              <a:rPr lang="ar-IQ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IQ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ar-IQ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sz="3100" dirty="0" smtClean="0"/>
              <a:t>مبادئ الأمم المتحدة لمنع جنوح </a:t>
            </a:r>
            <a:r>
              <a:rPr lang="ar-SA" sz="3100" dirty="0" smtClean="0"/>
              <a:t>الأحداث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ar-SA" sz="4000" dirty="0" smtClean="0">
                <a:solidFill>
                  <a:srgbClr val="FF0000"/>
                </a:solidFill>
              </a:rPr>
              <a:t> </a:t>
            </a:r>
            <a:r>
              <a:rPr lang="ar-SA" sz="4000" dirty="0" smtClean="0">
                <a:solidFill>
                  <a:srgbClr val="FF0000"/>
                </a:solidFill>
              </a:rPr>
              <a:t>" مبادئ الرياض التوجيهية</a:t>
            </a:r>
            <a:r>
              <a:rPr lang="en-US" sz="5300" dirty="0" smtClean="0">
                <a:solidFill>
                  <a:srgbClr val="FF0000"/>
                </a:solidFill>
              </a:rPr>
              <a:t>"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ar-IQ" dirty="0" smtClean="0"/>
              <a:t>صدرت </a:t>
            </a:r>
            <a:r>
              <a:rPr lang="ar-IQ" dirty="0" err="1" smtClean="0"/>
              <a:t>مباديء</a:t>
            </a:r>
            <a:r>
              <a:rPr lang="ar-IQ" dirty="0" smtClean="0"/>
              <a:t> الرياض التوجيهية بقرار من الجمعية العامة </a:t>
            </a:r>
            <a:r>
              <a:rPr lang="ar-IQ" dirty="0" err="1" smtClean="0"/>
              <a:t>للامم</a:t>
            </a:r>
            <a:r>
              <a:rPr lang="ar-IQ" dirty="0" smtClean="0"/>
              <a:t> المتحدة عام 1990</a:t>
            </a:r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وتضمنت عدة </a:t>
            </a:r>
            <a:r>
              <a:rPr lang="ar-IQ" dirty="0" err="1" smtClean="0"/>
              <a:t>مباديء</a:t>
            </a:r>
            <a:r>
              <a:rPr lang="ar-IQ" dirty="0" smtClean="0"/>
              <a:t> الغرض منها منع جنوح </a:t>
            </a:r>
            <a:r>
              <a:rPr lang="ar-IQ" dirty="0" err="1" smtClean="0"/>
              <a:t>الاحداث</a:t>
            </a:r>
            <a:r>
              <a:rPr lang="ar-IQ" dirty="0" smtClean="0"/>
              <a:t> وتمثلت مجمل هذه </a:t>
            </a:r>
            <a:r>
              <a:rPr lang="ar-IQ" dirty="0" err="1" smtClean="0"/>
              <a:t>المبادي</a:t>
            </a:r>
            <a:r>
              <a:rPr lang="ar-IQ" dirty="0" smtClean="0"/>
              <a:t> بما يأتي :-</a:t>
            </a:r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FFF00"/>
              </a:gs>
              <a:gs pos="30000">
                <a:schemeClr val="bg2">
                  <a:shade val="60000"/>
                  <a:satMod val="150000"/>
                </a:schemeClr>
              </a:gs>
              <a:gs pos="100000">
                <a:schemeClr val="bg2">
                  <a:tint val="83000"/>
                  <a:satMod val="200000"/>
                </a:schemeClr>
              </a:gs>
            </a:gsLst>
            <a:lin ang="13000000" scaled="0"/>
          </a:gradFill>
        </p:spPr>
        <p:txBody>
          <a:bodyPr>
            <a:normAutofit fontScale="92500" lnSpcReduction="10000"/>
          </a:bodyPr>
          <a:lstStyle/>
          <a:p>
            <a:pPr marL="550926" indent="-514350">
              <a:buFont typeface="+mj-lt"/>
              <a:buAutoNum type="arabicPeriod"/>
            </a:pPr>
            <a:r>
              <a:rPr lang="ar-SA" dirty="0" smtClean="0"/>
              <a:t>أن منع جنوح الأحداث جزء جوهري من منع الجريمة في المجتمع</a:t>
            </a:r>
            <a:r>
              <a:rPr lang="ar-SA" dirty="0" smtClean="0"/>
              <a:t>.</a:t>
            </a:r>
            <a:endParaRPr lang="ar-IQ" dirty="0" smtClean="0"/>
          </a:p>
          <a:p>
            <a:pPr marL="550926" indent="-514350">
              <a:buFont typeface="+mj-lt"/>
              <a:buAutoNum type="arabicPeriod"/>
            </a:pPr>
            <a:r>
              <a:rPr lang="ar-SA" dirty="0" smtClean="0"/>
              <a:t>يجب </a:t>
            </a:r>
            <a:r>
              <a:rPr lang="ar-IQ" dirty="0" smtClean="0"/>
              <a:t>على الدول </a:t>
            </a:r>
            <a:r>
              <a:rPr lang="ar-SA" dirty="0" smtClean="0"/>
              <a:t>أن تصدر </a:t>
            </a:r>
            <a:r>
              <a:rPr lang="ar-SA" dirty="0" smtClean="0"/>
              <a:t>قوانين </a:t>
            </a:r>
            <a:r>
              <a:rPr lang="ar-SA" dirty="0" err="1" smtClean="0"/>
              <a:t>و</a:t>
            </a:r>
            <a:r>
              <a:rPr lang="ar-SA" dirty="0" smtClean="0"/>
              <a:t> إجراءات </a:t>
            </a:r>
            <a:r>
              <a:rPr lang="ar-SA" dirty="0" smtClean="0"/>
              <a:t>لتعزيز </a:t>
            </a:r>
            <a:r>
              <a:rPr lang="ar-SA" dirty="0" smtClean="0"/>
              <a:t>وحماية حقوق الأحداث </a:t>
            </a:r>
            <a:r>
              <a:rPr lang="ar-IQ" dirty="0" smtClean="0"/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ar-SA" dirty="0" smtClean="0"/>
              <a:t>ينبغي سن وإنفاذ تشريعات تمنع إيذاء الأطفال </a:t>
            </a:r>
            <a:r>
              <a:rPr lang="ar-SA" dirty="0" smtClean="0"/>
              <a:t> </a:t>
            </a:r>
            <a:r>
              <a:rPr lang="ar-IQ" dirty="0" err="1" smtClean="0"/>
              <a:t>او</a:t>
            </a:r>
            <a:r>
              <a:rPr lang="ar-IQ" dirty="0" smtClean="0"/>
              <a:t> </a:t>
            </a:r>
            <a:r>
              <a:rPr lang="ar-SA" dirty="0" smtClean="0"/>
              <a:t>إساءة </a:t>
            </a:r>
            <a:r>
              <a:rPr lang="ar-SA" dirty="0" smtClean="0"/>
              <a:t>معاملتهم أو استغلالهم </a:t>
            </a:r>
            <a:r>
              <a:rPr lang="ar-SA" dirty="0" err="1" smtClean="0"/>
              <a:t>و</a:t>
            </a:r>
            <a:r>
              <a:rPr lang="ar-SA" dirty="0" smtClean="0"/>
              <a:t> استخدامهم في الأنشطة الإجرامية</a:t>
            </a:r>
            <a:r>
              <a:rPr lang="en-US" dirty="0" smtClean="0"/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ar-SA" dirty="0" smtClean="0"/>
              <a:t>حظر </a:t>
            </a:r>
            <a:r>
              <a:rPr lang="ar-SA" dirty="0" smtClean="0"/>
              <a:t>إخضاع الحدث سواء في البيت أو المدرسة أو أية مؤسسة أخرى لتدابير تصحيحية أو عقابية قاسية أو مهينة</a:t>
            </a:r>
            <a:r>
              <a:rPr lang="en-US" dirty="0" smtClean="0"/>
              <a:t>.</a:t>
            </a:r>
          </a:p>
          <a:p>
            <a:pPr marL="550926" indent="-514350">
              <a:buFont typeface="+mj-lt"/>
              <a:buAutoNum type="arabicPeriod"/>
            </a:pP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FFF00"/>
              </a:gs>
              <a:gs pos="30000">
                <a:schemeClr val="bg2">
                  <a:shade val="60000"/>
                  <a:satMod val="150000"/>
                </a:schemeClr>
              </a:gs>
              <a:gs pos="100000">
                <a:schemeClr val="bg2">
                  <a:tint val="83000"/>
                  <a:satMod val="200000"/>
                </a:schemeClr>
              </a:gs>
            </a:gsLst>
            <a:lin ang="13000000" scaled="0"/>
          </a:gradFill>
        </p:spPr>
        <p:txBody>
          <a:bodyPr>
            <a:normAutofit/>
          </a:bodyPr>
          <a:lstStyle/>
          <a:p>
            <a:pPr marL="550926" indent="-514350">
              <a:buFont typeface="+mj-lt"/>
              <a:buAutoNum type="arabicPeriod" startAt="5"/>
            </a:pPr>
            <a:r>
              <a:rPr lang="ar-SA" dirty="0" smtClean="0"/>
              <a:t>ينبغي </a:t>
            </a:r>
            <a:r>
              <a:rPr lang="ar-SA" dirty="0" smtClean="0"/>
              <a:t>تدريب الموظفين المكلفين بتنفيذ القوانين </a:t>
            </a:r>
            <a:r>
              <a:rPr lang="ar-SA" dirty="0" smtClean="0"/>
              <a:t>على </a:t>
            </a:r>
            <a:r>
              <a:rPr lang="ar-SA" dirty="0" smtClean="0"/>
              <a:t>الاستجابة لاحتياجات الأحداث </a:t>
            </a:r>
            <a:r>
              <a:rPr lang="ar-SA" dirty="0" smtClean="0"/>
              <a:t>الخاصة</a:t>
            </a:r>
            <a:r>
              <a:rPr lang="ar-IQ" dirty="0" smtClean="0"/>
              <a:t>. </a:t>
            </a:r>
            <a:endParaRPr lang="en-US" dirty="0" smtClean="0"/>
          </a:p>
          <a:p>
            <a:pPr marL="550926" indent="-514350">
              <a:buFont typeface="+mj-lt"/>
              <a:buAutoNum type="arabicPeriod" startAt="5"/>
            </a:pP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72</TotalTime>
  <Words>213</Words>
  <Application>Microsoft Office PowerPoint</Application>
  <PresentationFormat>عرض على الشاشة (3:4)‏</PresentationFormat>
  <Paragraphs>27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تقنية</vt:lpstr>
      <vt:lpstr>مبادئ الأمم المتحدة لمنع جنوح الأحداث " مبادئ الرياض التوجيهية"</vt:lpstr>
      <vt:lpstr>قواعد الأمم المتحدة الدنيا النموذجية لإدارة شؤون قضاء الأحداث</vt:lpstr>
      <vt:lpstr>الشريحة 3</vt:lpstr>
      <vt:lpstr>مبادئ الأمم المتحدة لمنع جنوح الأحداث  " مبادئ الرياض التوجيهية"</vt:lpstr>
      <vt:lpstr>الشريحة 5</vt:lpstr>
      <vt:lpstr>الشريحة 6</vt:lpstr>
    </vt:vector>
  </TitlesOfParts>
  <Company>SACC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hp</dc:creator>
  <cp:lastModifiedBy>hp</cp:lastModifiedBy>
  <cp:revision>8</cp:revision>
  <dcterms:created xsi:type="dcterms:W3CDTF">2020-03-24T16:56:28Z</dcterms:created>
  <dcterms:modified xsi:type="dcterms:W3CDTF">2020-03-24T18:08:47Z</dcterms:modified>
</cp:coreProperties>
</file>