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3BDF105-A2DD-476E-9F6A-3DD54471946A}" type="datetimeFigureOut">
              <a:rPr lang="ar-IQ" smtClean="0"/>
              <a:t>27/07/1441</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48B446F-04B0-466C-A9DB-D569067C53F3}"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3BDF105-A2DD-476E-9F6A-3DD54471946A}"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3BDF105-A2DD-476E-9F6A-3DD54471946A}"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3BDF105-A2DD-476E-9F6A-3DD54471946A}"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3BDF105-A2DD-476E-9F6A-3DD54471946A}"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3BDF105-A2DD-476E-9F6A-3DD54471946A}"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8B446F-04B0-466C-A9DB-D569067C53F3}"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3BDF105-A2DD-476E-9F6A-3DD54471946A}" type="datetimeFigureOut">
              <a:rPr lang="ar-IQ" smtClean="0"/>
              <a:t>27/07/1441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3BDF105-A2DD-476E-9F6A-3DD54471946A}" type="datetimeFigureOut">
              <a:rPr lang="ar-IQ" smtClean="0"/>
              <a:t>27/07/1441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DF105-A2DD-476E-9F6A-3DD54471946A}" type="datetimeFigureOut">
              <a:rPr lang="ar-IQ" smtClean="0"/>
              <a:t>27/07/1441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3BDF105-A2DD-476E-9F6A-3DD54471946A}" type="datetimeFigureOut">
              <a:rPr lang="ar-IQ" smtClean="0"/>
              <a:t>27/07/1441</a:t>
            </a:fld>
            <a:endParaRPr lang="ar-IQ"/>
          </a:p>
        </p:txBody>
      </p:sp>
      <p:sp>
        <p:nvSpPr>
          <p:cNvPr id="7" name="Slide Number Placeholder 6"/>
          <p:cNvSpPr>
            <a:spLocks noGrp="1"/>
          </p:cNvSpPr>
          <p:nvPr>
            <p:ph type="sldNum" sz="quarter" idx="12"/>
          </p:nvPr>
        </p:nvSpPr>
        <p:spPr/>
        <p:txBody>
          <a:bodyPr/>
          <a:lstStyle/>
          <a:p>
            <a:fld id="{948B446F-04B0-466C-A9DB-D569067C53F3}"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3BDF105-A2DD-476E-9F6A-3DD54471946A}" type="datetimeFigureOut">
              <a:rPr lang="ar-IQ" smtClean="0"/>
              <a:t>27/07/1441</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948B446F-04B0-466C-A9DB-D569067C53F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3BDF105-A2DD-476E-9F6A-3DD54471946A}" type="datetimeFigureOut">
              <a:rPr lang="ar-IQ" smtClean="0"/>
              <a:t>27/07/1441</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48B446F-04B0-466C-A9DB-D569067C53F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19140000">
            <a:off x="521028" y="1555275"/>
            <a:ext cx="5648623" cy="1616429"/>
          </a:xfrm>
        </p:spPr>
        <p:style>
          <a:lnRef idx="0">
            <a:schemeClr val="accent5"/>
          </a:lnRef>
          <a:fillRef idx="3">
            <a:schemeClr val="accent5"/>
          </a:fillRef>
          <a:effectRef idx="3">
            <a:schemeClr val="accent5"/>
          </a:effectRef>
          <a:fontRef idx="minor">
            <a:schemeClr val="lt1"/>
          </a:fontRef>
        </p:style>
        <p:txBody>
          <a:bodyPr>
            <a:normAutofit fontScale="90000"/>
          </a:bodyPr>
          <a:lstStyle/>
          <a:p>
            <a:pPr algn="ctr"/>
            <a:r>
              <a:rPr lang="ar-IQ" sz="2700" dirty="0">
                <a:solidFill>
                  <a:schemeClr val="tx1"/>
                </a:solidFill>
                <a:latin typeface="Tw Cen MT"/>
                <a:ea typeface="+mn-ea"/>
                <a:cs typeface="Arial"/>
              </a:rPr>
              <a:t>تفسير آيات الأحكام </a:t>
            </a:r>
            <a:r>
              <a:rPr lang="ar-IQ" sz="2700" dirty="0">
                <a:solidFill>
                  <a:srgbClr val="FFFF00"/>
                </a:solidFill>
                <a:latin typeface="Tw Cen MT"/>
                <a:ea typeface="+mn-ea"/>
                <a:cs typeface="Arial"/>
              </a:rPr>
              <a:t/>
            </a:r>
            <a:br>
              <a:rPr lang="ar-IQ" sz="2700" dirty="0">
                <a:solidFill>
                  <a:srgbClr val="FFFF00"/>
                </a:solidFill>
                <a:latin typeface="Tw Cen MT"/>
                <a:ea typeface="+mn-ea"/>
                <a:cs typeface="Arial"/>
              </a:rPr>
            </a:br>
            <a:r>
              <a:rPr lang="ar-IQ" sz="2700" dirty="0">
                <a:solidFill>
                  <a:srgbClr val="92D050"/>
                </a:solidFill>
                <a:latin typeface="Tw Cen MT"/>
                <a:ea typeface="+mn-ea"/>
                <a:cs typeface="Arial"/>
              </a:rPr>
              <a:t>قسم التربية الإسلامية المرحلة الثالثة</a:t>
            </a:r>
            <a:r>
              <a:rPr lang="ar-IQ" sz="2700" dirty="0">
                <a:solidFill>
                  <a:srgbClr val="FFFF00"/>
                </a:solidFill>
                <a:latin typeface="Tw Cen MT"/>
                <a:ea typeface="+mn-ea"/>
                <a:cs typeface="Arial"/>
              </a:rPr>
              <a:t/>
            </a:r>
            <a:br>
              <a:rPr lang="ar-IQ" sz="2700" dirty="0">
                <a:solidFill>
                  <a:srgbClr val="FFFF00"/>
                </a:solidFill>
                <a:latin typeface="Tw Cen MT"/>
                <a:ea typeface="+mn-ea"/>
                <a:cs typeface="Arial"/>
              </a:rPr>
            </a:br>
            <a:r>
              <a:rPr lang="ar-IQ" sz="2700" dirty="0">
                <a:solidFill>
                  <a:srgbClr val="FFFF00"/>
                </a:solidFill>
                <a:latin typeface="Tw Cen MT"/>
                <a:ea typeface="+mn-ea"/>
                <a:cs typeface="Arial"/>
              </a:rPr>
              <a:t>المحاضرة </a:t>
            </a:r>
            <a:r>
              <a:rPr lang="ar-IQ" sz="2700" dirty="0" smtClean="0">
                <a:solidFill>
                  <a:srgbClr val="FFFF00"/>
                </a:solidFill>
                <a:latin typeface="Tw Cen MT"/>
                <a:ea typeface="+mn-ea"/>
                <a:cs typeface="Arial"/>
              </a:rPr>
              <a:t>الثانية</a:t>
            </a:r>
            <a:r>
              <a:rPr lang="ar-IQ" sz="2700" dirty="0">
                <a:solidFill>
                  <a:srgbClr val="FFFF00"/>
                </a:solidFill>
                <a:latin typeface="Tw Cen MT"/>
                <a:ea typeface="+mn-ea"/>
                <a:cs typeface="Arial"/>
              </a:rPr>
              <a:t/>
            </a:r>
            <a:br>
              <a:rPr lang="ar-IQ" sz="2700" dirty="0">
                <a:solidFill>
                  <a:srgbClr val="FFFF00"/>
                </a:solidFill>
                <a:latin typeface="Tw Cen MT"/>
                <a:ea typeface="+mn-ea"/>
                <a:cs typeface="Arial"/>
              </a:rPr>
            </a:br>
            <a:r>
              <a:rPr lang="ar-IQ" sz="2700" dirty="0" smtClean="0">
                <a:solidFill>
                  <a:srgbClr val="002060"/>
                </a:solidFill>
                <a:latin typeface="Tw Cen MT"/>
                <a:cs typeface="Arial"/>
              </a:rPr>
              <a:t>سورة الفاتحة </a:t>
            </a:r>
            <a:endParaRPr lang="ar-IQ" dirty="0">
              <a:solidFill>
                <a:srgbClr val="002060"/>
              </a:solidFill>
            </a:endParaRPr>
          </a:p>
        </p:txBody>
      </p:sp>
      <p:sp>
        <p:nvSpPr>
          <p:cNvPr id="3" name="عنوان فرعي 2"/>
          <p:cNvSpPr>
            <a:spLocks noGrp="1"/>
          </p:cNvSpPr>
          <p:nvPr>
            <p:ph type="subTitle" idx="1"/>
          </p:nvPr>
        </p:nvSpPr>
        <p:spPr>
          <a:xfrm>
            <a:off x="1547664" y="4149080"/>
            <a:ext cx="6400800" cy="1800200"/>
          </a:xfrm>
        </p:spPr>
        <p:style>
          <a:lnRef idx="0">
            <a:schemeClr val="accent6"/>
          </a:lnRef>
          <a:fillRef idx="3">
            <a:schemeClr val="accent6"/>
          </a:fillRef>
          <a:effectRef idx="3">
            <a:schemeClr val="accent6"/>
          </a:effectRef>
          <a:fontRef idx="minor">
            <a:schemeClr val="lt1"/>
          </a:fontRef>
        </p:style>
        <p:txBody>
          <a:bodyPr>
            <a:normAutofit/>
          </a:bodyPr>
          <a:lstStyle/>
          <a:p>
            <a:pPr lvl="0" algn="r">
              <a:spcBef>
                <a:spcPts val="700"/>
              </a:spcBef>
              <a:buClr>
                <a:srgbClr val="DD8047"/>
              </a:buClr>
              <a:buSzPct val="60000"/>
            </a:pPr>
            <a:r>
              <a:rPr lang="ar-IQ" sz="2900" dirty="0">
                <a:solidFill>
                  <a:srgbClr val="002060"/>
                </a:solidFill>
                <a:latin typeface="Tw Cen MT"/>
              </a:rPr>
              <a:t> </a:t>
            </a:r>
            <a:r>
              <a:rPr lang="ar-IQ" sz="2900" dirty="0" smtClean="0">
                <a:solidFill>
                  <a:srgbClr val="002060"/>
                </a:solidFill>
                <a:latin typeface="Tw Cen MT"/>
              </a:rPr>
              <a:t>             </a:t>
            </a:r>
          </a:p>
          <a:p>
            <a:pPr lvl="0" algn="r">
              <a:spcBef>
                <a:spcPts val="700"/>
              </a:spcBef>
              <a:buClr>
                <a:srgbClr val="DD8047"/>
              </a:buClr>
              <a:buSzPct val="60000"/>
            </a:pPr>
            <a:r>
              <a:rPr lang="ar-IQ" sz="2300" dirty="0">
                <a:solidFill>
                  <a:srgbClr val="002060"/>
                </a:solidFill>
                <a:latin typeface="Tw Cen MT"/>
                <a:cs typeface="AGA Abasan Regular" pitchFamily="2" charset="-78"/>
              </a:rPr>
              <a:t> </a:t>
            </a:r>
            <a:r>
              <a:rPr lang="ar-IQ" sz="2300" dirty="0" smtClean="0">
                <a:solidFill>
                  <a:srgbClr val="002060"/>
                </a:solidFill>
                <a:latin typeface="Tw Cen MT"/>
                <a:cs typeface="AGA Abasan Regular" pitchFamily="2" charset="-78"/>
              </a:rPr>
              <a:t>                    </a:t>
            </a:r>
            <a:r>
              <a:rPr lang="ar-IQ" sz="2400" dirty="0" smtClean="0">
                <a:latin typeface="Tw Cen MT"/>
                <a:cs typeface="AGA Abasan Regular" pitchFamily="2" charset="-78"/>
              </a:rPr>
              <a:t>أ</a:t>
            </a:r>
            <a:r>
              <a:rPr lang="ar-IQ" sz="2400" dirty="0">
                <a:latin typeface="Tw Cen MT"/>
                <a:cs typeface="AGA Abasan Regular" pitchFamily="2" charset="-78"/>
              </a:rPr>
              <a:t>. م. د. عقيل عباس الريكان </a:t>
            </a:r>
          </a:p>
          <a:p>
            <a:pPr lvl="0" algn="r">
              <a:spcBef>
                <a:spcPts val="700"/>
              </a:spcBef>
              <a:buClr>
                <a:srgbClr val="DD8047"/>
              </a:buClr>
              <a:buSzPct val="60000"/>
            </a:pPr>
            <a:r>
              <a:rPr lang="ar-IQ" sz="2300" dirty="0">
                <a:solidFill>
                  <a:prstClr val="white"/>
                </a:solidFill>
                <a:latin typeface="Tw Cen MT"/>
                <a:cs typeface="+mn-cs"/>
              </a:rPr>
              <a:t> </a:t>
            </a:r>
            <a:r>
              <a:rPr lang="ar-IQ" sz="2300" dirty="0" smtClean="0">
                <a:solidFill>
                  <a:schemeClr val="bg1"/>
                </a:solidFill>
                <a:latin typeface="STC Light" pitchFamily="2" charset="-78"/>
                <a:cs typeface="+mn-cs"/>
              </a:rPr>
              <a:t>الجامعة </a:t>
            </a:r>
            <a:r>
              <a:rPr lang="ar-IQ" sz="2300" dirty="0">
                <a:solidFill>
                  <a:schemeClr val="bg1"/>
                </a:solidFill>
                <a:latin typeface="STC Light" pitchFamily="2" charset="-78"/>
                <a:cs typeface="+mn-cs"/>
              </a:rPr>
              <a:t>المستنصرية/ كلية التربية الأساسية </a:t>
            </a:r>
          </a:p>
        </p:txBody>
      </p:sp>
    </p:spTree>
    <p:extLst>
      <p:ext uri="{BB962C8B-B14F-4D97-AF65-F5344CB8AC3E}">
        <p14:creationId xmlns:p14="http://schemas.microsoft.com/office/powerpoint/2010/main" val="176570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476672"/>
            <a:ext cx="7565464" cy="5904656"/>
          </a:xfrm>
        </p:spPr>
        <p:style>
          <a:lnRef idx="0">
            <a:scrgbClr r="0" g="0" b="0"/>
          </a:lnRef>
          <a:fillRef idx="1003">
            <a:schemeClr val="lt2"/>
          </a:fillRef>
          <a:effectRef idx="0">
            <a:scrgbClr r="0" g="0" b="0"/>
          </a:effectRef>
          <a:fontRef idx="major"/>
        </p:style>
        <p:txBody>
          <a:bodyPr>
            <a:normAutofit fontScale="90000"/>
          </a:bodyPr>
          <a:lstStyle/>
          <a:p>
            <a:pPr algn="ctr">
              <a:lnSpc>
                <a:spcPct val="115000"/>
              </a:lnSpc>
              <a:spcAft>
                <a:spcPts val="1000"/>
              </a:spcAft>
            </a:pPr>
            <a:r>
              <a:rPr lang="ar-IQ" dirty="0" smtClean="0">
                <a:solidFill>
                  <a:schemeClr val="accent3">
                    <a:lumMod val="75000"/>
                  </a:schemeClr>
                </a:solidFill>
              </a:rPr>
              <a:t>سورة الفاتحة </a:t>
            </a:r>
            <a:br>
              <a:rPr lang="ar-IQ" dirty="0" smtClean="0">
                <a:solidFill>
                  <a:schemeClr val="accent3">
                    <a:lumMod val="75000"/>
                  </a:schemeClr>
                </a:solidFill>
              </a:rPr>
            </a:br>
            <a:r>
              <a:rPr lang="ar-IQ" dirty="0">
                <a:solidFill>
                  <a:schemeClr val="accent3">
                    <a:lumMod val="75000"/>
                  </a:schemeClr>
                </a:solidFill>
                <a:latin typeface="Simplified Arabic"/>
                <a:ea typeface="Calibri"/>
                <a:cs typeface="sadr"/>
              </a:rPr>
              <a:t>مكيّة وآياتها سبع</a:t>
            </a:r>
            <a:r>
              <a:rPr lang="en-US" sz="1800" dirty="0">
                <a:latin typeface="Calibri"/>
                <a:ea typeface="Calibri"/>
                <a:cs typeface="Arial"/>
              </a:rPr>
              <a:t/>
            </a:r>
            <a:br>
              <a:rPr lang="en-US" sz="1800" dirty="0">
                <a:latin typeface="Calibri"/>
                <a:ea typeface="Calibri"/>
                <a:cs typeface="Arial"/>
              </a:rPr>
            </a:br>
            <a:r>
              <a:rPr lang="ar-IQ" sz="3600" dirty="0">
                <a:solidFill>
                  <a:srgbClr val="000000"/>
                </a:solidFill>
                <a:latin typeface="Simplified Arabic"/>
                <a:ea typeface="Calibri"/>
                <a:cs typeface="sadr"/>
              </a:rPr>
              <a:t>بِسْمِ اللَّهِ الرَّحْمَنِ الرَّحِيمِ (1) الْحَمْدُ لِلَّهِ رَبِّ الْعَالَمِينَ (2) الرَّحْمَنِ الرَّحِيمِ (3) مَالِكِ يَوْمِ الدِّينِ (4) إِيَّاكَ نَعْبُدُ وَإِيَّاكَ نَسْتَعِينُ (5) اهْدِنَا الصِّرَاطَ الْمُسْتَقِيمَ (6) صِرَاطَ الَّذِينَ أَنْعَمْتَ عَلَيْهِمْ غَيْرِ الْمَغْضُوبِ عَلَيْهِمْ وَلَا الضَّالِّينَ (7)</a:t>
            </a:r>
            <a:r>
              <a:rPr lang="en-US" sz="1800" dirty="0">
                <a:latin typeface="Calibri"/>
                <a:ea typeface="Calibri"/>
                <a:cs typeface="Arial"/>
              </a:rPr>
              <a:t/>
            </a:r>
            <a:br>
              <a:rPr lang="en-US" sz="1800" dirty="0">
                <a:latin typeface="Calibri"/>
                <a:ea typeface="Calibri"/>
                <a:cs typeface="Arial"/>
              </a:rPr>
            </a:br>
            <a:r>
              <a:rPr lang="ar-IQ" dirty="0">
                <a:latin typeface="Simplified Arabic"/>
                <a:ea typeface="Calibri"/>
                <a:cs typeface="sadr"/>
              </a:rPr>
              <a:t> </a:t>
            </a:r>
            <a:r>
              <a:rPr lang="en-US" sz="1400" dirty="0">
                <a:latin typeface="Calibri"/>
                <a:ea typeface="Calibri"/>
                <a:cs typeface="Arial"/>
              </a:rPr>
              <a:t/>
            </a:r>
            <a:br>
              <a:rPr lang="en-US" sz="1400" dirty="0">
                <a:latin typeface="Calibri"/>
                <a:ea typeface="Calibri"/>
                <a:cs typeface="Arial"/>
              </a:rPr>
            </a:br>
            <a:endParaRPr lang="ar-IQ" dirty="0"/>
          </a:p>
        </p:txBody>
      </p:sp>
    </p:spTree>
    <p:extLst>
      <p:ext uri="{BB962C8B-B14F-4D97-AF65-F5344CB8AC3E}">
        <p14:creationId xmlns:p14="http://schemas.microsoft.com/office/powerpoint/2010/main" val="1811785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404664"/>
            <a:ext cx="7520940" cy="6120680"/>
          </a:xfrm>
        </p:spPr>
        <p:style>
          <a:lnRef idx="1">
            <a:schemeClr val="accent3"/>
          </a:lnRef>
          <a:fillRef idx="1003">
            <a:schemeClr val="lt1"/>
          </a:fillRef>
          <a:effectRef idx="1">
            <a:schemeClr val="accent3"/>
          </a:effectRef>
          <a:fontRef idx="minor">
            <a:schemeClr val="dk1"/>
          </a:fontRef>
        </p:style>
        <p:txBody>
          <a:bodyPr>
            <a:normAutofit fontScale="90000"/>
          </a:bodyPr>
          <a:lstStyle/>
          <a:p>
            <a:pPr algn="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t>
            </a:r>
            <a:r>
              <a:rPr lang="ar-IQ" sz="3100" b="1" u="sng" dirty="0" smtClean="0">
                <a:solidFill>
                  <a:srgbClr val="000000"/>
                </a:solidFill>
                <a:latin typeface="Simplified Arabic"/>
                <a:ea typeface="Calibri"/>
                <a:cs typeface="sadr"/>
              </a:rPr>
              <a:t>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a:solidFill>
                  <a:srgbClr val="000000"/>
                </a:solidFill>
                <a:latin typeface="Simplified Arabic"/>
                <a:ea typeface="Calibri"/>
                <a:cs typeface="sadr"/>
              </a:rPr>
              <a:t/>
            </a:r>
            <a:br>
              <a:rPr lang="ar-IQ" sz="3100" b="1" u="sng" dirty="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
            </a:r>
            <a:br>
              <a:rPr lang="ar-IQ" sz="3100" b="1" u="sng" dirty="0" smtClean="0">
                <a:solidFill>
                  <a:srgbClr val="000000"/>
                </a:solidFill>
                <a:latin typeface="Simplified Arabic"/>
                <a:ea typeface="Calibri"/>
                <a:cs typeface="sadr"/>
              </a:rPr>
            </a:br>
            <a:r>
              <a:rPr lang="ar-IQ" sz="3100" b="1" u="sng" dirty="0" smtClean="0">
                <a:solidFill>
                  <a:srgbClr val="000000"/>
                </a:solidFill>
                <a:latin typeface="Simplified Arabic"/>
                <a:ea typeface="Calibri"/>
                <a:cs typeface="sadr"/>
              </a:rPr>
              <a:t>مكان </a:t>
            </a:r>
            <a:r>
              <a:rPr lang="ar-IQ" sz="3100" b="1" u="sng" dirty="0">
                <a:solidFill>
                  <a:srgbClr val="000000"/>
                </a:solidFill>
                <a:latin typeface="Simplified Arabic"/>
                <a:ea typeface="Calibri"/>
                <a:cs typeface="sadr"/>
              </a:rPr>
              <a:t>النزول: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dirty="0">
                <a:solidFill>
                  <a:srgbClr val="000000"/>
                </a:solidFill>
                <a:latin typeface="Simplified Arabic"/>
                <a:ea typeface="Calibri"/>
                <a:cs typeface="sadr"/>
              </a:rPr>
              <a:t>اختلف العلماء في مكان نزولها على أقوالٍ عدّة، نذكر أهمها: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dirty="0">
                <a:solidFill>
                  <a:srgbClr val="000000"/>
                </a:solidFill>
                <a:latin typeface="Simplified Arabic"/>
                <a:ea typeface="Calibri"/>
                <a:cs typeface="sadr"/>
              </a:rPr>
              <a:t>أولاً:  إنّها </a:t>
            </a:r>
            <a:r>
              <a:rPr lang="ar-IQ" sz="3100" dirty="0">
                <a:solidFill>
                  <a:srgbClr val="FF0000"/>
                </a:solidFill>
                <a:latin typeface="Simplified Arabic"/>
                <a:ea typeface="Calibri"/>
                <a:cs typeface="sadr"/>
              </a:rPr>
              <a:t>مكية</a:t>
            </a:r>
            <a:r>
              <a:rPr lang="ar-IQ" sz="3100" dirty="0">
                <a:solidFill>
                  <a:srgbClr val="000000"/>
                </a:solidFill>
                <a:latin typeface="Simplified Arabic"/>
                <a:ea typeface="Calibri"/>
                <a:cs typeface="sadr"/>
              </a:rPr>
              <a:t>، وهذا مروي عن عبد الله بن عباس، وقتادة، وأبو العالية.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dirty="0">
                <a:solidFill>
                  <a:srgbClr val="000000"/>
                </a:solidFill>
                <a:latin typeface="Simplified Arabic"/>
                <a:ea typeface="Calibri"/>
                <a:cs typeface="sadr"/>
              </a:rPr>
              <a:t>ثانياً: إنّها </a:t>
            </a:r>
            <a:r>
              <a:rPr lang="ar-IQ" sz="3100" dirty="0">
                <a:solidFill>
                  <a:srgbClr val="FF0000"/>
                </a:solidFill>
                <a:latin typeface="Simplified Arabic"/>
                <a:ea typeface="Calibri"/>
                <a:cs typeface="sadr"/>
              </a:rPr>
              <a:t>مدنية</a:t>
            </a:r>
            <a:r>
              <a:rPr lang="ar-IQ" sz="3100" dirty="0">
                <a:solidFill>
                  <a:srgbClr val="000000"/>
                </a:solidFill>
                <a:latin typeface="Simplified Arabic"/>
                <a:ea typeface="Calibri"/>
                <a:cs typeface="sadr"/>
              </a:rPr>
              <a:t>، وهو مروي عن مجاهد والزهريّ.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dirty="0">
                <a:solidFill>
                  <a:srgbClr val="000000"/>
                </a:solidFill>
                <a:latin typeface="Simplified Arabic"/>
                <a:ea typeface="Calibri"/>
                <a:cs typeface="sadr"/>
              </a:rPr>
              <a:t>ثالثاً: إنّها نزلت مرتين</a:t>
            </a:r>
            <a:r>
              <a:rPr lang="ar-IQ" sz="3100" dirty="0">
                <a:solidFill>
                  <a:srgbClr val="FF0000"/>
                </a:solidFill>
                <a:latin typeface="Simplified Arabic"/>
                <a:ea typeface="Calibri"/>
                <a:cs typeface="sadr"/>
              </a:rPr>
              <a:t>، مرة بمكة، ومرة بالمدينة، </a:t>
            </a:r>
            <a:r>
              <a:rPr lang="ar-IQ" sz="3100" dirty="0">
                <a:solidFill>
                  <a:srgbClr val="000000"/>
                </a:solidFill>
                <a:latin typeface="Simplified Arabic"/>
                <a:ea typeface="Calibri"/>
                <a:cs typeface="sadr"/>
              </a:rPr>
              <a:t>وهو ما حكاه الثعلبيّ.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dirty="0">
                <a:solidFill>
                  <a:srgbClr val="000000"/>
                </a:solidFill>
                <a:latin typeface="Simplified Arabic"/>
                <a:ea typeface="Calibri"/>
                <a:cs typeface="sadr"/>
              </a:rPr>
              <a:t>رابعاً: يُقال نزل </a:t>
            </a:r>
            <a:r>
              <a:rPr lang="ar-IQ" sz="3100" dirty="0">
                <a:solidFill>
                  <a:srgbClr val="FF0000"/>
                </a:solidFill>
                <a:latin typeface="Simplified Arabic"/>
                <a:ea typeface="Calibri"/>
                <a:cs typeface="sadr"/>
              </a:rPr>
              <a:t>نصفها في مكة</a:t>
            </a:r>
            <a:r>
              <a:rPr lang="ar-IQ" sz="3100" dirty="0">
                <a:solidFill>
                  <a:srgbClr val="000000"/>
                </a:solidFill>
                <a:latin typeface="Simplified Arabic"/>
                <a:ea typeface="Calibri"/>
                <a:cs typeface="sadr"/>
              </a:rPr>
              <a:t>، والنصف الآخر في </a:t>
            </a:r>
            <a:r>
              <a:rPr lang="ar-IQ" sz="3100" dirty="0">
                <a:solidFill>
                  <a:srgbClr val="FF0000"/>
                </a:solidFill>
                <a:latin typeface="Simplified Arabic"/>
                <a:ea typeface="Calibri"/>
                <a:cs typeface="sadr"/>
              </a:rPr>
              <a:t>المدينة، </a:t>
            </a:r>
            <a:r>
              <a:rPr lang="ar-IQ" sz="3100" dirty="0">
                <a:solidFill>
                  <a:srgbClr val="000000"/>
                </a:solidFill>
                <a:latin typeface="Simplified Arabic"/>
                <a:ea typeface="Calibri"/>
                <a:cs typeface="sadr"/>
              </a:rPr>
              <a:t>حكاه السمرقنديّ. </a:t>
            </a:r>
            <a:r>
              <a:rPr lang="en-US" sz="3100" dirty="0">
                <a:solidFill>
                  <a:srgbClr val="000000"/>
                </a:solidFill>
                <a:latin typeface="Calibri"/>
                <a:ea typeface="Calibri"/>
                <a:cs typeface="Arial"/>
              </a:rPr>
              <a:t/>
            </a:r>
            <a:br>
              <a:rPr lang="en-US" sz="3100" dirty="0">
                <a:solidFill>
                  <a:srgbClr val="000000"/>
                </a:solidFill>
                <a:latin typeface="Calibri"/>
                <a:ea typeface="Calibri"/>
                <a:cs typeface="Arial"/>
              </a:rPr>
            </a:br>
            <a:r>
              <a:rPr lang="ar-IQ" sz="3100" u="sng" dirty="0">
                <a:solidFill>
                  <a:srgbClr val="FF0000"/>
                </a:solidFill>
                <a:latin typeface="Simplified Arabic"/>
                <a:ea typeface="Calibri"/>
                <a:cs typeface="sadr"/>
              </a:rPr>
              <a:t>وأصح الأقوال أنّها مكية</a:t>
            </a:r>
            <a:r>
              <a:rPr lang="ar-IQ" sz="3100" dirty="0">
                <a:solidFill>
                  <a:srgbClr val="002060"/>
                </a:solidFill>
                <a:latin typeface="Simplified Arabic"/>
                <a:ea typeface="Calibri"/>
                <a:cs typeface="sadr"/>
              </a:rPr>
              <a:t>؛ </a:t>
            </a:r>
            <a:r>
              <a:rPr lang="ar-IQ" sz="3100" dirty="0">
                <a:solidFill>
                  <a:srgbClr val="000000"/>
                </a:solidFill>
                <a:latin typeface="Simplified Arabic"/>
                <a:ea typeface="Calibri"/>
                <a:cs typeface="sadr"/>
              </a:rPr>
              <a:t>لقوله تعالى: </a:t>
            </a:r>
            <a:r>
              <a:rPr lang="ar-IQ" sz="3100" dirty="0">
                <a:solidFill>
                  <a:srgbClr val="00B050"/>
                </a:solidFill>
                <a:latin typeface="Simplified Arabic"/>
                <a:ea typeface="Calibri"/>
                <a:cs typeface="sadr"/>
              </a:rPr>
              <a:t>(وَلَقَدْ آتَيْنَاكَ سَبْعًا مِنَ الْمَثَانِي وَالْقُرْآنَ الْعَظِيمَ</a:t>
            </a:r>
            <a:r>
              <a:rPr lang="ar-IQ" sz="3100" dirty="0" smtClean="0">
                <a:solidFill>
                  <a:srgbClr val="00B050"/>
                </a:solidFill>
                <a:latin typeface="Simplified Arabic"/>
                <a:ea typeface="Calibri"/>
                <a:cs typeface="sadr"/>
              </a:rPr>
              <a:t>)</a:t>
            </a:r>
            <a:r>
              <a:rPr lang="ar-IQ" sz="3100" dirty="0" smtClean="0">
                <a:solidFill>
                  <a:srgbClr val="000000"/>
                </a:solidFill>
                <a:latin typeface="Simplified Arabic"/>
                <a:ea typeface="Calibri"/>
                <a:cs typeface="sadr"/>
              </a:rPr>
              <a:t>، وسورة </a:t>
            </a:r>
            <a:r>
              <a:rPr lang="ar-IQ" sz="3100" dirty="0">
                <a:solidFill>
                  <a:srgbClr val="000000"/>
                </a:solidFill>
                <a:latin typeface="Simplified Arabic"/>
                <a:ea typeface="Calibri"/>
                <a:cs typeface="sadr"/>
              </a:rPr>
              <a:t>الحجر مكية بالإجماع، ولا خلاف على فرض الصلاة كان بمكة، ولم يُنقل لنا أنه كان في الإسلام صلاة بغير فاتحة الكتاب. </a:t>
            </a:r>
            <a:r>
              <a:rPr lang="en-US" sz="1800" dirty="0">
                <a:solidFill>
                  <a:srgbClr val="000000"/>
                </a:solidFill>
                <a:latin typeface="Calibri"/>
                <a:ea typeface="Calibri"/>
                <a:cs typeface="Arial"/>
              </a:rPr>
              <a:t/>
            </a:r>
            <a:br>
              <a:rPr lang="en-US" sz="1800" dirty="0">
                <a:solidFill>
                  <a:srgbClr val="000000"/>
                </a:solidFill>
                <a:latin typeface="Calibri"/>
                <a:ea typeface="Calibri"/>
                <a:cs typeface="Arial"/>
              </a:rPr>
            </a:br>
            <a:endParaRPr lang="ar-IQ" dirty="0"/>
          </a:p>
        </p:txBody>
      </p:sp>
    </p:spTree>
    <p:extLst>
      <p:ext uri="{BB962C8B-B14F-4D97-AF65-F5344CB8AC3E}">
        <p14:creationId xmlns:p14="http://schemas.microsoft.com/office/powerpoint/2010/main" val="275322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87824" y="365760"/>
            <a:ext cx="2664296" cy="54864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r>
              <a:rPr lang="ar-IQ" sz="2800" b="1" dirty="0">
                <a:solidFill>
                  <a:srgbClr val="FFFF00"/>
                </a:solidFill>
                <a:latin typeface="Simplified Arabic"/>
                <a:ea typeface="Calibri"/>
                <a:cs typeface="sadr"/>
              </a:rPr>
              <a:t>أسماء سورة الفاتحة</a:t>
            </a:r>
            <a:endParaRPr lang="ar-IQ" sz="2800" dirty="0">
              <a:solidFill>
                <a:srgbClr val="FFFF00"/>
              </a:solidFill>
            </a:endParaRPr>
          </a:p>
        </p:txBody>
      </p:sp>
      <p:sp>
        <p:nvSpPr>
          <p:cNvPr id="3" name="عنصر نائب للمحتوى 2"/>
          <p:cNvSpPr>
            <a:spLocks noGrp="1"/>
          </p:cNvSpPr>
          <p:nvPr>
            <p:ph idx="1"/>
          </p:nvPr>
        </p:nvSpPr>
        <p:spPr>
          <a:xfrm>
            <a:off x="1043492" y="1916832"/>
            <a:ext cx="6777317" cy="3915797"/>
          </a:xfrm>
        </p:spPr>
        <p:style>
          <a:lnRef idx="2">
            <a:schemeClr val="accent4">
              <a:shade val="50000"/>
            </a:schemeClr>
          </a:lnRef>
          <a:fillRef idx="1">
            <a:schemeClr val="accent4"/>
          </a:fillRef>
          <a:effectRef idx="0">
            <a:schemeClr val="accent4"/>
          </a:effectRef>
          <a:fontRef idx="minor">
            <a:schemeClr val="lt1"/>
          </a:fontRef>
        </p:style>
        <p:txBody>
          <a:bodyPr>
            <a:normAutofit fontScale="92500"/>
          </a:bodyPr>
          <a:lstStyle/>
          <a:p>
            <a:pPr algn="justLow">
              <a:lnSpc>
                <a:spcPct val="115000"/>
              </a:lnSpc>
              <a:spcAft>
                <a:spcPts val="1000"/>
              </a:spcAft>
            </a:pPr>
            <a:r>
              <a:rPr lang="ar-IQ" sz="3600" dirty="0" smtClean="0">
                <a:latin typeface="Simplified Arabic"/>
                <a:ea typeface="Calibri"/>
                <a:cs typeface="sadr"/>
              </a:rPr>
              <a:t>     في </a:t>
            </a:r>
            <a:r>
              <a:rPr lang="ar-IQ" sz="3600" dirty="0">
                <a:latin typeface="Simplified Arabic"/>
                <a:ea typeface="Calibri"/>
                <a:cs typeface="sadr"/>
              </a:rPr>
              <a:t>اسماء سورة الفاتحة أورد الزمخشريّ في تفسيره الكشّاف </a:t>
            </a:r>
            <a:r>
              <a:rPr lang="ar-IQ" sz="3600" dirty="0">
                <a:solidFill>
                  <a:srgbClr val="FFFF00"/>
                </a:solidFill>
                <a:latin typeface="Simplified Arabic"/>
                <a:ea typeface="Calibri"/>
                <a:cs typeface="sadr"/>
              </a:rPr>
              <a:t>سبعة اسماء</a:t>
            </a:r>
            <a:r>
              <a:rPr lang="ar-IQ" sz="3600" dirty="0">
                <a:latin typeface="Simplified Arabic"/>
                <a:ea typeface="Calibri"/>
                <a:cs typeface="sadr"/>
              </a:rPr>
              <a:t>، بينما أورد الطبرسيّ في تفسيره مجمع البيان </a:t>
            </a:r>
            <a:r>
              <a:rPr lang="ar-IQ" sz="3600" dirty="0">
                <a:solidFill>
                  <a:srgbClr val="FFFF00"/>
                </a:solidFill>
                <a:latin typeface="Simplified Arabic"/>
                <a:ea typeface="Calibri"/>
                <a:cs typeface="sadr"/>
              </a:rPr>
              <a:t>عشرة أسماء</a:t>
            </a:r>
            <a:r>
              <a:rPr lang="ar-IQ" sz="3600" dirty="0">
                <a:latin typeface="Simplified Arabic"/>
                <a:ea typeface="Calibri"/>
                <a:cs typeface="sadr"/>
              </a:rPr>
              <a:t>، والقرطبي </a:t>
            </a:r>
            <a:r>
              <a:rPr lang="ar-IQ" sz="3600" dirty="0">
                <a:solidFill>
                  <a:srgbClr val="FFFF00"/>
                </a:solidFill>
                <a:latin typeface="Simplified Arabic"/>
                <a:ea typeface="Calibri"/>
                <a:cs typeface="sadr"/>
              </a:rPr>
              <a:t>اثنا عشر اسماً</a:t>
            </a:r>
            <a:r>
              <a:rPr lang="ar-IQ" sz="3600" dirty="0">
                <a:latin typeface="Simplified Arabic"/>
                <a:ea typeface="Calibri"/>
                <a:cs typeface="sadr"/>
              </a:rPr>
              <a:t>، والسيوطي أكثر من </a:t>
            </a:r>
            <a:r>
              <a:rPr lang="ar-IQ" sz="3600" dirty="0">
                <a:solidFill>
                  <a:srgbClr val="FFFF00"/>
                </a:solidFill>
                <a:latin typeface="Simplified Arabic"/>
                <a:ea typeface="Calibri"/>
                <a:cs typeface="sadr"/>
              </a:rPr>
              <a:t>عشرين اسماً</a:t>
            </a:r>
            <a:r>
              <a:rPr lang="ar-IQ" sz="3600" dirty="0">
                <a:latin typeface="Simplified Arabic"/>
                <a:ea typeface="Calibri"/>
                <a:cs typeface="sadr"/>
              </a:rPr>
              <a:t>، وسنحاول أن نقتصر على أشهر اسمائها:</a:t>
            </a:r>
            <a:endParaRPr lang="en-US" sz="3600" dirty="0">
              <a:latin typeface="Calibri"/>
              <a:ea typeface="Calibri"/>
              <a:cs typeface="Arial"/>
            </a:endParaRPr>
          </a:p>
          <a:p>
            <a:endParaRPr lang="ar-IQ" dirty="0"/>
          </a:p>
        </p:txBody>
      </p:sp>
    </p:spTree>
    <p:extLst>
      <p:ext uri="{BB962C8B-B14F-4D97-AF65-F5344CB8AC3E}">
        <p14:creationId xmlns:p14="http://schemas.microsoft.com/office/powerpoint/2010/main" val="111041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620688"/>
            <a:ext cx="7520940" cy="5400600"/>
          </a:xfrm>
        </p:spPr>
        <p:style>
          <a:lnRef idx="1">
            <a:schemeClr val="accent3"/>
          </a:lnRef>
          <a:fillRef idx="2">
            <a:schemeClr val="accent3"/>
          </a:fillRef>
          <a:effectRef idx="1">
            <a:schemeClr val="accent3"/>
          </a:effectRef>
          <a:fontRef idx="minor">
            <a:schemeClr val="dk1"/>
          </a:fontRef>
        </p:style>
        <p:txBody>
          <a:bodyPr>
            <a:noAutofit/>
          </a:bodyPr>
          <a:lstStyle/>
          <a:p>
            <a:pPr marL="342900" lvl="0" indent="-342900" algn="r">
              <a:lnSpc>
                <a:spcPct val="115000"/>
              </a:lnSpc>
              <a:spcAft>
                <a:spcPts val="1000"/>
              </a:spcAft>
              <a:buFont typeface="+mj-lt"/>
              <a:buAutoNum type="arabicPeriod"/>
            </a:pPr>
            <a:r>
              <a:rPr lang="ar-IQ" sz="2800" u="sng" dirty="0">
                <a:solidFill>
                  <a:srgbClr val="C00000"/>
                </a:solidFill>
                <a:latin typeface="Simplified Arabic"/>
                <a:ea typeface="Calibri"/>
                <a:cs typeface="sadr"/>
              </a:rPr>
              <a:t>فاتحة الكتاب:</a:t>
            </a:r>
            <a:r>
              <a:rPr lang="ar-IQ" sz="2800" dirty="0">
                <a:solidFill>
                  <a:srgbClr val="C00000"/>
                </a:solidFill>
                <a:latin typeface="Simplified Arabic"/>
                <a:ea typeface="Calibri"/>
                <a:cs typeface="sadr"/>
              </a:rPr>
              <a:t> </a:t>
            </a:r>
            <a:r>
              <a:rPr lang="ar-IQ" sz="2800" dirty="0">
                <a:latin typeface="Simplified Arabic"/>
                <a:ea typeface="Calibri"/>
                <a:cs typeface="sadr"/>
              </a:rPr>
              <a:t>سمّيت بذلك؛ لافتتاح المصاحف بكتابتها، ولوجوب قراءتها في الصلاة، فهي فاتحة لما يتلوها من سور القرآن في الكتاب والقراءة. </a:t>
            </a:r>
            <a:r>
              <a:rPr lang="en-US" sz="2800" dirty="0">
                <a:latin typeface="Calibri"/>
                <a:ea typeface="Calibri"/>
                <a:cs typeface="Arial"/>
              </a:rPr>
              <a:t/>
            </a:r>
            <a:br>
              <a:rPr lang="en-US" sz="2800" dirty="0">
                <a:latin typeface="Calibri"/>
                <a:ea typeface="Calibri"/>
                <a:cs typeface="Arial"/>
              </a:rPr>
            </a:br>
            <a:r>
              <a:rPr lang="ar-IQ" sz="2800" b="1" dirty="0" smtClean="0">
                <a:solidFill>
                  <a:schemeClr val="tx1"/>
                </a:solidFill>
                <a:latin typeface="Calibri"/>
                <a:ea typeface="Calibri"/>
                <a:cs typeface="Arial"/>
              </a:rPr>
              <a:t>2. </a:t>
            </a:r>
            <a:r>
              <a:rPr lang="ar-IQ" sz="2800" u="sng" dirty="0" smtClean="0">
                <a:solidFill>
                  <a:srgbClr val="C00000"/>
                </a:solidFill>
                <a:latin typeface="Simplified Arabic"/>
                <a:ea typeface="Calibri"/>
                <a:cs typeface="sadr"/>
              </a:rPr>
              <a:t>أمّ </a:t>
            </a:r>
            <a:r>
              <a:rPr lang="ar-IQ" sz="2800" u="sng" dirty="0">
                <a:solidFill>
                  <a:srgbClr val="C00000"/>
                </a:solidFill>
                <a:latin typeface="Simplified Arabic"/>
                <a:ea typeface="Calibri"/>
                <a:cs typeface="sadr"/>
              </a:rPr>
              <a:t>الكتاب:</a:t>
            </a:r>
            <a:r>
              <a:rPr lang="ar-IQ" sz="2800" dirty="0">
                <a:solidFill>
                  <a:srgbClr val="C00000"/>
                </a:solidFill>
                <a:latin typeface="Simplified Arabic"/>
                <a:ea typeface="Calibri"/>
                <a:cs typeface="sadr"/>
              </a:rPr>
              <a:t> </a:t>
            </a:r>
            <a:r>
              <a:rPr lang="ar-IQ" sz="2800" dirty="0">
                <a:latin typeface="Simplified Arabic"/>
                <a:ea typeface="Calibri"/>
                <a:cs typeface="sadr"/>
              </a:rPr>
              <a:t>لأنّها متقدّمة على سائر سور القرآن، والعرب تسمّي كل جامع أمرٍ أو متقدّم لأمر، إذا كانت له توابع تتبعه (أُمَّاً)، وقيل: سمّيت بذلك لأنّها أصل القرآن، والأُم: هي الأصل، وإنّما صارت أصل القرآن؛ لأنّ الله تعالى أودعها مجموع ما في السور؛ لأنّ فيها إثبات الربوبية والعبودية، وهو المقصود بالقرآن. </a:t>
            </a:r>
            <a:r>
              <a:rPr lang="en-US" sz="2800" dirty="0">
                <a:latin typeface="Calibri"/>
                <a:ea typeface="Calibri"/>
                <a:cs typeface="Arial"/>
              </a:rPr>
              <a:t/>
            </a:r>
            <a:br>
              <a:rPr lang="en-US" sz="2800" dirty="0">
                <a:latin typeface="Calibri"/>
                <a:ea typeface="Calibri"/>
                <a:cs typeface="Arial"/>
              </a:rPr>
            </a:br>
            <a:endParaRPr lang="ar-IQ" sz="2800" dirty="0"/>
          </a:p>
        </p:txBody>
      </p:sp>
    </p:spTree>
    <p:extLst>
      <p:ext uri="{BB962C8B-B14F-4D97-AF65-F5344CB8AC3E}">
        <p14:creationId xmlns:p14="http://schemas.microsoft.com/office/powerpoint/2010/main" val="345902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548680"/>
            <a:ext cx="7520940" cy="5760640"/>
          </a:xfrm>
        </p:spPr>
        <p:style>
          <a:lnRef idx="1">
            <a:schemeClr val="accent4"/>
          </a:lnRef>
          <a:fillRef idx="3">
            <a:schemeClr val="accent4"/>
          </a:fillRef>
          <a:effectRef idx="2">
            <a:schemeClr val="accent4"/>
          </a:effectRef>
          <a:fontRef idx="minor">
            <a:schemeClr val="lt1"/>
          </a:fontRef>
        </p:style>
        <p:txBody>
          <a:bodyPr>
            <a:normAutofit fontScale="90000"/>
          </a:bodyPr>
          <a:lstStyle/>
          <a:p>
            <a:pPr lvl="0" algn="r">
              <a:lnSpc>
                <a:spcPct val="115000"/>
              </a:lnSpc>
              <a:spcAft>
                <a:spcPts val="1000"/>
              </a:spcAft>
            </a:pPr>
            <a:r>
              <a:rPr lang="ar-IQ" u="sng" dirty="0" smtClean="0">
                <a:solidFill>
                  <a:srgbClr val="FFFF00"/>
                </a:solidFill>
                <a:latin typeface="Simplified Arabic"/>
                <a:ea typeface="Calibri"/>
                <a:cs typeface="sadr"/>
              </a:rPr>
              <a:t> </a:t>
            </a:r>
            <a:br>
              <a:rPr lang="ar-IQ" u="sng" dirty="0" smtClean="0">
                <a:solidFill>
                  <a:srgbClr val="FFFF00"/>
                </a:solidFill>
                <a:latin typeface="Simplified Arabic"/>
                <a:ea typeface="Calibri"/>
                <a:cs typeface="sadr"/>
              </a:rPr>
            </a:br>
            <a:r>
              <a:rPr lang="ar-IQ" u="sng" dirty="0" smtClean="0">
                <a:solidFill>
                  <a:srgbClr val="FFFF00"/>
                </a:solidFill>
                <a:latin typeface="Simplified Arabic"/>
                <a:ea typeface="Calibri"/>
                <a:cs typeface="sadr"/>
              </a:rPr>
              <a:t>3</a:t>
            </a:r>
            <a:r>
              <a:rPr lang="ar-IQ" sz="3100" u="sng" dirty="0" smtClean="0">
                <a:solidFill>
                  <a:srgbClr val="FFFF00"/>
                </a:solidFill>
                <a:latin typeface="Simplified Arabic"/>
                <a:ea typeface="Calibri"/>
                <a:cs typeface="sadr"/>
              </a:rPr>
              <a:t>. السبع </a:t>
            </a:r>
            <a:r>
              <a:rPr lang="ar-IQ" sz="3100" u="sng" dirty="0">
                <a:solidFill>
                  <a:srgbClr val="FFFF00"/>
                </a:solidFill>
                <a:latin typeface="Simplified Arabic"/>
                <a:ea typeface="Calibri"/>
                <a:cs typeface="sadr"/>
              </a:rPr>
              <a:t>المثاني:</a:t>
            </a:r>
            <a:r>
              <a:rPr lang="ar-IQ" sz="3100" dirty="0">
                <a:solidFill>
                  <a:srgbClr val="FFFF00"/>
                </a:solidFill>
                <a:latin typeface="Simplified Arabic"/>
                <a:ea typeface="Calibri"/>
                <a:cs typeface="sadr"/>
              </a:rPr>
              <a:t> </a:t>
            </a:r>
            <a:r>
              <a:rPr lang="ar-IQ" sz="3100" dirty="0">
                <a:latin typeface="Simplified Arabic"/>
                <a:ea typeface="Calibri"/>
                <a:cs typeface="sadr"/>
              </a:rPr>
              <a:t>سمّيت بذلك؛ لأنّها سبع آيات لا خلاف في جملتها، كما جاء في تفسير قوله تعالى</a:t>
            </a:r>
            <a:r>
              <a:rPr lang="ar-IQ" sz="3100" dirty="0">
                <a:solidFill>
                  <a:srgbClr val="002060"/>
                </a:solidFill>
                <a:latin typeface="Simplified Arabic"/>
                <a:ea typeface="Calibri"/>
                <a:cs typeface="sadr"/>
              </a:rPr>
              <a:t>:(وَلَقَدْ آتَيْنَاكَ سَبْعًا مِنَ الْمَثَانِي وَالْقُرْآنَ الْعَظِيمَ</a:t>
            </a:r>
            <a:r>
              <a:rPr lang="ar-IQ" sz="3100" dirty="0" smtClean="0">
                <a:solidFill>
                  <a:srgbClr val="002060"/>
                </a:solidFill>
                <a:latin typeface="Simplified Arabic"/>
                <a:ea typeface="Calibri"/>
                <a:cs typeface="sadr"/>
              </a:rPr>
              <a:t>)، </a:t>
            </a:r>
            <a:r>
              <a:rPr lang="ar-IQ" sz="3100" dirty="0" smtClean="0">
                <a:latin typeface="Simplified Arabic"/>
                <a:ea typeface="Calibri"/>
                <a:cs typeface="sadr"/>
              </a:rPr>
              <a:t>والخلاف </a:t>
            </a:r>
            <a:r>
              <a:rPr lang="ar-IQ" sz="3100" dirty="0">
                <a:latin typeface="Simplified Arabic"/>
                <a:ea typeface="Calibri"/>
                <a:cs typeface="sadr"/>
              </a:rPr>
              <a:t>منحصر في أنّ من جعل (البسملة) آية منها، جعل من قوله: </a:t>
            </a:r>
            <a:r>
              <a:rPr lang="ar-IQ" sz="3100" dirty="0">
                <a:solidFill>
                  <a:srgbClr val="92D050"/>
                </a:solidFill>
                <a:latin typeface="Simplified Arabic"/>
                <a:ea typeface="Calibri"/>
                <a:cs typeface="sadr"/>
              </a:rPr>
              <a:t>(صِرَاطَ الَّذِينَ أَنْعَمْتَ عَلَيْهِمْ غَيْرِ الْمَغْضُوبِ عَلَيْهِمْ وَلَا الضَّالِّينَ</a:t>
            </a:r>
            <a:r>
              <a:rPr lang="ar-IQ" sz="3100" dirty="0">
                <a:latin typeface="Simplified Arabic"/>
                <a:ea typeface="Calibri"/>
                <a:cs typeface="sadr"/>
              </a:rPr>
              <a:t>) آية واحدة، ومن لم يجعل البسملة آية، جعل </a:t>
            </a:r>
            <a:r>
              <a:rPr lang="ar-IQ" sz="3100" dirty="0">
                <a:solidFill>
                  <a:srgbClr val="92D050"/>
                </a:solidFill>
                <a:latin typeface="Simplified Arabic"/>
                <a:ea typeface="Calibri"/>
                <a:cs typeface="sadr"/>
              </a:rPr>
              <a:t>(صِرَاطَ الَّذِينَ أَنْعَمْتَ عَلَيْهِمْ) </a:t>
            </a:r>
            <a:r>
              <a:rPr lang="ar-IQ" sz="3100" dirty="0">
                <a:latin typeface="Simplified Arabic"/>
                <a:ea typeface="Calibri"/>
                <a:cs typeface="sadr"/>
              </a:rPr>
              <a:t>آية، وما بعدها آية أخرى، وهي: </a:t>
            </a:r>
            <a:r>
              <a:rPr lang="ar-IQ" sz="3100" dirty="0">
                <a:solidFill>
                  <a:srgbClr val="92D050"/>
                </a:solidFill>
                <a:latin typeface="Simplified Arabic"/>
                <a:ea typeface="Calibri"/>
                <a:cs typeface="sadr"/>
              </a:rPr>
              <a:t>(غَيْرِ الْمَغْضُوبِ عَلَيْهِمْ وَلَا الضَّالِّينَ). </a:t>
            </a:r>
            <a:r>
              <a:rPr lang="en-US" sz="3100" dirty="0">
                <a:latin typeface="Calibri"/>
                <a:ea typeface="Calibri"/>
                <a:cs typeface="Arial"/>
              </a:rPr>
              <a:t/>
            </a:r>
            <a:br>
              <a:rPr lang="en-US" sz="3100" dirty="0">
                <a:latin typeface="Calibri"/>
                <a:ea typeface="Calibri"/>
                <a:cs typeface="Arial"/>
              </a:rPr>
            </a:br>
            <a:r>
              <a:rPr lang="ar-IQ" sz="3100" dirty="0">
                <a:latin typeface="Simplified Arabic"/>
                <a:ea typeface="Calibri"/>
                <a:cs typeface="sadr"/>
              </a:rPr>
              <a:t>أمّا سبب تسميتها بالمثاني: مثاني جمع مثنى، وقيل سمّيت بذلك؛ لأنها (تثنّى) أي: تتكرر في كل ركعة وتلاوة، وقيل: لأنّها نزلت مرتين. </a:t>
            </a:r>
            <a:r>
              <a:rPr lang="en-US" sz="1800" dirty="0">
                <a:latin typeface="Calibri"/>
                <a:ea typeface="Calibri"/>
                <a:cs typeface="Arial"/>
              </a:rPr>
              <a:t/>
            </a:r>
            <a:br>
              <a:rPr lang="en-US" sz="1800" dirty="0">
                <a:latin typeface="Calibri"/>
                <a:ea typeface="Calibri"/>
                <a:cs typeface="Arial"/>
              </a:rPr>
            </a:br>
            <a:endParaRPr lang="ar-IQ" dirty="0"/>
          </a:p>
        </p:txBody>
      </p:sp>
    </p:spTree>
    <p:extLst>
      <p:ext uri="{BB962C8B-B14F-4D97-AF65-F5344CB8AC3E}">
        <p14:creationId xmlns:p14="http://schemas.microsoft.com/office/powerpoint/2010/main" val="749265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476672"/>
            <a:ext cx="7520940" cy="5616624"/>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r">
              <a:lnSpc>
                <a:spcPct val="115000"/>
              </a:lnSpc>
              <a:spcAft>
                <a:spcPts val="1000"/>
              </a:spcAft>
            </a:pPr>
            <a:r>
              <a:rPr lang="ar-IQ" sz="3200" dirty="0" smtClean="0">
                <a:latin typeface="Simplified Arabic"/>
                <a:ea typeface="Calibri"/>
                <a:cs typeface="sadr"/>
              </a:rPr>
              <a:t>4. </a:t>
            </a:r>
            <a:r>
              <a:rPr lang="ar-IQ" sz="3200" u="sng" dirty="0" smtClean="0">
                <a:solidFill>
                  <a:srgbClr val="FF0000"/>
                </a:solidFill>
                <a:latin typeface="Simplified Arabic"/>
                <a:ea typeface="Calibri"/>
                <a:cs typeface="sadr"/>
              </a:rPr>
              <a:t>الحمد: </a:t>
            </a:r>
            <a:r>
              <a:rPr lang="ar-IQ" sz="3200" dirty="0" smtClean="0">
                <a:latin typeface="Simplified Arabic"/>
                <a:ea typeface="Calibri"/>
                <a:cs typeface="sadr"/>
              </a:rPr>
              <a:t>سمّيت </a:t>
            </a:r>
            <a:r>
              <a:rPr lang="ar-IQ" sz="3200" dirty="0">
                <a:latin typeface="Simplified Arabic"/>
                <a:ea typeface="Calibri"/>
                <a:cs typeface="sadr"/>
              </a:rPr>
              <a:t>بذلك؛ لأنّ أولها ذكر الحمد لله. </a:t>
            </a:r>
            <a:r>
              <a:rPr lang="en-US" sz="3200" dirty="0">
                <a:latin typeface="Calibri"/>
                <a:ea typeface="Calibri"/>
                <a:cs typeface="Arial"/>
              </a:rPr>
              <a:t/>
            </a:r>
            <a:br>
              <a:rPr lang="en-US" sz="3200" dirty="0">
                <a:latin typeface="Calibri"/>
                <a:ea typeface="Calibri"/>
                <a:cs typeface="Arial"/>
              </a:rPr>
            </a:br>
            <a:r>
              <a:rPr lang="ar-IQ" sz="3200" dirty="0" smtClean="0">
                <a:latin typeface="Calibri"/>
                <a:ea typeface="Calibri"/>
                <a:cs typeface="Arial"/>
              </a:rPr>
              <a:t>5.  </a:t>
            </a:r>
            <a:r>
              <a:rPr lang="ar-IQ" sz="3200" u="sng" dirty="0" smtClean="0">
                <a:solidFill>
                  <a:srgbClr val="FF0000"/>
                </a:solidFill>
                <a:latin typeface="Simplified Arabic"/>
                <a:ea typeface="Calibri"/>
                <a:cs typeface="sadr"/>
              </a:rPr>
              <a:t>الوافية</a:t>
            </a:r>
            <a:r>
              <a:rPr lang="ar-IQ" sz="3200" u="sng" dirty="0">
                <a:solidFill>
                  <a:srgbClr val="FF0000"/>
                </a:solidFill>
                <a:latin typeface="Simplified Arabic"/>
                <a:ea typeface="Calibri"/>
                <a:cs typeface="sadr"/>
              </a:rPr>
              <a:t>:</a:t>
            </a:r>
            <a:r>
              <a:rPr lang="ar-IQ" sz="3200" dirty="0">
                <a:solidFill>
                  <a:srgbClr val="FF0000"/>
                </a:solidFill>
                <a:latin typeface="Simplified Arabic"/>
                <a:ea typeface="Calibri"/>
                <a:cs typeface="sadr"/>
              </a:rPr>
              <a:t> </a:t>
            </a:r>
            <a:r>
              <a:rPr lang="ar-IQ" sz="3200" dirty="0">
                <a:latin typeface="Simplified Arabic"/>
                <a:ea typeface="Calibri"/>
                <a:cs typeface="sadr"/>
              </a:rPr>
              <a:t>لأنّها لا تنتصف في الصلاة. </a:t>
            </a:r>
            <a:r>
              <a:rPr lang="en-US" sz="3200" dirty="0">
                <a:latin typeface="Calibri"/>
                <a:ea typeface="Calibri"/>
                <a:cs typeface="Arial"/>
              </a:rPr>
              <a:t/>
            </a:r>
            <a:br>
              <a:rPr lang="en-US" sz="3200" dirty="0">
                <a:latin typeface="Calibri"/>
                <a:ea typeface="Calibri"/>
                <a:cs typeface="Arial"/>
              </a:rPr>
            </a:br>
            <a:r>
              <a:rPr lang="ar-IQ" sz="3200" dirty="0" smtClean="0">
                <a:latin typeface="Calibri"/>
                <a:ea typeface="Calibri"/>
                <a:cs typeface="Arial"/>
              </a:rPr>
              <a:t>6.</a:t>
            </a:r>
            <a:r>
              <a:rPr lang="ar-IQ" sz="3200" u="sng" dirty="0" smtClean="0">
                <a:solidFill>
                  <a:srgbClr val="FF0000"/>
                </a:solidFill>
                <a:latin typeface="Simplified Arabic"/>
                <a:ea typeface="Calibri"/>
                <a:cs typeface="sadr"/>
              </a:rPr>
              <a:t>الكافية</a:t>
            </a:r>
            <a:r>
              <a:rPr lang="ar-IQ" sz="3200" u="sng" dirty="0">
                <a:solidFill>
                  <a:srgbClr val="FF0000"/>
                </a:solidFill>
                <a:latin typeface="Simplified Arabic"/>
                <a:ea typeface="Calibri"/>
                <a:cs typeface="sadr"/>
              </a:rPr>
              <a:t>:</a:t>
            </a:r>
            <a:r>
              <a:rPr lang="ar-IQ" sz="3200" dirty="0">
                <a:solidFill>
                  <a:srgbClr val="FF0000"/>
                </a:solidFill>
                <a:latin typeface="Simplified Arabic"/>
                <a:ea typeface="Calibri"/>
                <a:cs typeface="sadr"/>
              </a:rPr>
              <a:t> </a:t>
            </a:r>
            <a:r>
              <a:rPr lang="ar-IQ" sz="3200" dirty="0">
                <a:latin typeface="Simplified Arabic"/>
                <a:ea typeface="Calibri"/>
                <a:cs typeface="sadr"/>
              </a:rPr>
              <a:t>لأنّها تكفي عمّا سواها، ولا يكفي ما سواها عنها. </a:t>
            </a:r>
            <a:r>
              <a:rPr lang="en-US" sz="3200" dirty="0">
                <a:latin typeface="Calibri"/>
                <a:ea typeface="Calibri"/>
                <a:cs typeface="Arial"/>
              </a:rPr>
              <a:t/>
            </a:r>
            <a:br>
              <a:rPr lang="en-US" sz="3200" dirty="0">
                <a:latin typeface="Calibri"/>
                <a:ea typeface="Calibri"/>
                <a:cs typeface="Arial"/>
              </a:rPr>
            </a:br>
            <a:r>
              <a:rPr lang="ar-IQ" sz="3200" dirty="0" smtClean="0">
                <a:latin typeface="Calibri"/>
                <a:ea typeface="Calibri"/>
                <a:cs typeface="Arial"/>
              </a:rPr>
              <a:t>7. </a:t>
            </a:r>
            <a:r>
              <a:rPr lang="ar-IQ" sz="3200" u="sng" dirty="0" smtClean="0">
                <a:solidFill>
                  <a:srgbClr val="FF0000"/>
                </a:solidFill>
                <a:latin typeface="Simplified Arabic"/>
                <a:ea typeface="Calibri"/>
                <a:cs typeface="sadr"/>
              </a:rPr>
              <a:t>الأساس</a:t>
            </a:r>
            <a:r>
              <a:rPr lang="ar-IQ" sz="3200" u="sng" dirty="0">
                <a:solidFill>
                  <a:srgbClr val="FF0000"/>
                </a:solidFill>
                <a:latin typeface="Simplified Arabic"/>
                <a:ea typeface="Calibri"/>
                <a:cs typeface="sadr"/>
              </a:rPr>
              <a:t>:</a:t>
            </a:r>
            <a:r>
              <a:rPr lang="ar-IQ" sz="3200" dirty="0">
                <a:solidFill>
                  <a:srgbClr val="FF0000"/>
                </a:solidFill>
                <a:latin typeface="Simplified Arabic"/>
                <a:ea typeface="Calibri"/>
                <a:cs typeface="sadr"/>
              </a:rPr>
              <a:t> </a:t>
            </a:r>
            <a:r>
              <a:rPr lang="ar-IQ" sz="3200" dirty="0">
                <a:latin typeface="Simplified Arabic"/>
                <a:ea typeface="Calibri"/>
                <a:cs typeface="sadr"/>
              </a:rPr>
              <a:t>لما روي عن ابن عباس: إنّ لكلّ شيء أساساً، ساق الحديث إلى أن قال: وأساس القرآن الفاتحة، وأساس الفاتحة بسم الله الرحمن الرحيم. </a:t>
            </a:r>
            <a:r>
              <a:rPr lang="en-US" sz="3200" dirty="0">
                <a:latin typeface="Calibri"/>
                <a:ea typeface="Calibri"/>
                <a:cs typeface="Arial"/>
              </a:rPr>
              <a:t/>
            </a:r>
            <a:br>
              <a:rPr lang="en-US" sz="3200" dirty="0">
                <a:latin typeface="Calibri"/>
                <a:ea typeface="Calibri"/>
                <a:cs typeface="Arial"/>
              </a:rPr>
            </a:br>
            <a:r>
              <a:rPr lang="ar-IQ" sz="3200" dirty="0" smtClean="0">
                <a:latin typeface="Calibri"/>
                <a:ea typeface="Calibri"/>
                <a:cs typeface="Arial"/>
              </a:rPr>
              <a:t>8. </a:t>
            </a:r>
            <a:r>
              <a:rPr lang="ar-IQ" sz="3200" u="sng" dirty="0" smtClean="0">
                <a:solidFill>
                  <a:srgbClr val="FF0000"/>
                </a:solidFill>
                <a:latin typeface="Simplified Arabic"/>
                <a:ea typeface="Calibri"/>
                <a:cs typeface="sadr"/>
              </a:rPr>
              <a:t>الشفاء</a:t>
            </a:r>
            <a:r>
              <a:rPr lang="ar-IQ" sz="3200" u="sng" dirty="0">
                <a:solidFill>
                  <a:srgbClr val="FF0000"/>
                </a:solidFill>
                <a:latin typeface="Simplified Arabic"/>
                <a:ea typeface="Calibri"/>
                <a:cs typeface="sadr"/>
              </a:rPr>
              <a:t>:</a:t>
            </a:r>
            <a:r>
              <a:rPr lang="ar-IQ" sz="3200" dirty="0">
                <a:solidFill>
                  <a:srgbClr val="FF0000"/>
                </a:solidFill>
                <a:latin typeface="Simplified Arabic"/>
                <a:ea typeface="Calibri"/>
                <a:cs typeface="sadr"/>
              </a:rPr>
              <a:t> </a:t>
            </a:r>
            <a:r>
              <a:rPr lang="ar-IQ" sz="3200" dirty="0">
                <a:latin typeface="Simplified Arabic"/>
                <a:ea typeface="Calibri"/>
                <a:cs typeface="sadr"/>
              </a:rPr>
              <a:t>لما روي عن النبيّ (صلّى الله عليه وآله وسلّم)، قال: فاتحة الكتاب شفاء من كلّ داء.</a:t>
            </a:r>
            <a:r>
              <a:rPr lang="en-US" sz="1800" dirty="0">
                <a:latin typeface="Calibri"/>
                <a:ea typeface="Calibri"/>
                <a:cs typeface="Arial"/>
              </a:rPr>
              <a:t/>
            </a:r>
            <a:br>
              <a:rPr lang="en-US" sz="1800" dirty="0">
                <a:latin typeface="Calibri"/>
                <a:ea typeface="Calibri"/>
                <a:cs typeface="Arial"/>
              </a:rPr>
            </a:br>
            <a:endParaRPr lang="ar-IQ" dirty="0"/>
          </a:p>
        </p:txBody>
      </p:sp>
    </p:spTree>
    <p:extLst>
      <p:ext uri="{BB962C8B-B14F-4D97-AF65-F5344CB8AC3E}">
        <p14:creationId xmlns:p14="http://schemas.microsoft.com/office/powerpoint/2010/main" val="1135236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166</TotalTime>
  <Words>107</Words>
  <Application>Microsoft Office PowerPoint</Application>
  <PresentationFormat>عرض على الشاشة (3:4)‏</PresentationFormat>
  <Paragraphs>11</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أوستن</vt:lpstr>
      <vt:lpstr>تفسير آيات الأحكام  قسم التربية الإسلامية المرحلة الثالثة المحاضرة الثانية سورة الفاتحة </vt:lpstr>
      <vt:lpstr>سورة الفاتحة  مكيّة وآياتها سبع بِسْمِ اللَّهِ الرَّحْمَنِ الرَّحِيمِ (1) الْحَمْدُ لِلَّهِ رَبِّ الْعَالَمِينَ (2) الرَّحْمَنِ الرَّحِيمِ (3) مَالِكِ يَوْمِ الدِّينِ (4) إِيَّاكَ نَعْبُدُ وَإِيَّاكَ نَسْتَعِينُ (5) اهْدِنَا الصِّرَاطَ الْمُسْتَقِيمَ (6) صِرَاطَ الَّذِينَ أَنْعَمْتَ عَلَيْهِمْ غَيْرِ الْمَغْضُوبِ عَلَيْهِمْ وَلَا الضَّالِّينَ (7)   </vt:lpstr>
      <vt:lpstr>                    مكان النزول:  اختلف العلماء في مكان نزولها على أقوالٍ عدّة، نذكر أهمها:  أولاً:  إنّها مكية، وهذا مروي عن عبد الله بن عباس، وقتادة، وأبو العالية.  ثانياً: إنّها مدنية، وهو مروي عن مجاهد والزهريّ.  ثالثاً: إنّها نزلت مرتين، مرة بمكة، ومرة بالمدينة، وهو ما حكاه الثعلبيّ.  رابعاً: يُقال نزل نصفها في مكة، والنصف الآخر في المدينة، حكاه السمرقنديّ.  وأصح الأقوال أنّها مكية؛ لقوله تعالى: (وَلَقَدْ آتَيْنَاكَ سَبْعًا مِنَ الْمَثَانِي وَالْقُرْآنَ الْعَظِيمَ)، وسورة الحجر مكية بالإجماع، ولا خلاف على فرض الصلاة كان بمكة، ولم يُنقل لنا أنه كان في الإسلام صلاة بغير فاتحة الكتاب.  </vt:lpstr>
      <vt:lpstr>أسماء سورة الفاتحة</vt:lpstr>
      <vt:lpstr>فاتحة الكتاب: سمّيت بذلك؛ لافتتاح المصاحف بكتابتها، ولوجوب قراءتها في الصلاة، فهي فاتحة لما يتلوها من سور القرآن في الكتاب والقراءة.  2. أمّ الكتاب: لأنّها متقدّمة على سائر سور القرآن، والعرب تسمّي كل جامع أمرٍ أو متقدّم لأمر، إذا كانت له توابع تتبعه (أُمَّاً)، وقيل: سمّيت بذلك لأنّها أصل القرآن، والأُم: هي الأصل، وإنّما صارت أصل القرآن؛ لأنّ الله تعالى أودعها مجموع ما في السور؛ لأنّ فيها إثبات الربوبية والعبودية، وهو المقصود بالقرآن.  </vt:lpstr>
      <vt:lpstr>  3. السبع المثاني: سمّيت بذلك؛ لأنّها سبع آيات لا خلاف في جملتها، كما جاء في تفسير قوله تعالى:(وَلَقَدْ آتَيْنَاكَ سَبْعًا مِنَ الْمَثَانِي وَالْقُرْآنَ الْعَظِيمَ)، والخلاف منحصر في أنّ من جعل (البسملة) آية منها، جعل من قوله: (صِرَاطَ الَّذِينَ أَنْعَمْتَ عَلَيْهِمْ غَيْرِ الْمَغْضُوبِ عَلَيْهِمْ وَلَا الضَّالِّينَ) آية واحدة، ومن لم يجعل البسملة آية، جعل (صِرَاطَ الَّذِينَ أَنْعَمْتَ عَلَيْهِمْ) آية، وما بعدها آية أخرى، وهي: (غَيْرِ الْمَغْضُوبِ عَلَيْهِمْ وَلَا الضَّالِّينَ).  أمّا سبب تسميتها بالمثاني: مثاني جمع مثنى، وقيل سمّيت بذلك؛ لأنها (تثنّى) أي: تتكرر في كل ركعة وتلاوة، وقيل: لأنّها نزلت مرتين.  </vt:lpstr>
      <vt:lpstr>4. الحمد: سمّيت بذلك؛ لأنّ أولها ذكر الحمد لله.  5.  الوافية: لأنّها لا تنتصف في الصلاة.  6.الكافية: لأنّها تكفي عمّا سواها، ولا يكفي ما سواها عنها.  7. الأساس: لما روي عن ابن عباس: إنّ لكلّ شيء أساساً، ساق الحديث إلى أن قال: وأساس القرآن الفاتحة، وأساس الفاتحة بسم الله الرحمن الرحيم.  8. الشفاء: لما روي عن النبيّ (صلّى الله عليه وآله وسلّم)، قال: فاتحة الكتاب شفاء من كلّ داء.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تفسير آيات الأحكام  قسم التربية الإسلامية المرحلة الثالثة المحاضرة الأولى  سورة الفاتحة</dc:title>
  <dc:creator>smart</dc:creator>
  <cp:lastModifiedBy>smart</cp:lastModifiedBy>
  <cp:revision>12</cp:revision>
  <dcterms:created xsi:type="dcterms:W3CDTF">2020-03-20T10:38:56Z</dcterms:created>
  <dcterms:modified xsi:type="dcterms:W3CDTF">2020-03-20T22:45:13Z</dcterms:modified>
</cp:coreProperties>
</file>