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60" r:id="rId5"/>
    <p:sldId id="259"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9D22A569-25FE-4783-AC29-E0EA03E686EA}">
          <p14:sldIdLst>
            <p14:sldId id="256"/>
            <p14:sldId id="257"/>
            <p14:sldId id="258"/>
            <p14:sldId id="260"/>
            <p14:sldId id="259"/>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63860FC-FC9F-406C-8B49-459D043A1C5D}" type="datetimeFigureOut">
              <a:rPr lang="ar-IQ" smtClean="0"/>
              <a:t>25/07/1441</a:t>
            </a:fld>
            <a:endParaRPr lang="ar-IQ"/>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IQ"/>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BD27A0E7-135C-4D6B-8FF3-ABCF78ACB08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63860FC-FC9F-406C-8B49-459D043A1C5D}" type="datetimeFigureOut">
              <a:rPr lang="ar-IQ" smtClean="0"/>
              <a:t>25/07/1441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27A0E7-135C-4D6B-8FF3-ABCF78ACB08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E63860FC-FC9F-406C-8B49-459D043A1C5D}" type="datetimeFigureOut">
              <a:rPr lang="ar-IQ" smtClean="0"/>
              <a:t>25/07/1441</a:t>
            </a:fld>
            <a:endParaRPr lang="ar-IQ"/>
          </a:p>
        </p:txBody>
      </p:sp>
      <p:sp>
        <p:nvSpPr>
          <p:cNvPr id="5" name="عنصر نائب للتذييل 4"/>
          <p:cNvSpPr>
            <a:spLocks noGrp="1"/>
          </p:cNvSpPr>
          <p:nvPr>
            <p:ph type="ftr" sz="quarter" idx="11"/>
          </p:nvPr>
        </p:nvSpPr>
        <p:spPr>
          <a:xfrm>
            <a:off x="457201" y="6248207"/>
            <a:ext cx="5573483" cy="365125"/>
          </a:xfrm>
        </p:spPr>
        <p:txBody>
          <a:bodyPr/>
          <a:lstStyle/>
          <a:p>
            <a:endParaRPr lang="ar-IQ"/>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BD27A0E7-135C-4D6B-8FF3-ABCF78ACB08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E63860FC-FC9F-406C-8B49-459D043A1C5D}" type="datetimeFigureOut">
              <a:rPr lang="ar-IQ" smtClean="0"/>
              <a:t>25/07/1441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BD27A0E7-135C-4D6B-8FF3-ABCF78ACB08D}" type="slidenum">
              <a:rPr lang="ar-IQ" smtClean="0"/>
              <a:t>‹#›</a:t>
            </a:fld>
            <a:endParaRPr lang="ar-IQ"/>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E63860FC-FC9F-406C-8B49-459D043A1C5D}" type="datetimeFigureOut">
              <a:rPr lang="ar-IQ" smtClean="0"/>
              <a:t>25/07/1441</a:t>
            </a:fld>
            <a:endParaRPr lang="ar-IQ"/>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D27A0E7-135C-4D6B-8FF3-ABCF78ACB08D}" type="slidenum">
              <a:rPr lang="ar-IQ" smtClean="0"/>
              <a:t>‹#›</a:t>
            </a:fld>
            <a:endParaRPr lang="ar-IQ"/>
          </a:p>
        </p:txBody>
      </p:sp>
      <p:sp>
        <p:nvSpPr>
          <p:cNvPr id="14" name="عنصر نائب للتذييل 13"/>
          <p:cNvSpPr>
            <a:spLocks noGrp="1"/>
          </p:cNvSpPr>
          <p:nvPr>
            <p:ph type="ftr" sz="quarter" idx="12"/>
          </p:nvPr>
        </p:nvSpPr>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E63860FC-FC9F-406C-8B49-459D043A1C5D}" type="datetimeFigureOut">
              <a:rPr lang="ar-IQ" smtClean="0"/>
              <a:t>25/07/1441</a:t>
            </a:fld>
            <a:endParaRPr lang="ar-IQ"/>
          </a:p>
        </p:txBody>
      </p:sp>
      <p:sp>
        <p:nvSpPr>
          <p:cNvPr id="10" name="عنصر نائب لرقم الشريحة 9"/>
          <p:cNvSpPr>
            <a:spLocks noGrp="1"/>
          </p:cNvSpPr>
          <p:nvPr>
            <p:ph type="sldNum" sz="quarter" idx="16"/>
          </p:nvPr>
        </p:nvSpPr>
        <p:spPr/>
        <p:txBody>
          <a:bodyPr rtlCol="0"/>
          <a:lstStyle/>
          <a:p>
            <a:fld id="{BD27A0E7-135C-4D6B-8FF3-ABCF78ACB08D}" type="slidenum">
              <a:rPr lang="ar-IQ" smtClean="0"/>
              <a:t>‹#›</a:t>
            </a:fld>
            <a:endParaRPr lang="ar-IQ"/>
          </a:p>
        </p:txBody>
      </p:sp>
      <p:sp>
        <p:nvSpPr>
          <p:cNvPr id="12" name="عنصر نائب للتذييل 11"/>
          <p:cNvSpPr>
            <a:spLocks noGrp="1"/>
          </p:cNvSpPr>
          <p:nvPr>
            <p:ph type="ftr" sz="quarter" idx="17"/>
          </p:nvPr>
        </p:nvSpPr>
        <p:spPr/>
        <p:txBody>
          <a:bodyPr rtlCol="0"/>
          <a:lstStyle/>
          <a:p>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E63860FC-FC9F-406C-8B49-459D043A1C5D}" type="datetimeFigureOut">
              <a:rPr lang="ar-IQ" smtClean="0"/>
              <a:t>25/07/1441</a:t>
            </a:fld>
            <a:endParaRPr lang="ar-IQ"/>
          </a:p>
        </p:txBody>
      </p:sp>
      <p:sp>
        <p:nvSpPr>
          <p:cNvPr id="12" name="عنصر نائب لرقم الشريحة 11"/>
          <p:cNvSpPr>
            <a:spLocks noGrp="1"/>
          </p:cNvSpPr>
          <p:nvPr>
            <p:ph type="sldNum" sz="quarter" idx="16"/>
          </p:nvPr>
        </p:nvSpPr>
        <p:spPr/>
        <p:txBody>
          <a:bodyPr rtlCol="0"/>
          <a:lstStyle/>
          <a:p>
            <a:fld id="{BD27A0E7-135C-4D6B-8FF3-ABCF78ACB08D}" type="slidenum">
              <a:rPr lang="ar-IQ" smtClean="0"/>
              <a:t>‹#›</a:t>
            </a:fld>
            <a:endParaRPr lang="ar-IQ"/>
          </a:p>
        </p:txBody>
      </p:sp>
      <p:sp>
        <p:nvSpPr>
          <p:cNvPr id="14" name="عنصر نائب للتذييل 13"/>
          <p:cNvSpPr>
            <a:spLocks noGrp="1"/>
          </p:cNvSpPr>
          <p:nvPr>
            <p:ph type="ftr" sz="quarter" idx="17"/>
          </p:nvPr>
        </p:nvSpPr>
        <p:spPr/>
        <p:txBody>
          <a:bodyPr rtlCol="0"/>
          <a:lstStyle/>
          <a:p>
            <a:endParaRPr lang="ar-IQ"/>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63860FC-FC9F-406C-8B49-459D043A1C5D}" type="datetimeFigureOut">
              <a:rPr lang="ar-IQ" smtClean="0"/>
              <a:t>25/07/1441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BD27A0E7-135C-4D6B-8FF3-ABCF78ACB08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3860FC-FC9F-406C-8B49-459D043A1C5D}" type="datetimeFigureOut">
              <a:rPr lang="ar-IQ" smtClean="0"/>
              <a:t>25/07/1441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BD27A0E7-135C-4D6B-8FF3-ABCF78ACB08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E63860FC-FC9F-406C-8B49-459D043A1C5D}" type="datetimeFigureOut">
              <a:rPr lang="ar-IQ" smtClean="0"/>
              <a:t>25/07/1441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BD27A0E7-135C-4D6B-8FF3-ABCF78ACB08D}" type="slidenum">
              <a:rPr lang="ar-IQ" smtClean="0"/>
              <a:t>‹#›</a:t>
            </a:fld>
            <a:endParaRPr lang="ar-IQ"/>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E63860FC-FC9F-406C-8B49-459D043A1C5D}" type="datetimeFigureOut">
              <a:rPr lang="ar-IQ" smtClean="0"/>
              <a:t>25/07/1441</a:t>
            </a:fld>
            <a:endParaRPr lang="ar-IQ"/>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BD27A0E7-135C-4D6B-8FF3-ABCF78ACB08D}" type="slidenum">
              <a:rPr lang="ar-IQ" smtClean="0"/>
              <a:t>‹#›</a:t>
            </a:fld>
            <a:endParaRPr lang="ar-IQ"/>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IQ"/>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63860FC-FC9F-406C-8B49-459D043A1C5D}" type="datetimeFigureOut">
              <a:rPr lang="ar-IQ" smtClean="0"/>
              <a:t>25/07/1441</a:t>
            </a:fld>
            <a:endParaRPr lang="ar-IQ"/>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IQ"/>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D27A0E7-135C-4D6B-8FF3-ABCF78ACB08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908720"/>
            <a:ext cx="8085584" cy="2160240"/>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ar-IQ" sz="2700" dirty="0" smtClean="0">
                <a:solidFill>
                  <a:srgbClr val="FF0000"/>
                </a:solidFill>
              </a:rPr>
              <a:t>تفسير آيات الأحكام </a:t>
            </a:r>
            <a:r>
              <a:rPr lang="ar-IQ" sz="2700" dirty="0" smtClean="0"/>
              <a:t/>
            </a:r>
            <a:br>
              <a:rPr lang="ar-IQ" sz="2700" dirty="0" smtClean="0"/>
            </a:br>
            <a:r>
              <a:rPr lang="ar-IQ" sz="2700" dirty="0" smtClean="0"/>
              <a:t>قسم التربية الإسلامية المرحلة الثالثة</a:t>
            </a:r>
            <a:br>
              <a:rPr lang="ar-IQ" sz="2700" dirty="0" smtClean="0"/>
            </a:br>
            <a:r>
              <a:rPr lang="ar-IQ" sz="2700" dirty="0" smtClean="0">
                <a:solidFill>
                  <a:schemeClr val="accent5"/>
                </a:solidFill>
              </a:rPr>
              <a:t>المحاضرة الأولى </a:t>
            </a:r>
            <a:br>
              <a:rPr lang="ar-IQ" sz="2700" dirty="0" smtClean="0">
                <a:solidFill>
                  <a:schemeClr val="accent5"/>
                </a:solidFill>
              </a:rPr>
            </a:br>
            <a:r>
              <a:rPr lang="ar-IQ" sz="2700" dirty="0" smtClean="0">
                <a:solidFill>
                  <a:srgbClr val="00B050"/>
                </a:solidFill>
              </a:rPr>
              <a:t>تأريخ التأليف في تفسير آيات الأحكام </a:t>
            </a:r>
            <a:endParaRPr lang="ar-IQ" sz="2700" dirty="0">
              <a:solidFill>
                <a:srgbClr val="00B050"/>
              </a:solidFill>
            </a:endParaRPr>
          </a:p>
        </p:txBody>
      </p:sp>
      <p:sp>
        <p:nvSpPr>
          <p:cNvPr id="7" name="عنصر نائب للمحتوى 6"/>
          <p:cNvSpPr>
            <a:spLocks noGrp="1"/>
          </p:cNvSpPr>
          <p:nvPr>
            <p:ph sz="quarter" idx="1"/>
          </p:nvPr>
        </p:nvSpPr>
        <p:spPr>
          <a:xfrm>
            <a:off x="1619672" y="3428999"/>
            <a:ext cx="6059016" cy="2232249"/>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buNone/>
            </a:pPr>
            <a:r>
              <a:rPr lang="ar-IQ" dirty="0" smtClean="0"/>
              <a:t>         </a:t>
            </a:r>
          </a:p>
          <a:p>
            <a:pPr marL="0" indent="0">
              <a:buNone/>
            </a:pPr>
            <a:r>
              <a:rPr lang="ar-IQ" dirty="0">
                <a:solidFill>
                  <a:srgbClr val="FFFF00"/>
                </a:solidFill>
              </a:rPr>
              <a:t> </a:t>
            </a:r>
            <a:r>
              <a:rPr lang="ar-IQ" dirty="0" smtClean="0">
                <a:solidFill>
                  <a:srgbClr val="FFFF00"/>
                </a:solidFill>
              </a:rPr>
              <a:t>        أ. م. د. عقيل عباس الريكان </a:t>
            </a:r>
          </a:p>
          <a:p>
            <a:pPr marL="0" indent="0">
              <a:buNone/>
            </a:pPr>
            <a:r>
              <a:rPr lang="ar-IQ" dirty="0" smtClean="0"/>
              <a:t>  الجامعة المستنصرية/ كلية التربية الأساسية </a:t>
            </a:r>
          </a:p>
        </p:txBody>
      </p:sp>
    </p:spTree>
    <p:extLst>
      <p:ext uri="{BB962C8B-B14F-4D97-AF65-F5344CB8AC3E}">
        <p14:creationId xmlns:p14="http://schemas.microsoft.com/office/powerpoint/2010/main" val="27717588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51720" y="476672"/>
            <a:ext cx="5544616" cy="648072"/>
          </a:xfrm>
        </p:spPr>
        <p:style>
          <a:lnRef idx="1">
            <a:schemeClr val="accent5"/>
          </a:lnRef>
          <a:fillRef idx="2">
            <a:schemeClr val="accent5"/>
          </a:fillRef>
          <a:effectRef idx="1">
            <a:schemeClr val="accent5"/>
          </a:effectRef>
          <a:fontRef idx="minor">
            <a:schemeClr val="dk1"/>
          </a:fontRef>
        </p:style>
        <p:txBody>
          <a:bodyPr>
            <a:normAutofit/>
          </a:bodyPr>
          <a:lstStyle/>
          <a:p>
            <a:pPr algn="r">
              <a:lnSpc>
                <a:spcPct val="115000"/>
              </a:lnSpc>
              <a:spcAft>
                <a:spcPts val="1000"/>
              </a:spcAft>
            </a:pPr>
            <a:r>
              <a:rPr lang="ar-IQ" sz="2400" dirty="0" smtClean="0">
                <a:ea typeface="Calibri"/>
                <a:cs typeface="Arial"/>
              </a:rPr>
              <a:t>     </a:t>
            </a:r>
            <a:r>
              <a:rPr lang="ar-IQ" sz="2700" b="1" dirty="0" smtClean="0">
                <a:solidFill>
                  <a:srgbClr val="FF0000"/>
                </a:solidFill>
                <a:effectLst/>
                <a:latin typeface="Simplified Arabic"/>
                <a:ea typeface="Calibri"/>
                <a:cs typeface="sadr"/>
              </a:rPr>
              <a:t>تأريخ التأليف في تفسير آيات الأحكام</a:t>
            </a:r>
            <a:endParaRPr lang="ar-IQ" sz="2700" dirty="0"/>
          </a:p>
        </p:txBody>
      </p:sp>
      <p:sp>
        <p:nvSpPr>
          <p:cNvPr id="3" name="عنصر نائب للمحتوى 2"/>
          <p:cNvSpPr>
            <a:spLocks noGrp="1"/>
          </p:cNvSpPr>
          <p:nvPr>
            <p:ph sz="quarter" idx="1"/>
          </p:nvPr>
        </p:nvSpPr>
        <p:spPr/>
        <p:style>
          <a:lnRef idx="1">
            <a:schemeClr val="dk1"/>
          </a:lnRef>
          <a:fillRef idx="2">
            <a:schemeClr val="dk1"/>
          </a:fillRef>
          <a:effectRef idx="1">
            <a:schemeClr val="dk1"/>
          </a:effectRef>
          <a:fontRef idx="minor">
            <a:schemeClr val="dk1"/>
          </a:fontRef>
        </p:style>
        <p:txBody>
          <a:bodyPr>
            <a:normAutofit lnSpcReduction="10000"/>
          </a:bodyPr>
          <a:lstStyle/>
          <a:p>
            <a:pPr algn="justLow">
              <a:lnSpc>
                <a:spcPct val="115000"/>
              </a:lnSpc>
              <a:spcAft>
                <a:spcPts val="1000"/>
              </a:spcAft>
            </a:pPr>
            <a:r>
              <a:rPr lang="ar-IQ" dirty="0" smtClean="0">
                <a:latin typeface="Simplified Arabic"/>
                <a:ea typeface="Calibri"/>
                <a:cs typeface="sadr"/>
              </a:rPr>
              <a:t>يعدّ </a:t>
            </a:r>
            <a:r>
              <a:rPr lang="ar-IQ" dirty="0" smtClean="0">
                <a:effectLst/>
                <a:latin typeface="Simplified Arabic"/>
                <a:ea typeface="Calibri"/>
                <a:cs typeface="sadr"/>
              </a:rPr>
              <a:t>القرآن الكريم المصدر الأول للتشريع الإسلاميّ، فهو يجمع بين الأحكام الفقهية، والأخلاقية، والعقدية، وإنّ الأحكام الشرعية إنّما يكون مبناها على القرآن، وإنّ أجل علوم الشريعة علم التفسير،  فاهتموا به اهتماماً بالغاً، فالتفسير يعدّ ضمن اهتمامات العلماء لفهم مقصد الله تعالى (عزّ وجلّ) من كلامه، وكان موجوداً في زمن النبـي (صلى الله عليه وآله وسلم) بدليل قوله تعالى: (</a:t>
            </a:r>
            <a:r>
              <a:rPr lang="ar-IQ" dirty="0" smtClean="0">
                <a:solidFill>
                  <a:srgbClr val="C00000"/>
                </a:solidFill>
                <a:effectLst/>
                <a:latin typeface="Simplified Arabic"/>
                <a:ea typeface="Calibri"/>
                <a:cs typeface="sadr"/>
              </a:rPr>
              <a:t>وَأَنْزَلْنَا إِلَيْكَ الذِّكْرَ لِتُبَيِّنَ لِلنَّاسِ مَا نُزِّلَ إِلَيْهِمْ</a:t>
            </a:r>
            <a:r>
              <a:rPr lang="ar-IQ" dirty="0" smtClean="0">
                <a:effectLst/>
                <a:latin typeface="Simplified Arabic"/>
                <a:ea typeface="Calibri"/>
                <a:cs typeface="sadr"/>
              </a:rPr>
              <a:t>) النحل: ٤٤، فـبــيّــنت هذه الآية مهمة الرسول (صلى الله عليه  وآله وسلم) هو بيان معنى القرآن بقوله أو بفعله</a:t>
            </a:r>
            <a:r>
              <a:rPr lang="en-US" dirty="0" smtClean="0">
                <a:effectLst/>
                <a:latin typeface="Simplified Arabic"/>
                <a:ea typeface="Calibri"/>
                <a:cs typeface="sadr"/>
              </a:rPr>
              <a:t>.</a:t>
            </a:r>
            <a:endParaRPr lang="en-US" sz="2000" dirty="0">
              <a:ea typeface="Calibri"/>
              <a:cs typeface="Arial"/>
            </a:endParaRPr>
          </a:p>
          <a:p>
            <a:endParaRPr lang="ar-IQ" dirty="0"/>
          </a:p>
        </p:txBody>
      </p:sp>
    </p:spTree>
    <p:extLst>
      <p:ext uri="{BB962C8B-B14F-4D97-AF65-F5344CB8AC3E}">
        <p14:creationId xmlns:p14="http://schemas.microsoft.com/office/powerpoint/2010/main" val="338312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quarter" idx="1"/>
          </p:nvPr>
        </p:nvSpPr>
        <p:spPr>
          <a:xfrm>
            <a:off x="611560" y="1340768"/>
            <a:ext cx="8229600" cy="4536504"/>
          </a:xfrm>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algn="justLow"/>
            <a:r>
              <a:rPr lang="ar-IQ" dirty="0" smtClean="0">
                <a:solidFill>
                  <a:srgbClr val="FFFF00"/>
                </a:solidFill>
                <a:latin typeface="Simplified Arabic"/>
                <a:ea typeface="Calibri"/>
                <a:cs typeface="sadr"/>
              </a:rPr>
              <a:t>     </a:t>
            </a:r>
          </a:p>
          <a:p>
            <a:pPr marL="0" indent="0" algn="justLow">
              <a:buNone/>
            </a:pPr>
            <a:r>
              <a:rPr lang="ar-IQ" dirty="0" smtClean="0">
                <a:solidFill>
                  <a:srgbClr val="FFFF00"/>
                </a:solidFill>
                <a:latin typeface="Simplified Arabic"/>
                <a:ea typeface="Calibri"/>
                <a:cs typeface="sadr"/>
              </a:rPr>
              <a:t>وبقي </a:t>
            </a:r>
            <a:r>
              <a:rPr lang="ar-IQ" dirty="0">
                <a:solidFill>
                  <a:srgbClr val="FFFF00"/>
                </a:solidFill>
                <a:latin typeface="Simplified Arabic"/>
                <a:ea typeface="Calibri"/>
                <a:cs typeface="sadr"/>
              </a:rPr>
              <a:t>تفسير آيات الأحكام محتفظاً بطابع </a:t>
            </a:r>
            <a:r>
              <a:rPr lang="ar-IQ" dirty="0" smtClean="0">
                <a:solidFill>
                  <a:srgbClr val="FFFF00"/>
                </a:solidFill>
                <a:latin typeface="Simplified Arabic"/>
                <a:ea typeface="Calibri"/>
                <a:cs typeface="sadr"/>
              </a:rPr>
              <a:t>التلقّي، </a:t>
            </a:r>
            <a:r>
              <a:rPr lang="ar-IQ" dirty="0">
                <a:solidFill>
                  <a:srgbClr val="FFFF00"/>
                </a:solidFill>
                <a:latin typeface="Simplified Arabic"/>
                <a:ea typeface="Calibri"/>
                <a:cs typeface="sadr"/>
              </a:rPr>
              <a:t>ولم يستقل هذا العلم؛ بل وجِدَ ضمنياً في كتب الفقهية.</a:t>
            </a:r>
            <a:r>
              <a:rPr lang="en-US" dirty="0">
                <a:solidFill>
                  <a:srgbClr val="FFFF00"/>
                </a:solidFill>
                <a:ea typeface="Calibri"/>
                <a:cs typeface="Arial"/>
              </a:rPr>
              <a:t/>
            </a:r>
            <a:br>
              <a:rPr lang="en-US" dirty="0">
                <a:solidFill>
                  <a:srgbClr val="FFFF00"/>
                </a:solidFill>
                <a:ea typeface="Calibri"/>
                <a:cs typeface="Arial"/>
              </a:rPr>
            </a:br>
            <a:r>
              <a:rPr lang="ar-IQ" dirty="0">
                <a:solidFill>
                  <a:srgbClr val="FFFF00"/>
                </a:solidFill>
                <a:latin typeface="Simplified Arabic"/>
                <a:ea typeface="Calibri"/>
                <a:cs typeface="sadr"/>
              </a:rPr>
              <a:t>أمّا بداية التصنيف في هذا العلم بشكل مستقل، فكانت على يد محمد بن السائب الكلبيّ (ت146هـ)، الذي ألّف كتابه المسمّى بـ (أحكام القرآن)، ثم تبعه على الأثر محمد بن ادريس الشافعيّ (ت 204هـ)، في  التصنيف ، غير أنّ كتابه تعرّض للضياع، وقام البيهقيّ (ت 458 هـ)، بجمع أقوال الشافعي في كتاب، وسمّاه (أحكام القرآن) للشافعيّ، وممّن صنّف في تفسير آيات الأحكام القاسم بن أصبغ القرطبيّ (ت340هـ)</a:t>
            </a:r>
            <a:r>
              <a:rPr lang="en-US" baseline="30000" dirty="0">
                <a:solidFill>
                  <a:srgbClr val="FFFF00"/>
                </a:solidFill>
                <a:latin typeface="Simplified Arabic"/>
                <a:ea typeface="Calibri"/>
                <a:cs typeface="sadr"/>
              </a:rPr>
              <a:t> </a:t>
            </a:r>
            <a:endParaRPr lang="ar-IQ" dirty="0">
              <a:solidFill>
                <a:srgbClr val="FFFF00"/>
              </a:solidFill>
            </a:endParaRPr>
          </a:p>
        </p:txBody>
      </p:sp>
    </p:spTree>
    <p:extLst>
      <p:ext uri="{BB962C8B-B14F-4D97-AF65-F5344CB8AC3E}">
        <p14:creationId xmlns:p14="http://schemas.microsoft.com/office/powerpoint/2010/main" val="1732706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124744"/>
            <a:ext cx="8153400" cy="5144616"/>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justLow">
              <a:lnSpc>
                <a:spcPct val="115000"/>
              </a:lnSpc>
              <a:spcAft>
                <a:spcPts val="1000"/>
              </a:spcAft>
            </a:pPr>
            <a:r>
              <a:rPr lang="ar-IQ" sz="2700" dirty="0" smtClean="0">
                <a:latin typeface="Simplified Arabic"/>
                <a:ea typeface="Calibri"/>
                <a:cs typeface="sadr"/>
              </a:rPr>
              <a:t> </a:t>
            </a:r>
            <a:br>
              <a:rPr lang="ar-IQ" sz="2700" dirty="0" smtClean="0">
                <a:latin typeface="Simplified Arabic"/>
                <a:ea typeface="Calibri"/>
                <a:cs typeface="sadr"/>
              </a:rPr>
            </a:br>
            <a:r>
              <a:rPr lang="ar-IQ" sz="3100" b="1" u="sng" dirty="0" smtClean="0">
                <a:solidFill>
                  <a:srgbClr val="0070C0"/>
                </a:solidFill>
                <a:latin typeface="Simplified Arabic"/>
                <a:ea typeface="Calibri"/>
                <a:cs typeface="sadr"/>
              </a:rPr>
              <a:t>ومن </a:t>
            </a:r>
            <a:r>
              <a:rPr lang="ar-IQ" sz="3100" b="1" u="sng" dirty="0">
                <a:solidFill>
                  <a:srgbClr val="0070C0"/>
                </a:solidFill>
                <a:latin typeface="Simplified Arabic"/>
                <a:ea typeface="Calibri"/>
                <a:cs typeface="sadr"/>
              </a:rPr>
              <a:t>أشهر مؤلفات تفسير آيات الأحكام: </a:t>
            </a:r>
            <a:r>
              <a:rPr lang="ar-IQ" sz="3100" b="1" u="sng" dirty="0">
                <a:solidFill>
                  <a:prstClr val="black"/>
                </a:solidFill>
                <a:latin typeface="Simplified Arabic"/>
                <a:ea typeface="Calibri"/>
                <a:cs typeface="sadr"/>
              </a:rPr>
              <a:t/>
            </a:r>
            <a:br>
              <a:rPr lang="ar-IQ" sz="3100" b="1" u="sng" dirty="0">
                <a:solidFill>
                  <a:prstClr val="black"/>
                </a:solidFill>
                <a:latin typeface="Simplified Arabic"/>
                <a:ea typeface="Calibri"/>
                <a:cs typeface="sadr"/>
              </a:rPr>
            </a:br>
            <a:r>
              <a:rPr lang="ar-IQ" sz="3100" dirty="0" smtClean="0">
                <a:solidFill>
                  <a:prstClr val="black"/>
                </a:solidFill>
                <a:latin typeface="Simplified Arabic"/>
                <a:ea typeface="Calibri"/>
                <a:cs typeface="sadr"/>
              </a:rPr>
              <a:t>1. كتاب </a:t>
            </a:r>
            <a:r>
              <a:rPr lang="ar-IQ" sz="3100" dirty="0">
                <a:solidFill>
                  <a:srgbClr val="FF0000"/>
                </a:solidFill>
                <a:latin typeface="Simplified Arabic"/>
                <a:ea typeface="Calibri"/>
                <a:cs typeface="sadr"/>
              </a:rPr>
              <a:t>(أحكام القرآن) </a:t>
            </a:r>
            <a:r>
              <a:rPr lang="ar-IQ" sz="3100" dirty="0">
                <a:solidFill>
                  <a:prstClr val="black"/>
                </a:solidFill>
                <a:latin typeface="Simplified Arabic"/>
                <a:ea typeface="Calibri"/>
                <a:cs typeface="sadr"/>
              </a:rPr>
              <a:t>لأبي بكر أحمد بن علي الرازيّ، المشهور بالجصّاص الحنفيّ (ت370هـ)، ويعدّ هذا الكتاب من أهم كتب التفسير الفقهي عند الحنفية. </a:t>
            </a:r>
            <a:r>
              <a:rPr lang="en-US" sz="3100" dirty="0">
                <a:solidFill>
                  <a:prstClr val="black"/>
                </a:solidFill>
                <a:ea typeface="Calibri"/>
                <a:cs typeface="Arial"/>
              </a:rPr>
              <a:t/>
            </a:r>
            <a:br>
              <a:rPr lang="en-US" sz="3100" dirty="0">
                <a:solidFill>
                  <a:prstClr val="black"/>
                </a:solidFill>
                <a:ea typeface="Calibri"/>
                <a:cs typeface="Arial"/>
              </a:rPr>
            </a:br>
            <a:r>
              <a:rPr lang="ar-IQ" sz="3100" dirty="0">
                <a:solidFill>
                  <a:prstClr val="black"/>
                </a:solidFill>
                <a:latin typeface="Simplified Arabic"/>
                <a:ea typeface="Calibri"/>
                <a:cs typeface="sadr"/>
              </a:rPr>
              <a:t>2. كتاب </a:t>
            </a:r>
            <a:r>
              <a:rPr lang="ar-IQ" sz="3100" dirty="0">
                <a:solidFill>
                  <a:srgbClr val="FF0000"/>
                </a:solidFill>
                <a:latin typeface="Simplified Arabic"/>
                <a:ea typeface="Calibri"/>
                <a:cs typeface="sadr"/>
              </a:rPr>
              <a:t>(أحكام القرآن) </a:t>
            </a:r>
            <a:r>
              <a:rPr lang="ar-IQ" sz="3100" dirty="0">
                <a:solidFill>
                  <a:prstClr val="black"/>
                </a:solidFill>
                <a:latin typeface="Simplified Arabic"/>
                <a:ea typeface="Calibri"/>
                <a:cs typeface="sadr"/>
              </a:rPr>
              <a:t>لأبي الحسن علي بن محمد الطبريّ (ت504هـ)، الملقّب بالكِيا الهراسي، وهو شافعي المذهب، وكتابه يعدّ من أهم كتب تفسير آيات الأحكام عند الشافعية.   </a:t>
            </a:r>
            <a:r>
              <a:rPr lang="en-US" sz="3100" dirty="0">
                <a:solidFill>
                  <a:prstClr val="black"/>
                </a:solidFill>
                <a:ea typeface="Calibri"/>
                <a:cs typeface="Arial"/>
              </a:rPr>
              <a:t/>
            </a:r>
            <a:br>
              <a:rPr lang="en-US" sz="3100" dirty="0">
                <a:solidFill>
                  <a:prstClr val="black"/>
                </a:solidFill>
                <a:ea typeface="Calibri"/>
                <a:cs typeface="Arial"/>
              </a:rPr>
            </a:br>
            <a:r>
              <a:rPr lang="ar-IQ" sz="3100" dirty="0">
                <a:solidFill>
                  <a:prstClr val="black"/>
                </a:solidFill>
                <a:latin typeface="Simplified Arabic"/>
                <a:ea typeface="Calibri"/>
                <a:cs typeface="sadr"/>
              </a:rPr>
              <a:t>3. كتاب </a:t>
            </a:r>
            <a:r>
              <a:rPr lang="ar-IQ" sz="3100" dirty="0">
                <a:solidFill>
                  <a:srgbClr val="FF0000"/>
                </a:solidFill>
                <a:latin typeface="Simplified Arabic"/>
                <a:ea typeface="Calibri"/>
                <a:cs typeface="sadr"/>
              </a:rPr>
              <a:t>(أحكام القرآن) </a:t>
            </a:r>
            <a:r>
              <a:rPr lang="ar-IQ" sz="3100" dirty="0">
                <a:solidFill>
                  <a:prstClr val="black"/>
                </a:solidFill>
                <a:latin typeface="Simplified Arabic"/>
                <a:ea typeface="Calibri"/>
                <a:cs typeface="sadr"/>
              </a:rPr>
              <a:t>لأبي محمد المعافريّ الأندلسيّ (ت543هـ)، الملقّب بابن العربيّ، مالكي المذهب</a:t>
            </a:r>
            <a:r>
              <a:rPr lang="ar-IQ" sz="3100" dirty="0" smtClean="0">
                <a:solidFill>
                  <a:prstClr val="black"/>
                </a:solidFill>
                <a:latin typeface="Simplified Arabic"/>
                <a:ea typeface="Calibri"/>
                <a:cs typeface="sadr"/>
              </a:rPr>
              <a:t>.</a:t>
            </a:r>
            <a:endParaRPr lang="ar-IQ" dirty="0"/>
          </a:p>
        </p:txBody>
      </p:sp>
    </p:spTree>
    <p:extLst>
      <p:ext uri="{BB962C8B-B14F-4D97-AF65-F5344CB8AC3E}">
        <p14:creationId xmlns:p14="http://schemas.microsoft.com/office/powerpoint/2010/main" val="262607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075240" cy="5890666"/>
          </a:xfrm>
        </p:spPr>
        <p:style>
          <a:lnRef idx="1">
            <a:schemeClr val="accent3"/>
          </a:lnRef>
          <a:fillRef idx="2">
            <a:schemeClr val="accent3"/>
          </a:fillRef>
          <a:effectRef idx="1">
            <a:schemeClr val="accent3"/>
          </a:effectRef>
          <a:fontRef idx="minor">
            <a:schemeClr val="dk1"/>
          </a:fontRef>
        </p:style>
        <p:txBody>
          <a:bodyPr>
            <a:normAutofit/>
          </a:bodyPr>
          <a:lstStyle/>
          <a:p>
            <a:pPr algn="justLow">
              <a:lnSpc>
                <a:spcPct val="115000"/>
              </a:lnSpc>
              <a:spcAft>
                <a:spcPts val="1000"/>
              </a:spcAft>
            </a:pPr>
            <a:r>
              <a:rPr lang="ar-IQ" sz="3100" dirty="0" smtClean="0">
                <a:solidFill>
                  <a:prstClr val="black"/>
                </a:solidFill>
                <a:latin typeface="Simplified Arabic"/>
                <a:ea typeface="Calibri"/>
                <a:cs typeface="sadr"/>
              </a:rPr>
              <a:t>4. كتاب </a:t>
            </a:r>
            <a:r>
              <a:rPr lang="ar-IQ" sz="3100" dirty="0">
                <a:solidFill>
                  <a:srgbClr val="FF0000"/>
                </a:solidFill>
                <a:latin typeface="Simplified Arabic"/>
                <a:ea typeface="Calibri"/>
                <a:cs typeface="sadr"/>
              </a:rPr>
              <a:t>(تفسير زاد المسير) </a:t>
            </a:r>
            <a:r>
              <a:rPr lang="ar-IQ" sz="3100" dirty="0">
                <a:solidFill>
                  <a:prstClr val="black"/>
                </a:solidFill>
                <a:latin typeface="Simplified Arabic"/>
                <a:ea typeface="Calibri"/>
                <a:cs typeface="sadr"/>
              </a:rPr>
              <a:t>لابي الفرج عبد الرحمن بن علي التميميّ البكريّ، المعروف بابن الجوزي (ت597هـ)، ويعد من أهم كتب تفسير آيات الأحكام عند الحنابلة. </a:t>
            </a:r>
            <a:r>
              <a:rPr lang="en-US" sz="3100" dirty="0">
                <a:solidFill>
                  <a:prstClr val="black"/>
                </a:solidFill>
                <a:latin typeface="Calibri"/>
                <a:ea typeface="Calibri"/>
                <a:cs typeface="Arial"/>
              </a:rPr>
              <a:t/>
            </a:r>
            <a:br>
              <a:rPr lang="en-US" sz="3100" dirty="0">
                <a:solidFill>
                  <a:prstClr val="black"/>
                </a:solidFill>
                <a:latin typeface="Calibri"/>
                <a:ea typeface="Calibri"/>
                <a:cs typeface="Arial"/>
              </a:rPr>
            </a:br>
            <a:r>
              <a:rPr lang="ar-IQ" sz="3100" dirty="0">
                <a:solidFill>
                  <a:prstClr val="black"/>
                </a:solidFill>
                <a:latin typeface="Simplified Arabic"/>
                <a:ea typeface="Calibri"/>
                <a:cs typeface="sadr"/>
              </a:rPr>
              <a:t>5. كتاب </a:t>
            </a:r>
            <a:r>
              <a:rPr lang="ar-IQ" sz="3100" dirty="0">
                <a:solidFill>
                  <a:srgbClr val="FF0000"/>
                </a:solidFill>
                <a:latin typeface="Simplified Arabic"/>
                <a:ea typeface="Calibri"/>
                <a:cs typeface="sadr"/>
              </a:rPr>
              <a:t>(كنز العرفان في فقه القرآن) </a:t>
            </a:r>
            <a:r>
              <a:rPr lang="ar-IQ" sz="3100" dirty="0">
                <a:solidFill>
                  <a:prstClr val="black"/>
                </a:solidFill>
                <a:latin typeface="Simplified Arabic"/>
                <a:ea typeface="Calibri"/>
                <a:cs typeface="sadr"/>
              </a:rPr>
              <a:t>للمقداد بن عبد الله بن محمد بن الحسين السيوري (ت 826هـ)، ويعدّ هذا من أهم كتب تفسير آيات الأحكام عند الشيعة الإمامية الاثني عشرية. </a:t>
            </a:r>
            <a:r>
              <a:rPr lang="en-US" sz="3100" dirty="0">
                <a:solidFill>
                  <a:prstClr val="black"/>
                </a:solidFill>
                <a:latin typeface="Calibri"/>
                <a:ea typeface="Calibri"/>
                <a:cs typeface="Arial"/>
              </a:rPr>
              <a:t/>
            </a:r>
            <a:br>
              <a:rPr lang="en-US" sz="3100" dirty="0">
                <a:solidFill>
                  <a:prstClr val="black"/>
                </a:solidFill>
                <a:latin typeface="Calibri"/>
                <a:ea typeface="Calibri"/>
                <a:cs typeface="Arial"/>
              </a:rPr>
            </a:br>
            <a:r>
              <a:rPr lang="ar-IQ" sz="3100" dirty="0">
                <a:solidFill>
                  <a:prstClr val="black"/>
                </a:solidFill>
                <a:latin typeface="Simplified Arabic"/>
                <a:ea typeface="Calibri"/>
                <a:cs typeface="sadr"/>
              </a:rPr>
              <a:t>6. كتاب </a:t>
            </a:r>
            <a:r>
              <a:rPr lang="ar-IQ" sz="3100" dirty="0">
                <a:solidFill>
                  <a:srgbClr val="FF0000"/>
                </a:solidFill>
                <a:latin typeface="Simplified Arabic"/>
                <a:ea typeface="Calibri"/>
                <a:cs typeface="sadr"/>
              </a:rPr>
              <a:t>(فتح القدير الجامع بين فني الرواية والدراية من علم التفسير) </a:t>
            </a:r>
            <a:r>
              <a:rPr lang="ar-IQ" sz="3100" dirty="0">
                <a:solidFill>
                  <a:prstClr val="black"/>
                </a:solidFill>
                <a:latin typeface="Simplified Arabic"/>
                <a:ea typeface="Calibri"/>
                <a:cs typeface="sadr"/>
              </a:rPr>
              <a:t>لمحمد بن علي بن محمد الشوكانيّ (ت1250هـ)، وجاء هذا الكتاب وفقاً للمذهب الزيديّ</a:t>
            </a:r>
            <a:r>
              <a:rPr lang="ar-IQ" sz="2700" dirty="0">
                <a:solidFill>
                  <a:prstClr val="black"/>
                </a:solidFill>
                <a:latin typeface="Simplified Arabic"/>
                <a:ea typeface="Calibri"/>
                <a:cs typeface="sadr"/>
              </a:rPr>
              <a:t>. </a:t>
            </a:r>
            <a:r>
              <a:rPr lang="en-US" sz="3200" dirty="0">
                <a:solidFill>
                  <a:prstClr val="black"/>
                </a:solidFill>
                <a:latin typeface="Calibri"/>
                <a:ea typeface="Calibri"/>
                <a:cs typeface="Arial"/>
              </a:rPr>
              <a:t/>
            </a:r>
            <a:br>
              <a:rPr lang="en-US" sz="3200" dirty="0">
                <a:solidFill>
                  <a:prstClr val="black"/>
                </a:solidFill>
                <a:latin typeface="Calibri"/>
                <a:ea typeface="Calibri"/>
                <a:cs typeface="Arial"/>
              </a:rPr>
            </a:br>
            <a:endParaRPr lang="ar-IQ" sz="3200" dirty="0"/>
          </a:p>
        </p:txBody>
      </p:sp>
    </p:spTree>
    <p:extLst>
      <p:ext uri="{BB962C8B-B14F-4D97-AF65-F5344CB8AC3E}">
        <p14:creationId xmlns:p14="http://schemas.microsoft.com/office/powerpoint/2010/main" val="3466973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196752"/>
            <a:ext cx="8153400" cy="5328592"/>
          </a:xfrm>
        </p:spPr>
        <p:style>
          <a:lnRef idx="0">
            <a:schemeClr val="accent4"/>
          </a:lnRef>
          <a:fillRef idx="3">
            <a:schemeClr val="accent4"/>
          </a:fillRef>
          <a:effectRef idx="3">
            <a:schemeClr val="accent4"/>
          </a:effectRef>
          <a:fontRef idx="minor">
            <a:schemeClr val="lt1"/>
          </a:fontRef>
        </p:style>
        <p:txBody>
          <a:bodyPr>
            <a:normAutofit fontScale="90000"/>
          </a:bodyPr>
          <a:lstStyle/>
          <a:p>
            <a:pPr algn="r">
              <a:lnSpc>
                <a:spcPct val="115000"/>
              </a:lnSpc>
              <a:spcAft>
                <a:spcPts val="1000"/>
              </a:spcAft>
            </a:pPr>
            <a:r>
              <a:rPr lang="ar-IQ" sz="3600" b="1" u="sng" dirty="0" smtClean="0">
                <a:latin typeface="Simplified Arabic"/>
                <a:ea typeface="Calibri"/>
                <a:cs typeface="sadr"/>
              </a:rPr>
              <a:t/>
            </a:r>
            <a:br>
              <a:rPr lang="ar-IQ" sz="3600" b="1" u="sng" dirty="0" smtClean="0">
                <a:latin typeface="Simplified Arabic"/>
                <a:ea typeface="Calibri"/>
                <a:cs typeface="sadr"/>
              </a:rPr>
            </a:br>
            <a:r>
              <a:rPr lang="ar-IQ" sz="3600" b="1" u="sng" dirty="0" smtClean="0">
                <a:latin typeface="Simplified Arabic"/>
                <a:ea typeface="Calibri"/>
                <a:cs typeface="sadr"/>
              </a:rPr>
              <a:t>كم </a:t>
            </a:r>
            <a:r>
              <a:rPr lang="ar-IQ" sz="3600" b="1" u="sng" dirty="0">
                <a:latin typeface="Simplified Arabic"/>
                <a:ea typeface="Calibri"/>
                <a:cs typeface="sadr"/>
              </a:rPr>
              <a:t>هي آيات الأحكام؟ </a:t>
            </a:r>
            <a:r>
              <a:rPr lang="en-US" sz="3600" dirty="0">
                <a:latin typeface="Calibri"/>
                <a:ea typeface="Calibri"/>
                <a:cs typeface="Arial"/>
              </a:rPr>
              <a:t/>
            </a:r>
            <a:br>
              <a:rPr lang="en-US" sz="3600" dirty="0">
                <a:latin typeface="Calibri"/>
                <a:ea typeface="Calibri"/>
                <a:cs typeface="Arial"/>
              </a:rPr>
            </a:br>
            <a:r>
              <a:rPr lang="ar-IQ" sz="3600" dirty="0">
                <a:solidFill>
                  <a:srgbClr val="7030A0"/>
                </a:solidFill>
                <a:latin typeface="Simplified Arabic"/>
                <a:ea typeface="Calibri"/>
                <a:cs typeface="sadr"/>
              </a:rPr>
              <a:t>اختلف في عددها على أقوال عدّة، أهمها: </a:t>
            </a:r>
            <a:r>
              <a:rPr lang="en-US" sz="3600" dirty="0">
                <a:solidFill>
                  <a:srgbClr val="7030A0"/>
                </a:solidFill>
                <a:latin typeface="Calibri"/>
                <a:ea typeface="Calibri"/>
                <a:cs typeface="Arial"/>
              </a:rPr>
              <a:t/>
            </a:r>
            <a:br>
              <a:rPr lang="en-US" sz="3600" dirty="0">
                <a:solidFill>
                  <a:srgbClr val="7030A0"/>
                </a:solidFill>
                <a:latin typeface="Calibri"/>
                <a:ea typeface="Calibri"/>
                <a:cs typeface="Arial"/>
              </a:rPr>
            </a:br>
            <a:r>
              <a:rPr lang="ar-IQ" sz="3600" dirty="0">
                <a:solidFill>
                  <a:srgbClr val="7030A0"/>
                </a:solidFill>
                <a:latin typeface="Simplified Arabic"/>
                <a:ea typeface="Calibri"/>
                <a:cs typeface="sadr"/>
              </a:rPr>
              <a:t>أكثر من 800 آية. </a:t>
            </a:r>
            <a:r>
              <a:rPr lang="en-US" sz="3600" dirty="0">
                <a:solidFill>
                  <a:srgbClr val="7030A0"/>
                </a:solidFill>
                <a:latin typeface="Calibri"/>
                <a:ea typeface="Calibri"/>
                <a:cs typeface="Arial"/>
              </a:rPr>
              <a:t/>
            </a:r>
            <a:br>
              <a:rPr lang="en-US" sz="3600" dirty="0">
                <a:solidFill>
                  <a:srgbClr val="7030A0"/>
                </a:solidFill>
                <a:latin typeface="Calibri"/>
                <a:ea typeface="Calibri"/>
                <a:cs typeface="Arial"/>
              </a:rPr>
            </a:br>
            <a:r>
              <a:rPr lang="ar-IQ" sz="3600" dirty="0">
                <a:solidFill>
                  <a:srgbClr val="7030A0"/>
                </a:solidFill>
                <a:latin typeface="Simplified Arabic"/>
                <a:ea typeface="Calibri"/>
                <a:cs typeface="sadr"/>
              </a:rPr>
              <a:t>ما يقرب إلى 600 آية.</a:t>
            </a:r>
            <a:r>
              <a:rPr lang="en-US" sz="3600" dirty="0">
                <a:solidFill>
                  <a:srgbClr val="7030A0"/>
                </a:solidFill>
                <a:latin typeface="Calibri"/>
                <a:ea typeface="Calibri"/>
                <a:cs typeface="Arial"/>
              </a:rPr>
              <a:t/>
            </a:r>
            <a:br>
              <a:rPr lang="en-US" sz="3600" dirty="0">
                <a:solidFill>
                  <a:srgbClr val="7030A0"/>
                </a:solidFill>
                <a:latin typeface="Calibri"/>
                <a:ea typeface="Calibri"/>
                <a:cs typeface="Arial"/>
              </a:rPr>
            </a:br>
            <a:r>
              <a:rPr lang="ar-IQ" sz="3600" dirty="0">
                <a:solidFill>
                  <a:srgbClr val="7030A0"/>
                </a:solidFill>
                <a:latin typeface="Simplified Arabic"/>
                <a:ea typeface="Calibri"/>
                <a:cs typeface="sadr"/>
              </a:rPr>
              <a:t>تقريباً 500 آية. </a:t>
            </a:r>
            <a:r>
              <a:rPr lang="en-US" sz="3600" dirty="0">
                <a:solidFill>
                  <a:srgbClr val="7030A0"/>
                </a:solidFill>
                <a:latin typeface="Calibri"/>
                <a:ea typeface="Calibri"/>
                <a:cs typeface="Arial"/>
              </a:rPr>
              <a:t/>
            </a:r>
            <a:br>
              <a:rPr lang="en-US" sz="3600" dirty="0">
                <a:solidFill>
                  <a:srgbClr val="7030A0"/>
                </a:solidFill>
                <a:latin typeface="Calibri"/>
                <a:ea typeface="Calibri"/>
                <a:cs typeface="Arial"/>
              </a:rPr>
            </a:br>
            <a:r>
              <a:rPr lang="ar-IQ" sz="3600" dirty="0">
                <a:solidFill>
                  <a:srgbClr val="7030A0"/>
                </a:solidFill>
                <a:latin typeface="Simplified Arabic"/>
                <a:ea typeface="Calibri"/>
                <a:cs typeface="sadr"/>
              </a:rPr>
              <a:t>تقريباً 200 آية. </a:t>
            </a:r>
            <a:r>
              <a:rPr lang="en-US" sz="3600" dirty="0">
                <a:solidFill>
                  <a:srgbClr val="7030A0"/>
                </a:solidFill>
                <a:latin typeface="Calibri"/>
                <a:ea typeface="Calibri"/>
                <a:cs typeface="Arial"/>
              </a:rPr>
              <a:t/>
            </a:r>
            <a:br>
              <a:rPr lang="en-US" sz="3600" dirty="0">
                <a:solidFill>
                  <a:srgbClr val="7030A0"/>
                </a:solidFill>
                <a:latin typeface="Calibri"/>
                <a:ea typeface="Calibri"/>
                <a:cs typeface="Arial"/>
              </a:rPr>
            </a:br>
            <a:r>
              <a:rPr lang="ar-IQ" sz="3600" dirty="0">
                <a:solidFill>
                  <a:srgbClr val="7030A0"/>
                </a:solidFill>
                <a:latin typeface="Simplified Arabic"/>
                <a:ea typeface="Calibri"/>
                <a:cs typeface="sadr"/>
              </a:rPr>
              <a:t>تقريباً 150 آية. </a:t>
            </a:r>
            <a:r>
              <a:rPr lang="en-US" sz="3200" dirty="0">
                <a:latin typeface="Calibri"/>
                <a:ea typeface="Calibri"/>
                <a:cs typeface="Arial"/>
              </a:rPr>
              <a:t/>
            </a:r>
            <a:br>
              <a:rPr lang="en-US" sz="3200" dirty="0">
                <a:latin typeface="Calibri"/>
                <a:ea typeface="Calibri"/>
                <a:cs typeface="Arial"/>
              </a:rPr>
            </a:br>
            <a:endParaRPr lang="ar-IQ" dirty="0"/>
          </a:p>
        </p:txBody>
      </p:sp>
    </p:spTree>
    <p:extLst>
      <p:ext uri="{BB962C8B-B14F-4D97-AF65-F5344CB8AC3E}">
        <p14:creationId xmlns:p14="http://schemas.microsoft.com/office/powerpoint/2010/main" val="376662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404664"/>
            <a:ext cx="7848872" cy="6120680"/>
          </a:xfrm>
        </p:spPr>
        <p:style>
          <a:lnRef idx="1">
            <a:schemeClr val="accent2"/>
          </a:lnRef>
          <a:fillRef idx="2">
            <a:schemeClr val="accent2"/>
          </a:fillRef>
          <a:effectRef idx="1">
            <a:schemeClr val="accent2"/>
          </a:effectRef>
          <a:fontRef idx="minor">
            <a:schemeClr val="dk1"/>
          </a:fontRef>
        </p:style>
        <p:txBody>
          <a:bodyPr>
            <a:normAutofit fontScale="90000"/>
          </a:bodyPr>
          <a:lstStyle/>
          <a:p>
            <a:pPr marL="457200" algn="justLow">
              <a:lnSpc>
                <a:spcPct val="115000"/>
              </a:lnSpc>
              <a:spcAft>
                <a:spcPts val="1000"/>
              </a:spcAft>
            </a:pPr>
            <a:r>
              <a:rPr lang="ar-IQ" sz="4000" b="1" dirty="0">
                <a:latin typeface="Simplified Arabic"/>
                <a:ea typeface="Calibri"/>
                <a:cs typeface="sadr"/>
              </a:rPr>
              <a:t/>
            </a:r>
            <a:br>
              <a:rPr lang="ar-IQ" sz="4000" b="1" dirty="0">
                <a:latin typeface="Simplified Arabic"/>
                <a:ea typeface="Calibri"/>
                <a:cs typeface="sadr"/>
              </a:rPr>
            </a:br>
            <a:r>
              <a:rPr lang="ar-IQ" sz="4000" b="1" u="sng" dirty="0" smtClean="0">
                <a:latin typeface="Simplified Arabic"/>
                <a:ea typeface="Calibri"/>
                <a:cs typeface="sadr"/>
              </a:rPr>
              <a:t>وقد </a:t>
            </a:r>
            <a:r>
              <a:rPr lang="ar-IQ" sz="4000" b="1" u="sng" dirty="0">
                <a:latin typeface="Simplified Arabic"/>
                <a:ea typeface="Calibri"/>
                <a:cs typeface="sadr"/>
              </a:rPr>
              <a:t>يُطرح سؤالاً لماذا اختلف في عدد آيات </a:t>
            </a:r>
            <a:r>
              <a:rPr lang="ar-IQ" sz="4000" b="1" u="sng" dirty="0" smtClean="0">
                <a:latin typeface="Simplified Arabic"/>
                <a:ea typeface="Calibri"/>
                <a:cs typeface="sadr"/>
              </a:rPr>
              <a:t>الأحكام؟            </a:t>
            </a:r>
            <a:r>
              <a:rPr lang="en-US" sz="4000" dirty="0">
                <a:latin typeface="Calibri"/>
                <a:ea typeface="Calibri"/>
                <a:cs typeface="Arial"/>
              </a:rPr>
              <a:t/>
            </a:r>
            <a:br>
              <a:rPr lang="en-US" sz="4000" dirty="0">
                <a:latin typeface="Calibri"/>
                <a:ea typeface="Calibri"/>
                <a:cs typeface="Arial"/>
              </a:rPr>
            </a:br>
            <a:r>
              <a:rPr lang="ar-IQ" sz="4000" dirty="0">
                <a:latin typeface="Simplified Arabic"/>
                <a:ea typeface="Calibri"/>
                <a:cs typeface="sadr"/>
              </a:rPr>
              <a:t>إنّ الاختلاف في عدد آيات الأحكام، جاء تبعاً لاختلافهم في مفهوم آيات الأحكام، فبعضهم عدّ آيات الأحكام هي الآيات التي يمكن استنباط حكم شرعي منها، وإن كان موضوعها، أو سياقها في غير آيات الأحكام، بينما يرى آخرون أنّ آيات الأحكام هي الآيات المنحصرة في بيان الحكم الفقهي فقط. </a:t>
            </a:r>
            <a:r>
              <a:rPr lang="en-US" sz="3200" dirty="0">
                <a:latin typeface="Calibri"/>
                <a:ea typeface="Calibri"/>
                <a:cs typeface="Arial"/>
              </a:rPr>
              <a:t/>
            </a:r>
            <a:br>
              <a:rPr lang="en-US" sz="3200" dirty="0">
                <a:latin typeface="Calibri"/>
                <a:ea typeface="Calibri"/>
                <a:cs typeface="Arial"/>
              </a:rPr>
            </a:br>
            <a:endParaRPr lang="ar-IQ" dirty="0"/>
          </a:p>
        </p:txBody>
      </p:sp>
    </p:spTree>
    <p:extLst>
      <p:ext uri="{BB962C8B-B14F-4D97-AF65-F5344CB8AC3E}">
        <p14:creationId xmlns:p14="http://schemas.microsoft.com/office/powerpoint/2010/main" val="358766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171</TotalTime>
  <Words>188</Words>
  <Application>Microsoft Office PowerPoint</Application>
  <PresentationFormat>عرض على الشاشة (3:4)‏</PresentationFormat>
  <Paragraphs>12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ألوان متوسطة</vt:lpstr>
      <vt:lpstr>تفسير آيات الأحكام  قسم التربية الإسلامية المرحلة الثالثة المحاضرة الأولى  تأريخ التأليف في تفسير آيات الأحكام </vt:lpstr>
      <vt:lpstr>     تأريخ التأليف في تفسير آيات الأحكام</vt:lpstr>
      <vt:lpstr>عرض تقديمي في PowerPoint</vt:lpstr>
      <vt:lpstr>  ومن أشهر مؤلفات تفسير آيات الأحكام:  1. كتاب (أحكام القرآن) لأبي بكر أحمد بن علي الرازيّ، المشهور بالجصّاص الحنفيّ (ت370هـ)، ويعدّ هذا الكتاب من أهم كتب التفسير الفقهي عند الحنفية.  2. كتاب (أحكام القرآن) لأبي الحسن علي بن محمد الطبريّ (ت504هـ)، الملقّب بالكِيا الهراسي، وهو شافعي المذهب، وكتابه يعدّ من أهم كتب تفسير آيات الأحكام عند الشافعية.    3. كتاب (أحكام القرآن) لأبي محمد المعافريّ الأندلسيّ (ت543هـ)، الملقّب بابن العربيّ، مالكي المذهب.</vt:lpstr>
      <vt:lpstr>4. كتاب (تفسير زاد المسير) لابي الفرج عبد الرحمن بن علي التميميّ البكريّ، المعروف بابن الجوزي (ت597هـ)، ويعد من أهم كتب تفسير آيات الأحكام عند الحنابلة.  5. كتاب (كنز العرفان في فقه القرآن) للمقداد بن عبد الله بن محمد بن الحسين السيوري (ت 826هـ)، ويعدّ هذا من أهم كتب تفسير آيات الأحكام عند الشيعة الإمامية الاثني عشرية.  6. كتاب (فتح القدير الجامع بين فني الرواية والدراية من علم التفسير) لمحمد بن علي بن محمد الشوكانيّ (ت1250هـ)، وجاء هذا الكتاب وفقاً للمذهب الزيديّ.  </vt:lpstr>
      <vt:lpstr> كم هي آيات الأحكام؟  اختلف في عددها على أقوال عدّة، أهمها:  أكثر من 800 آية.  ما يقرب إلى 600 آية. تقريباً 500 آية.  تقريباً 200 آية.  تقريباً 150 آية.  </vt:lpstr>
      <vt:lpstr> وقد يُطرح سؤالاً لماذا اختلف في عدد آيات الأحكام؟             إنّ الاختلاف في عدد آيات الأحكام، جاء تبعاً لاختلافهم في مفهوم آيات الأحكام، فبعضهم عدّ آيات الأحكام هي الآيات التي يمكن استنباط حكم شرعي منها، وإن كان موضوعها، أو سياقها في غير آيات الأحكام، بينما يرى آخرون أنّ آيات الأحكام هي الآيات المنحصرة في بيان الحكم الفقهي فقط.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تفسير آيات الأحكام   المحاضرة الأولى  تأريخ التأليف في تفسير آيات الأحكام</dc:title>
  <dc:creator>smart</dc:creator>
  <cp:lastModifiedBy>smart</cp:lastModifiedBy>
  <cp:revision>16</cp:revision>
  <dcterms:created xsi:type="dcterms:W3CDTF">2020-03-19T14:20:58Z</dcterms:created>
  <dcterms:modified xsi:type="dcterms:W3CDTF">2020-03-19T18:41:56Z</dcterms:modified>
</cp:coreProperties>
</file>