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8" r:id="rId3"/>
    <p:sldId id="257" r:id="rId4"/>
    <p:sldId id="259" r:id="rId5"/>
    <p:sldId id="261"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176" autoAdjust="0"/>
  </p:normalViewPr>
  <p:slideViewPr>
    <p:cSldViewPr snapToGrid="0">
      <p:cViewPr varScale="1">
        <p:scale>
          <a:sx n="64" d="100"/>
          <a:sy n="64" d="100"/>
        </p:scale>
        <p:origin x="9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AE7F5678-6B26-48BA-9A0D-8930796CAAD1}" type="datetimeFigureOut">
              <a:rPr lang="en-US" smtClean="0"/>
              <a:t>3/19/2020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26514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F5678-6B26-48BA-9A0D-8930796CAAD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254074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F5678-6B26-48BA-9A0D-8930796CAA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1910906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F5678-6B26-48BA-9A0D-8930796CAA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1312899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F5678-6B26-48BA-9A0D-8930796CAA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2196067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7F5678-6B26-48BA-9A0D-8930796CAAD1}"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3516938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E7F5678-6B26-48BA-9A0D-8930796CAAD1}" type="datetimeFigureOut">
              <a:rPr lang="en-US" smtClean="0"/>
              <a:t>3/19/2020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4173373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E7F5678-6B26-48BA-9A0D-8930796CAA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263267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E7F5678-6B26-48BA-9A0D-8930796CAA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356003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7F5678-6B26-48BA-9A0D-8930796CAA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264730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7F5678-6B26-48BA-9A0D-8930796CAAD1}"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206981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7F5678-6B26-48BA-9A0D-8930796CAAD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128440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E7F5678-6B26-48BA-9A0D-8930796CAAD1}"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278721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E7F5678-6B26-48BA-9A0D-8930796CAAD1}"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3001674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F5678-6B26-48BA-9A0D-8930796CAAD1}"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4294353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F5678-6B26-48BA-9A0D-8930796CAAD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176218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7F5678-6B26-48BA-9A0D-8930796CAAD1}"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89695BF-177F-45C9-88BF-B135FC3A5A3B}" type="slidenum">
              <a:rPr lang="en-US" smtClean="0"/>
              <a:t>‹#›</a:t>
            </a:fld>
            <a:endParaRPr lang="en-US"/>
          </a:p>
        </p:txBody>
      </p:sp>
    </p:spTree>
    <p:extLst>
      <p:ext uri="{BB962C8B-B14F-4D97-AF65-F5344CB8AC3E}">
        <p14:creationId xmlns:p14="http://schemas.microsoft.com/office/powerpoint/2010/main" val="322781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E7F5678-6B26-48BA-9A0D-8930796CAAD1}" type="datetimeFigureOut">
              <a:rPr lang="en-US" smtClean="0"/>
              <a:t>3/19/2020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89695BF-177F-45C9-88BF-B135FC3A5A3B}" type="slidenum">
              <a:rPr lang="en-US" smtClean="0"/>
              <a:t>‹#›</a:t>
            </a:fld>
            <a:endParaRPr lang="en-US"/>
          </a:p>
        </p:txBody>
      </p:sp>
    </p:spTree>
    <p:extLst>
      <p:ext uri="{BB962C8B-B14F-4D97-AF65-F5344CB8AC3E}">
        <p14:creationId xmlns:p14="http://schemas.microsoft.com/office/powerpoint/2010/main" val="142807726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6314" y="762755"/>
            <a:ext cx="7665619" cy="1515533"/>
          </a:xfrm>
        </p:spPr>
        <p:txBody>
          <a:bodyPr/>
          <a:lstStyle/>
          <a:p>
            <a:r>
              <a:rPr lang="ar-IQ" dirty="0" smtClean="0">
                <a:effectLst/>
                <a:latin typeface="Calibri" panose="020F0502020204030204" pitchFamily="34" charset="0"/>
                <a:ea typeface="Calibri" panose="020F0502020204030204" pitchFamily="34" charset="0"/>
                <a:cs typeface="AdvertisingExtraBold" pitchFamily="2" charset="-78"/>
              </a:rPr>
              <a:t>مسببات التلوث الغذائي</a:t>
            </a:r>
            <a:endParaRPr lang="en-US" dirty="0"/>
          </a:p>
        </p:txBody>
      </p:sp>
      <p:sp>
        <p:nvSpPr>
          <p:cNvPr id="3" name="Subtitle 2"/>
          <p:cNvSpPr>
            <a:spLocks noGrp="1"/>
          </p:cNvSpPr>
          <p:nvPr>
            <p:ph type="subTitle" idx="1"/>
          </p:nvPr>
        </p:nvSpPr>
        <p:spPr/>
        <p:txBody>
          <a:bodyPr/>
          <a:lstStyle/>
          <a:p>
            <a:endParaRPr lang="en-US"/>
          </a:p>
        </p:txBody>
      </p:sp>
      <p:sp>
        <p:nvSpPr>
          <p:cNvPr id="4" name="Title 1"/>
          <p:cNvSpPr txBox="1">
            <a:spLocks/>
          </p:cNvSpPr>
          <p:nvPr/>
        </p:nvSpPr>
        <p:spPr>
          <a:xfrm>
            <a:off x="0" y="322289"/>
            <a:ext cx="11617377" cy="6400800"/>
          </a:xfrm>
          <a:prstGeom prst="rect">
            <a:avLst/>
          </a:prstGeom>
          <a:effectLst/>
        </p:spPr>
        <p:txBody>
          <a:bodyPr vert="horz" lIns="91440" tIns="45720" rIns="91440" bIns="45720" rtlCol="0" anchor="ctr">
            <a:normAutofit fontScale="9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1" eaLnBrk="1" fontAlgn="auto" latinLnBrk="0" hangingPunct="1">
              <a:lnSpc>
                <a:spcPct val="100000"/>
              </a:lnSpc>
              <a:spcBef>
                <a:spcPct val="0"/>
              </a:spcBef>
              <a:spcAft>
                <a:spcPts val="0"/>
              </a:spcAft>
              <a:buClrTx/>
              <a:buSzTx/>
              <a:buFontTx/>
              <a:buNone/>
              <a:tabLst/>
              <a:defRPr/>
            </a:pPr>
            <a:r>
              <a:rPr kumimoji="0" lang="ar-IQ" sz="6000" b="1" i="0" u="none" strike="noStrike" kern="1200" cap="all" spc="0" normalizeH="0" baseline="0" noProof="0" dirty="0" smtClean="0">
                <a:ln w="3175" cmpd="sng">
                  <a:noFill/>
                </a:ln>
                <a:solidFill>
                  <a:sysClr val="window" lastClr="FFFFFF"/>
                </a:solidFill>
                <a:effectLst/>
                <a:uLnTx/>
                <a:uFillTx/>
                <a:latin typeface="Century Gothic" panose="020B0502020202020204"/>
                <a:cs typeface="Tahoma" panose="020B0604030504040204" pitchFamily="34" charset="0"/>
              </a:rPr>
              <a:t/>
            </a:r>
            <a:br>
              <a:rPr kumimoji="0" lang="ar-IQ" sz="6000" b="1" i="0" u="none" strike="noStrike" kern="1200" cap="all" spc="0" normalizeH="0" baseline="0" noProof="0" dirty="0" smtClean="0">
                <a:ln w="3175" cmpd="sng">
                  <a:noFill/>
                </a:ln>
                <a:solidFill>
                  <a:sysClr val="window" lastClr="FFFFFF"/>
                </a:solidFill>
                <a:effectLst/>
                <a:uLnTx/>
                <a:uFillTx/>
                <a:latin typeface="Century Gothic" panose="020B0502020202020204"/>
                <a:cs typeface="Tahoma" panose="020B0604030504040204" pitchFamily="34" charset="0"/>
              </a:rPr>
            </a:br>
            <a:r>
              <a:rPr kumimoji="0" lang="ar-IQ" sz="8900" b="1" i="0" u="none" strike="noStrike" kern="1200" cap="all" spc="0" normalizeH="0" baseline="0" noProof="0" dirty="0" smtClean="0">
                <a:ln w="3175" cmpd="sng">
                  <a:noFill/>
                </a:ln>
                <a:solidFill>
                  <a:srgbClr val="66FF33"/>
                </a:solidFill>
                <a:effectLst/>
                <a:uLnTx/>
                <a:uFillTx/>
                <a:latin typeface="Century Gothic" panose="020B0502020202020204"/>
                <a:cs typeface="Tahoma" panose="020B0604030504040204" pitchFamily="34" charset="0"/>
              </a:rPr>
              <a:t> </a:t>
            </a:r>
            <a:br>
              <a:rPr kumimoji="0" lang="ar-IQ" sz="8900" b="1" i="0" u="none" strike="noStrike" kern="1200" cap="all" spc="0" normalizeH="0" baseline="0" noProof="0" dirty="0" smtClean="0">
                <a:ln w="3175" cmpd="sng">
                  <a:noFill/>
                </a:ln>
                <a:solidFill>
                  <a:srgbClr val="66FF33"/>
                </a:solidFill>
                <a:effectLst/>
                <a:uLnTx/>
                <a:uFillTx/>
                <a:latin typeface="Century Gothic" panose="020B0502020202020204"/>
                <a:cs typeface="Tahoma" panose="020B0604030504040204" pitchFamily="34" charset="0"/>
              </a:rPr>
            </a:br>
            <a:r>
              <a:rPr kumimoji="0" lang="ar-IQ" sz="3600" b="1" i="0" u="none" strike="noStrike" kern="1200" cap="all" spc="0" normalizeH="0" baseline="0" noProof="0" dirty="0" smtClean="0">
                <a:ln w="3175" cmpd="sng">
                  <a:noFill/>
                </a:ln>
                <a:solidFill>
                  <a:sysClr val="window" lastClr="FFFFFF"/>
                </a:solidFill>
                <a:effectLst/>
                <a:uLnTx/>
                <a:uFillTx/>
                <a:latin typeface="Century Gothic" panose="020B0502020202020204"/>
                <a:cs typeface="Tahoma" panose="020B0604030504040204" pitchFamily="34" charset="0"/>
              </a:rPr>
              <a:t/>
            </a:r>
            <a:br>
              <a:rPr kumimoji="0" lang="ar-IQ" sz="3600" b="1" i="0" u="none" strike="noStrike" kern="1200" cap="all" spc="0" normalizeH="0" baseline="0" noProof="0" dirty="0" smtClean="0">
                <a:ln w="3175" cmpd="sng">
                  <a:noFill/>
                </a:ln>
                <a:solidFill>
                  <a:sysClr val="window" lastClr="FFFFFF"/>
                </a:solidFill>
                <a:effectLst/>
                <a:uLnTx/>
                <a:uFillTx/>
                <a:latin typeface="Century Gothic" panose="020B0502020202020204"/>
                <a:cs typeface="Tahoma" panose="020B0604030504040204" pitchFamily="34" charset="0"/>
              </a:rPr>
            </a:br>
            <a:r>
              <a:rPr kumimoji="0" lang="ar-IQ" sz="4900" b="1" i="0" u="none" strike="noStrike" kern="1200" cap="all" spc="0" normalizeH="0" baseline="0" noProof="0" dirty="0" err="1" smtClean="0">
                <a:ln w="3175" cmpd="sng">
                  <a:noFill/>
                </a:ln>
                <a:solidFill>
                  <a:srgbClr val="FFFF00"/>
                </a:solidFill>
                <a:effectLst/>
                <a:uLnTx/>
                <a:uFillTx/>
                <a:latin typeface="Century Gothic" panose="020B0502020202020204"/>
                <a:cs typeface="Tahoma" panose="020B0604030504040204" pitchFamily="34" charset="0"/>
              </a:rPr>
              <a:t>م.د</a:t>
            </a:r>
            <a:r>
              <a:rPr kumimoji="0" lang="ar-IQ" sz="4900" b="1" i="0" u="none" strike="noStrike" kern="1200" cap="all" spc="0" normalizeH="0" baseline="0" noProof="0" dirty="0" smtClean="0">
                <a:ln w="3175" cmpd="sng">
                  <a:noFill/>
                </a:ln>
                <a:solidFill>
                  <a:srgbClr val="FFFF00"/>
                </a:solidFill>
                <a:effectLst/>
                <a:uLnTx/>
                <a:uFillTx/>
                <a:latin typeface="Century Gothic" panose="020B0502020202020204"/>
                <a:cs typeface="Tahoma" panose="020B0604030504040204" pitchFamily="34" charset="0"/>
              </a:rPr>
              <a:t>. إيمان يونس إبراهيم</a:t>
            </a:r>
            <a:r>
              <a:rPr kumimoji="0" lang="ar-IQ" sz="5400" b="1" i="0" u="none" strike="noStrike" kern="1200" cap="all" spc="0" normalizeH="0" baseline="0" noProof="0" dirty="0" smtClean="0">
                <a:ln w="3175" cmpd="sng">
                  <a:noFill/>
                </a:ln>
                <a:solidFill>
                  <a:srgbClr val="FFFF00"/>
                </a:solidFill>
                <a:effectLst/>
                <a:uLnTx/>
                <a:uFillTx/>
                <a:latin typeface="Century Gothic" panose="020B0502020202020204"/>
                <a:cs typeface="Tahoma" panose="020B0604030504040204" pitchFamily="34" charset="0"/>
              </a:rPr>
              <a:t/>
            </a:r>
            <a:br>
              <a:rPr kumimoji="0" lang="ar-IQ" sz="5400" b="1" i="0" u="none" strike="noStrike" kern="1200" cap="all" spc="0" normalizeH="0" baseline="0" noProof="0" dirty="0" smtClean="0">
                <a:ln w="3175" cmpd="sng">
                  <a:noFill/>
                </a:ln>
                <a:solidFill>
                  <a:srgbClr val="FFFF00"/>
                </a:solidFill>
                <a:effectLst/>
                <a:uLnTx/>
                <a:uFillTx/>
                <a:latin typeface="Century Gothic" panose="020B0502020202020204"/>
                <a:cs typeface="Tahoma" panose="020B0604030504040204" pitchFamily="34" charset="0"/>
              </a:rPr>
            </a:br>
            <a:r>
              <a:rPr kumimoji="0" lang="ar-IQ" sz="3600" b="1" i="0" u="none" strike="noStrike" kern="1200" cap="all" spc="0" normalizeH="0" baseline="0" noProof="0" dirty="0" smtClean="0">
                <a:ln w="3175" cmpd="sng">
                  <a:noFill/>
                </a:ln>
                <a:solidFill>
                  <a:schemeClr val="accent6">
                    <a:lumMod val="75000"/>
                  </a:schemeClr>
                </a:solidFill>
                <a:effectLst/>
                <a:uLnTx/>
                <a:uFillTx/>
                <a:latin typeface="Century Gothic" panose="020B0502020202020204"/>
                <a:cs typeface="Tahoma" panose="020B0604030504040204" pitchFamily="34" charset="0"/>
              </a:rPr>
              <a:t/>
            </a:r>
            <a:br>
              <a:rPr kumimoji="0" lang="ar-IQ" sz="3600" b="1" i="0" u="none" strike="noStrike" kern="1200" cap="all" spc="0" normalizeH="0" baseline="0" noProof="0" dirty="0" smtClean="0">
                <a:ln w="3175" cmpd="sng">
                  <a:noFill/>
                </a:ln>
                <a:solidFill>
                  <a:schemeClr val="accent6">
                    <a:lumMod val="75000"/>
                  </a:schemeClr>
                </a:solidFill>
                <a:effectLst/>
                <a:uLnTx/>
                <a:uFillTx/>
                <a:latin typeface="Century Gothic" panose="020B0502020202020204"/>
                <a:cs typeface="Tahoma" panose="020B0604030504040204" pitchFamily="34" charset="0"/>
              </a:rPr>
            </a:br>
            <a:r>
              <a:rPr kumimoji="0" lang="ar-IQ" sz="3600" b="1" i="0" u="none" strike="noStrike" kern="1200" cap="all" spc="0" normalizeH="0" baseline="0" noProof="0" dirty="0" smtClean="0">
                <a:ln w="3175" cmpd="sng">
                  <a:noFill/>
                </a:ln>
                <a:solidFill>
                  <a:srgbClr val="66FF33"/>
                </a:solidFill>
                <a:effectLst/>
                <a:uLnTx/>
                <a:uFillTx/>
                <a:latin typeface="Century Gothic" panose="020B0502020202020204"/>
                <a:cs typeface="Tahoma" panose="020B0604030504040204" pitchFamily="34" charset="0"/>
              </a:rPr>
              <a:t>مادة تغذية الطفل</a:t>
            </a:r>
            <a:br>
              <a:rPr kumimoji="0" lang="ar-IQ" sz="3600" b="1" i="0" u="none" strike="noStrike" kern="1200" cap="all" spc="0" normalizeH="0" baseline="0" noProof="0" dirty="0" smtClean="0">
                <a:ln w="3175" cmpd="sng">
                  <a:noFill/>
                </a:ln>
                <a:solidFill>
                  <a:srgbClr val="66FF33"/>
                </a:solidFill>
                <a:effectLst/>
                <a:uLnTx/>
                <a:uFillTx/>
                <a:latin typeface="Century Gothic" panose="020B0502020202020204"/>
                <a:cs typeface="Tahoma" panose="020B0604030504040204" pitchFamily="34" charset="0"/>
              </a:rPr>
            </a:br>
            <a:r>
              <a:rPr kumimoji="0" lang="ar-IQ" sz="3600" b="1" i="0" u="none" strike="noStrike" kern="1200" cap="all" spc="0" normalizeH="0" baseline="0" noProof="0" dirty="0" smtClean="0">
                <a:ln w="3175" cmpd="sng">
                  <a:noFill/>
                </a:ln>
                <a:solidFill>
                  <a:schemeClr val="accent6">
                    <a:lumMod val="75000"/>
                  </a:schemeClr>
                </a:solidFill>
                <a:effectLst/>
                <a:uLnTx/>
                <a:uFillTx/>
                <a:latin typeface="Century Gothic" panose="020B0502020202020204"/>
                <a:cs typeface="Tahoma" panose="020B0604030504040204" pitchFamily="34" charset="0"/>
              </a:rPr>
              <a:t/>
            </a:r>
            <a:br>
              <a:rPr kumimoji="0" lang="ar-IQ" sz="3600" b="1" i="0" u="none" strike="noStrike" kern="1200" cap="all" spc="0" normalizeH="0" baseline="0" noProof="0" dirty="0" smtClean="0">
                <a:ln w="3175" cmpd="sng">
                  <a:noFill/>
                </a:ln>
                <a:solidFill>
                  <a:schemeClr val="accent6">
                    <a:lumMod val="75000"/>
                  </a:schemeClr>
                </a:solidFill>
                <a:effectLst/>
                <a:uLnTx/>
                <a:uFillTx/>
                <a:latin typeface="Century Gothic" panose="020B0502020202020204"/>
                <a:cs typeface="Tahoma" panose="020B0604030504040204" pitchFamily="34" charset="0"/>
              </a:rPr>
            </a:br>
            <a:r>
              <a:rPr kumimoji="0" lang="ar-IQ" sz="3600" b="1" i="0" u="none" strike="noStrike" kern="1200" cap="all" spc="0" normalizeH="0" baseline="0" noProof="0" dirty="0" smtClean="0">
                <a:ln w="3175" cmpd="sng">
                  <a:noFill/>
                </a:ln>
                <a:solidFill>
                  <a:srgbClr val="FF0000"/>
                </a:solidFill>
                <a:effectLst/>
                <a:uLnTx/>
                <a:uFillTx/>
                <a:latin typeface="Century Gothic" panose="020B0502020202020204"/>
                <a:cs typeface="Tahoma" panose="020B0604030504040204" pitchFamily="34" charset="0"/>
              </a:rPr>
              <a:t>الجامعة المستنصرية/ كلية التربية الأساسية</a:t>
            </a:r>
            <a:br>
              <a:rPr kumimoji="0" lang="ar-IQ" sz="3600" b="1" i="0" u="none" strike="noStrike" kern="1200" cap="all" spc="0" normalizeH="0" baseline="0" noProof="0" dirty="0" smtClean="0">
                <a:ln w="3175" cmpd="sng">
                  <a:noFill/>
                </a:ln>
                <a:solidFill>
                  <a:srgbClr val="FF0000"/>
                </a:solidFill>
                <a:effectLst/>
                <a:uLnTx/>
                <a:uFillTx/>
                <a:latin typeface="Century Gothic" panose="020B0502020202020204"/>
                <a:cs typeface="Tahoma" panose="020B0604030504040204" pitchFamily="34" charset="0"/>
              </a:rPr>
            </a:br>
            <a:r>
              <a:rPr kumimoji="0" lang="ar-IQ" sz="3600" b="1" i="0" u="none" strike="noStrike" kern="1200" cap="all" spc="0" normalizeH="0" baseline="0" noProof="0" dirty="0" smtClean="0">
                <a:ln w="3175" cmpd="sng">
                  <a:noFill/>
                </a:ln>
                <a:solidFill>
                  <a:srgbClr val="FF0000"/>
                </a:solidFill>
                <a:effectLst/>
                <a:uLnTx/>
                <a:uFillTx/>
                <a:latin typeface="Century Gothic" panose="020B0502020202020204"/>
                <a:cs typeface="Tahoma" panose="020B0604030504040204" pitchFamily="34" charset="0"/>
              </a:rPr>
              <a:t>قسم رياض الأطفال</a:t>
            </a:r>
            <a:br>
              <a:rPr kumimoji="0" lang="ar-IQ" sz="3600" b="1" i="0" u="none" strike="noStrike" kern="1200" cap="all" spc="0" normalizeH="0" baseline="0" noProof="0" dirty="0" smtClean="0">
                <a:ln w="3175" cmpd="sng">
                  <a:noFill/>
                </a:ln>
                <a:solidFill>
                  <a:srgbClr val="FF0000"/>
                </a:solidFill>
                <a:effectLst/>
                <a:uLnTx/>
                <a:uFillTx/>
                <a:latin typeface="Century Gothic" panose="020B0502020202020204"/>
                <a:cs typeface="Tahoma" panose="020B0604030504040204" pitchFamily="34" charset="0"/>
              </a:rPr>
            </a:br>
            <a:r>
              <a:rPr kumimoji="0" lang="ar-IQ" sz="3600" b="1" i="0" u="none" strike="noStrike" kern="1200" cap="all" spc="0" normalizeH="0" baseline="0" noProof="0" dirty="0" smtClean="0">
                <a:ln w="3175" cmpd="sng">
                  <a:noFill/>
                </a:ln>
                <a:solidFill>
                  <a:srgbClr val="FF0000"/>
                </a:solidFill>
                <a:effectLst/>
                <a:uLnTx/>
                <a:uFillTx/>
                <a:latin typeface="Century Gothic" panose="020B0502020202020204"/>
                <a:cs typeface="Tahoma" panose="020B0604030504040204" pitchFamily="34" charset="0"/>
              </a:rPr>
              <a:t>للعام الدراسي(2019- 2020)م</a:t>
            </a:r>
            <a:br>
              <a:rPr kumimoji="0" lang="ar-IQ" sz="3600" b="1" i="0" u="none" strike="noStrike" kern="1200" cap="all" spc="0" normalizeH="0" baseline="0" noProof="0" dirty="0" smtClean="0">
                <a:ln w="3175" cmpd="sng">
                  <a:noFill/>
                </a:ln>
                <a:solidFill>
                  <a:srgbClr val="FF0000"/>
                </a:solidFill>
                <a:effectLst/>
                <a:uLnTx/>
                <a:uFillTx/>
                <a:latin typeface="Century Gothic" panose="020B0502020202020204"/>
                <a:cs typeface="Tahoma" panose="020B0604030504040204" pitchFamily="34" charset="0"/>
              </a:rPr>
            </a:br>
            <a:r>
              <a:rPr kumimoji="0" lang="ar-IQ" sz="3600" b="1" i="0" u="none" strike="noStrike" kern="1200" cap="all" spc="0" normalizeH="0" baseline="0" noProof="0" dirty="0" smtClean="0">
                <a:ln w="3175" cmpd="sng">
                  <a:noFill/>
                </a:ln>
                <a:solidFill>
                  <a:schemeClr val="accent6">
                    <a:lumMod val="75000"/>
                  </a:schemeClr>
                </a:solidFill>
                <a:effectLst/>
                <a:uLnTx/>
                <a:uFillTx/>
                <a:latin typeface="Century Gothic" panose="020B0502020202020204"/>
                <a:cs typeface="Tahoma" panose="020B0604030504040204" pitchFamily="34" charset="0"/>
              </a:rPr>
              <a:t/>
            </a:r>
            <a:br>
              <a:rPr kumimoji="0" lang="ar-IQ" sz="3600" b="1" i="0" u="none" strike="noStrike" kern="1200" cap="all" spc="0" normalizeH="0" baseline="0" noProof="0" dirty="0" smtClean="0">
                <a:ln w="3175" cmpd="sng">
                  <a:noFill/>
                </a:ln>
                <a:solidFill>
                  <a:schemeClr val="accent6">
                    <a:lumMod val="75000"/>
                  </a:schemeClr>
                </a:solidFill>
                <a:effectLst/>
                <a:uLnTx/>
                <a:uFillTx/>
                <a:latin typeface="Century Gothic" panose="020B0502020202020204"/>
                <a:cs typeface="Tahoma" panose="020B0604030504040204" pitchFamily="34" charset="0"/>
              </a:rPr>
            </a:br>
            <a:r>
              <a:rPr kumimoji="0" lang="ar-IQ" sz="3600" b="0" i="0" u="none" strike="noStrike" kern="1200" cap="all" spc="0" normalizeH="0" baseline="0" noProof="0" dirty="0" smtClean="0">
                <a:ln w="3175" cmpd="sng">
                  <a:noFill/>
                </a:ln>
                <a:solidFill>
                  <a:sysClr val="window" lastClr="FFFFFF"/>
                </a:solidFill>
                <a:effectLst/>
                <a:uLnTx/>
                <a:uFillTx/>
                <a:latin typeface="Century Gothic" panose="020B0502020202020204"/>
                <a:cs typeface="Tahoma" panose="020B0604030504040204" pitchFamily="34" charset="0"/>
              </a:rPr>
              <a:t/>
            </a:r>
            <a:br>
              <a:rPr kumimoji="0" lang="ar-IQ" sz="3600" b="0" i="0" u="none" strike="noStrike" kern="1200" cap="all" spc="0" normalizeH="0" baseline="0" noProof="0" dirty="0" smtClean="0">
                <a:ln w="3175" cmpd="sng">
                  <a:noFill/>
                </a:ln>
                <a:solidFill>
                  <a:sysClr val="window" lastClr="FFFFFF"/>
                </a:solidFill>
                <a:effectLst/>
                <a:uLnTx/>
                <a:uFillTx/>
                <a:latin typeface="Century Gothic" panose="020B0502020202020204"/>
                <a:cs typeface="Tahoma" panose="020B0604030504040204" pitchFamily="34" charset="0"/>
              </a:rPr>
            </a:br>
            <a:endParaRPr kumimoji="0" lang="en-US" sz="3600" b="0" i="0" u="none" strike="noStrike" kern="1200" cap="all" spc="0" normalizeH="0" baseline="0" noProof="0" dirty="0">
              <a:ln w="3175" cmpd="sng">
                <a:noFill/>
              </a:ln>
              <a:solidFill>
                <a:sysClr val="window" lastClr="FFFFFF"/>
              </a:solidFill>
              <a:effectLst/>
              <a:uLnTx/>
              <a:uFillTx/>
              <a:latin typeface="Century Gothic" panose="020B0502020202020204"/>
            </a:endParaRPr>
          </a:p>
        </p:txBody>
      </p:sp>
    </p:spTree>
    <p:extLst>
      <p:ext uri="{BB962C8B-B14F-4D97-AF65-F5344CB8AC3E}">
        <p14:creationId xmlns:p14="http://schemas.microsoft.com/office/powerpoint/2010/main" val="34688273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104931"/>
            <a:ext cx="12067082" cy="6962931"/>
          </a:xfrm>
          <a:prstGeom prst="rect">
            <a:avLst/>
          </a:prstGeom>
        </p:spPr>
      </p:pic>
    </p:spTree>
    <p:extLst>
      <p:ext uri="{BB962C8B-B14F-4D97-AF65-F5344CB8AC3E}">
        <p14:creationId xmlns:p14="http://schemas.microsoft.com/office/powerpoint/2010/main" val="4282849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475" y="0"/>
            <a:ext cx="12182525" cy="6858000"/>
          </a:xfrm>
          <a:prstGeom prst="rect">
            <a:avLst/>
          </a:prstGeom>
        </p:spPr>
      </p:pic>
    </p:spTree>
    <p:extLst>
      <p:ext uri="{BB962C8B-B14F-4D97-AF65-F5344CB8AC3E}">
        <p14:creationId xmlns:p14="http://schemas.microsoft.com/office/powerpoint/2010/main" val="35006319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30" y="2156346"/>
            <a:ext cx="11737074" cy="5454509"/>
          </a:xfrm>
        </p:spPr>
        <p:txBody>
          <a:bodyPr/>
          <a:lstStyle/>
          <a:p>
            <a:pPr algn="r" rtl="1"/>
            <a:r>
              <a:rPr lang="ar-IQ" sz="2800" b="1" dirty="0"/>
              <a:t>مسببات التلوث الغذائي:</a:t>
            </a:r>
          </a:p>
          <a:p>
            <a:pPr algn="r" rtl="1"/>
            <a:r>
              <a:rPr lang="ar-IQ" sz="2800" b="1" dirty="0"/>
              <a:t>أولاً: التلوث البكتيري</a:t>
            </a:r>
          </a:p>
          <a:p>
            <a:pPr algn="r" rtl="1"/>
            <a:r>
              <a:rPr lang="ar-IQ" sz="2800" b="1" dirty="0"/>
              <a:t>أهم مسببات التلوث البكتيري:</a:t>
            </a:r>
          </a:p>
          <a:p>
            <a:pPr algn="r" rtl="1"/>
            <a:r>
              <a:rPr lang="ar-IQ" sz="2800" b="1" dirty="0"/>
              <a:t>1- عدم الاهتمام بالنظافة الشخصية ونظافة الأدوات المستخدمة وأماكن تحضير الأطعمة.</a:t>
            </a:r>
          </a:p>
          <a:p>
            <a:pPr algn="r" rtl="1"/>
            <a:r>
              <a:rPr lang="ar-IQ" sz="2800" b="1" dirty="0"/>
              <a:t>2- سوء تداول الغذاء وتخزينه في درجات حرارة غير مناسبة أو لفترات طويلة تسمح بنشاط البكتيريا المسببة للتلوث.</a:t>
            </a:r>
          </a:p>
          <a:p>
            <a:pPr algn="r" rtl="1"/>
            <a:r>
              <a:rPr lang="ar-IQ" sz="2800" b="1" dirty="0"/>
              <a:t>3- عدم الطهي الجيد للغذاء وتناول الأغذية من المصادر غير الموثوق بها وخاصة الباعة المتجولين.</a:t>
            </a:r>
          </a:p>
          <a:p>
            <a:pPr algn="r" rtl="1"/>
            <a:endParaRPr lang="en-US" dirty="0"/>
          </a:p>
        </p:txBody>
      </p:sp>
    </p:spTree>
    <p:extLst>
      <p:ext uri="{BB962C8B-B14F-4D97-AF65-F5344CB8AC3E}">
        <p14:creationId xmlns:p14="http://schemas.microsoft.com/office/powerpoint/2010/main" val="3972803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421" y="2374710"/>
            <a:ext cx="11696131" cy="5754759"/>
          </a:xfrm>
        </p:spPr>
        <p:txBody>
          <a:bodyPr/>
          <a:lstStyle/>
          <a:p>
            <a:pPr algn="just" rtl="1"/>
            <a:r>
              <a:rPr lang="ar-IQ" sz="2800" b="1" dirty="0"/>
              <a:t>ثانياً: التلوث بسموم الفطريات</a:t>
            </a:r>
          </a:p>
          <a:p>
            <a:pPr algn="just" rtl="1"/>
            <a:r>
              <a:rPr lang="ar-IQ" sz="2800" b="1" dirty="0"/>
              <a:t>      تنمو بعض أنواع الفطريات على الأغذية وتفرز سموماً شديدة الخطورة على صحة الإنسان حيث تسبب سرطان الكبد وخللاً بوظائف القلب والأنسجة المختلفة، وكذلك حدوث تغيرات وراثية وتشوه بالأجنة</a:t>
            </a:r>
          </a:p>
          <a:p>
            <a:pPr algn="just" rtl="1"/>
            <a:r>
              <a:rPr lang="ar-IQ" sz="2800" b="1" dirty="0"/>
              <a:t>      والأغذية الأكثر عرضة للتلوث بالفطريات هي الحبوب مثل: القمح والذرة، والبقوليات مثل: الفول السوداني والعدس والفاصوليا واللوبيا، وهكذا الخبز والدقيق إلى جانب الأنواع المختلفة من المكسرات مثل البندق واللوز، والفواكه المجففة مثل: التين والمشمش والزبيب.</a:t>
            </a:r>
          </a:p>
          <a:p>
            <a:pPr algn="r" rtl="1"/>
            <a:endParaRPr lang="en-US" dirty="0"/>
          </a:p>
        </p:txBody>
      </p:sp>
    </p:spTree>
    <p:extLst>
      <p:ext uri="{BB962C8B-B14F-4D97-AF65-F5344CB8AC3E}">
        <p14:creationId xmlns:p14="http://schemas.microsoft.com/office/powerpoint/2010/main" val="1239915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318665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24" y="2603500"/>
            <a:ext cx="11422504" cy="3416300"/>
          </a:xfrm>
        </p:spPr>
        <p:txBody>
          <a:bodyPr/>
          <a:lstStyle/>
          <a:p>
            <a:pPr algn="r" rtl="1"/>
            <a:r>
              <a:rPr lang="ar-IQ" sz="3600" b="1" dirty="0"/>
              <a:t>ثالثاً: التلوث بالمبيدات</a:t>
            </a:r>
          </a:p>
          <a:p>
            <a:pPr algn="r" rtl="1"/>
            <a:r>
              <a:rPr lang="ar-IQ" sz="3600" b="1" dirty="0"/>
              <a:t>ومن أهم مسببات التلوث بالمبيدات:</a:t>
            </a:r>
          </a:p>
          <a:p>
            <a:pPr algn="r" rtl="1"/>
            <a:r>
              <a:rPr lang="ar-IQ" sz="3600" b="1" dirty="0"/>
              <a:t>1. الإسراف أو الاستخدام السيئ لها خلال الإنتاج.</a:t>
            </a:r>
          </a:p>
          <a:p>
            <a:pPr algn="r" rtl="1"/>
            <a:r>
              <a:rPr lang="ar-IQ" sz="3600" b="1" dirty="0"/>
              <a:t>2. عدم الإلمام بكيفية التخلص أو التقليل من متبقياتها بالأغذية المختلفة.</a:t>
            </a:r>
          </a:p>
          <a:p>
            <a:pPr algn="r" rtl="1"/>
            <a:endParaRPr lang="en-US" dirty="0"/>
          </a:p>
        </p:txBody>
      </p:sp>
    </p:spTree>
    <p:extLst>
      <p:ext uri="{BB962C8B-B14F-4D97-AF65-F5344CB8AC3E}">
        <p14:creationId xmlns:p14="http://schemas.microsoft.com/office/powerpoint/2010/main" val="2604991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734" y="2143593"/>
            <a:ext cx="11542427" cy="4497050"/>
          </a:xfrm>
        </p:spPr>
        <p:txBody>
          <a:bodyPr>
            <a:normAutofit lnSpcReduction="10000"/>
          </a:bodyPr>
          <a:lstStyle/>
          <a:p>
            <a:pPr algn="just" rtl="1"/>
            <a:r>
              <a:rPr lang="ar-IQ" sz="3200" b="1" dirty="0"/>
              <a:t>رابعاً: تلوث الغذاء الإشعاعي</a:t>
            </a:r>
          </a:p>
          <a:p>
            <a:pPr algn="just" rtl="1"/>
            <a:r>
              <a:rPr lang="ar-IQ" sz="3200" b="1" dirty="0"/>
              <a:t>       أدى تطور استخدامات التكنولوجيا النووية العسكرية والمدنية، والتزايد المطرد في تطبيقات النظائر المشعة إلى ظهور أمراض خطيرة، مثل الأورام السرطانية وتلف أجهزة المناعة وتشوهات الأجنة والعقم وغيرها من الأمراض التي تنتج عن انتقال الإشعاعات إلى الإنسان بطرق مختلفة، على رأسها الغذاء الملوث بهذه الإشعاعات، في حالات تساقط الغبار الذري على النباتات والتربة الزراعية أو نتيجة لتلوث الهواء والماء بمخلفات التجارب أو النشاطات النووية أو الذرية، وهو ما يتطلب اهتمام الجهات المعنية بمعرفة أساليب تقدير العناصر المشعة وقياس النشاط الإشعاعي في الأغذية الصلبة والسائلة، وسبل الحد من تلوث الأغذية بالمواد المشعة.</a:t>
            </a:r>
          </a:p>
          <a:p>
            <a:pPr algn="r" rtl="1"/>
            <a:endParaRPr lang="en-US" dirty="0"/>
          </a:p>
        </p:txBody>
      </p:sp>
    </p:spTree>
    <p:extLst>
      <p:ext uri="{BB962C8B-B14F-4D97-AF65-F5344CB8AC3E}">
        <p14:creationId xmlns:p14="http://schemas.microsoft.com/office/powerpoint/2010/main" val="3593354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058" y="0"/>
            <a:ext cx="12201057" cy="6858000"/>
          </a:xfrm>
          <a:prstGeom prst="rect">
            <a:avLst/>
          </a:prstGeom>
        </p:spPr>
      </p:pic>
    </p:spTree>
    <p:extLst>
      <p:ext uri="{BB962C8B-B14F-4D97-AF65-F5344CB8AC3E}">
        <p14:creationId xmlns:p14="http://schemas.microsoft.com/office/powerpoint/2010/main" val="2563973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882" y="2443397"/>
            <a:ext cx="11662348" cy="4414603"/>
          </a:xfrm>
        </p:spPr>
        <p:txBody>
          <a:bodyPr>
            <a:normAutofit/>
          </a:bodyPr>
          <a:lstStyle/>
          <a:p>
            <a:pPr algn="just" rtl="1"/>
            <a:r>
              <a:rPr lang="ar-IQ" sz="2800" b="1" dirty="0"/>
              <a:t>خامساً: التلوث بالمعادن الثقيلة</a:t>
            </a:r>
          </a:p>
          <a:p>
            <a:pPr algn="just" rtl="1"/>
            <a:r>
              <a:rPr lang="ar-IQ" sz="2800" b="1" dirty="0"/>
              <a:t>أصبح التسمم بالمعادن الثقيلة مثل الرصاص والزئبق والكادميوم والزنك والنحاس من أكبر المشكلات التي تواجه الإنسان في الوقت الحاضر حيث يؤدى تعرض الإنسان وتناوله لهذه المعادن إلى حدوث بعض الأمراض مثل الفشل الكلوي، والذي أصبح في زيادة مخيفة في الآونة الأخيرة.</a:t>
            </a:r>
          </a:p>
          <a:p>
            <a:pPr algn="just" rtl="1"/>
            <a:r>
              <a:rPr lang="ar-IQ" sz="2800" b="1" dirty="0"/>
              <a:t>والأغذية الأكثر عرضة للتلوث بالمعادن الثقيلة هي:</a:t>
            </a:r>
          </a:p>
          <a:p>
            <a:pPr algn="just" rtl="1"/>
            <a:r>
              <a:rPr lang="ar-IQ" sz="2800" b="1" dirty="0"/>
              <a:t>1. أسماك المياه الملوثة بمياه الصرف الصحي ومخلفات المصانع.</a:t>
            </a:r>
          </a:p>
          <a:p>
            <a:pPr algn="just" rtl="1"/>
            <a:r>
              <a:rPr lang="ar-IQ" sz="2800" b="1" dirty="0"/>
              <a:t>2. الخضر والفاكهة المزروعة على جوانب الطرق حيث يعرضها ذلك للتلوث بعادم السيارات.</a:t>
            </a:r>
          </a:p>
          <a:p>
            <a:pPr algn="just" rtl="1"/>
            <a:r>
              <a:rPr lang="ar-IQ" sz="2800" b="1" dirty="0"/>
              <a:t>3. الأغذية غير المغلفة والمعروضة للبيع على جوانب الطرق ومع الباعة المتجولين.</a:t>
            </a:r>
          </a:p>
          <a:p>
            <a:pPr algn="r" rtl="1"/>
            <a:endParaRPr lang="en-US" dirty="0"/>
          </a:p>
        </p:txBody>
      </p:sp>
    </p:spTree>
    <p:extLst>
      <p:ext uri="{BB962C8B-B14F-4D97-AF65-F5344CB8AC3E}">
        <p14:creationId xmlns:p14="http://schemas.microsoft.com/office/powerpoint/2010/main" val="20774079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23</TotalTime>
  <Words>373</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AdvertisingExtraBold</vt:lpstr>
      <vt:lpstr>Arial</vt:lpstr>
      <vt:lpstr>Calibri</vt:lpstr>
      <vt:lpstr>Century Gothic</vt:lpstr>
      <vt:lpstr>Tahoma</vt:lpstr>
      <vt:lpstr>Wingdings 3</vt:lpstr>
      <vt:lpstr>Ion Boardroom</vt:lpstr>
      <vt:lpstr>مسببات التلوث الغذائي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مسببات التلوث الغذائي</dc:title>
  <dc:creator>Amir Fadil</dc:creator>
  <cp:lastModifiedBy>Amir Fadil</cp:lastModifiedBy>
  <cp:revision>4</cp:revision>
  <dcterms:created xsi:type="dcterms:W3CDTF">2020-03-19T15:25:23Z</dcterms:created>
  <dcterms:modified xsi:type="dcterms:W3CDTF">2020-03-19T15:49:07Z</dcterms:modified>
</cp:coreProperties>
</file>