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9" d="100"/>
          <a:sy n="49" d="100"/>
        </p:scale>
        <p:origin x="-1291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89336-0CBA-4605-99B6-366BDF3AC4A7}" type="datetimeFigureOut">
              <a:rPr lang="ar-IQ" smtClean="0"/>
              <a:t>27/07/1441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251E-7069-47A7-B63C-F576D2505165}" type="slidenum">
              <a:rPr lang="ar-IQ" smtClean="0"/>
              <a:t>‹#›</a:t>
            </a:fld>
            <a:endParaRPr lang="ar-IQ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89336-0CBA-4605-99B6-366BDF3AC4A7}" type="datetimeFigureOut">
              <a:rPr lang="ar-IQ" smtClean="0"/>
              <a:t>27/07/1441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251E-7069-47A7-B63C-F576D250516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89336-0CBA-4605-99B6-366BDF3AC4A7}" type="datetimeFigureOut">
              <a:rPr lang="ar-IQ" smtClean="0"/>
              <a:t>27/07/1441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251E-7069-47A7-B63C-F576D250516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89336-0CBA-4605-99B6-366BDF3AC4A7}" type="datetimeFigureOut">
              <a:rPr lang="ar-IQ" smtClean="0"/>
              <a:t>27/07/1441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251E-7069-47A7-B63C-F576D250516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89336-0CBA-4605-99B6-366BDF3AC4A7}" type="datetimeFigureOut">
              <a:rPr lang="ar-IQ" smtClean="0"/>
              <a:t>27/07/1441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251E-7069-47A7-B63C-F576D2505165}" type="slidenum">
              <a:rPr lang="ar-IQ" smtClean="0"/>
              <a:t>‹#›</a:t>
            </a:fld>
            <a:endParaRPr lang="ar-IQ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89336-0CBA-4605-99B6-366BDF3AC4A7}" type="datetimeFigureOut">
              <a:rPr lang="ar-IQ" smtClean="0"/>
              <a:t>27/07/1441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251E-7069-47A7-B63C-F576D250516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89336-0CBA-4605-99B6-366BDF3AC4A7}" type="datetimeFigureOut">
              <a:rPr lang="ar-IQ" smtClean="0"/>
              <a:t>27/07/1441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251E-7069-47A7-B63C-F576D2505165}" type="slidenum">
              <a:rPr lang="ar-IQ" smtClean="0"/>
              <a:t>‹#›</a:t>
            </a:fld>
            <a:endParaRPr lang="ar-IQ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89336-0CBA-4605-99B6-366BDF3AC4A7}" type="datetimeFigureOut">
              <a:rPr lang="ar-IQ" smtClean="0"/>
              <a:t>27/07/1441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251E-7069-47A7-B63C-F576D250516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89336-0CBA-4605-99B6-366BDF3AC4A7}" type="datetimeFigureOut">
              <a:rPr lang="ar-IQ" smtClean="0"/>
              <a:t>27/07/1441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251E-7069-47A7-B63C-F576D250516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89336-0CBA-4605-99B6-366BDF3AC4A7}" type="datetimeFigureOut">
              <a:rPr lang="ar-IQ" smtClean="0"/>
              <a:t>27/07/1441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251E-7069-47A7-B63C-F576D2505165}" type="slidenum">
              <a:rPr lang="ar-IQ" smtClean="0"/>
              <a:t>‹#›</a:t>
            </a:fld>
            <a:endParaRPr lang="ar-IQ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89336-0CBA-4605-99B6-366BDF3AC4A7}" type="datetimeFigureOut">
              <a:rPr lang="ar-IQ" smtClean="0"/>
              <a:t>27/07/1441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251E-7069-47A7-B63C-F576D250516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AE89336-0CBA-4605-99B6-366BDF3AC4A7}" type="datetimeFigureOut">
              <a:rPr lang="ar-IQ" smtClean="0"/>
              <a:t>27/07/1441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C029251E-7069-47A7-B63C-F576D2505165}" type="slidenum">
              <a:rPr lang="ar-IQ" smtClean="0"/>
              <a:t>‹#›</a:t>
            </a:fld>
            <a:endParaRPr lang="ar-IQ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852936"/>
            <a:ext cx="6781800" cy="1600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The Importance of Subjunctive Mood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2276872"/>
            <a:ext cx="7543800" cy="38862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By </a:t>
            </a:r>
            <a:endParaRPr lang="en-US" dirty="0"/>
          </a:p>
          <a:p>
            <a:pPr marL="0" indent="0" algn="ctr">
              <a:buNone/>
            </a:pPr>
            <a:r>
              <a:rPr lang="en-US" dirty="0" err="1" smtClean="0"/>
              <a:t>Asst.Prof</a:t>
            </a:r>
            <a:r>
              <a:rPr lang="en-US" dirty="0" smtClean="0"/>
              <a:t>. </a:t>
            </a:r>
            <a:r>
              <a:rPr lang="en-US" dirty="0" err="1" smtClean="0"/>
              <a:t>Estabraq</a:t>
            </a:r>
            <a:r>
              <a:rPr lang="en-US" dirty="0" smtClean="0"/>
              <a:t> R. I. (PhD.)</a:t>
            </a:r>
          </a:p>
          <a:p>
            <a:pPr marL="0" indent="0" algn="ctr">
              <a:buNone/>
            </a:pPr>
            <a:r>
              <a:rPr lang="en-US" dirty="0" smtClean="0"/>
              <a:t>Fourth Classes</a:t>
            </a:r>
          </a:p>
          <a:p>
            <a:pPr marL="0" indent="0" algn="ctr">
              <a:buNone/>
            </a:pPr>
            <a:r>
              <a:rPr lang="en-US" dirty="0" smtClean="0"/>
              <a:t>Department of Arabic</a:t>
            </a:r>
          </a:p>
          <a:p>
            <a:pPr marL="0" indent="0" algn="ctr">
              <a:buNone/>
            </a:pPr>
            <a:r>
              <a:rPr lang="en-US" dirty="0" smtClean="0"/>
              <a:t>College of Basic Education</a:t>
            </a:r>
          </a:p>
          <a:p>
            <a:pPr marL="0" indent="0" algn="ctr">
              <a:buNone/>
            </a:pPr>
            <a:r>
              <a:rPr lang="en-US" dirty="0" smtClean="0"/>
              <a:t>Al-</a:t>
            </a:r>
            <a:r>
              <a:rPr lang="en-US" dirty="0" err="1" smtClean="0"/>
              <a:t>Mustansiriyia</a:t>
            </a:r>
            <a:r>
              <a:rPr lang="en-US" dirty="0" smtClean="0"/>
              <a:t> University</a:t>
            </a:r>
          </a:p>
        </p:txBody>
      </p:sp>
    </p:spTree>
    <p:extLst>
      <p:ext uri="{BB962C8B-B14F-4D97-AF65-F5344CB8AC3E}">
        <p14:creationId xmlns:p14="http://schemas.microsoft.com/office/powerpoint/2010/main" val="218671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060848"/>
            <a:ext cx="8219256" cy="436910"/>
          </a:xfrm>
        </p:spPr>
        <p:txBody>
          <a:bodyPr>
            <a:normAutofit fontScale="90000"/>
          </a:bodyPr>
          <a:lstStyle/>
          <a:p>
            <a:pPr marL="342900" lvl="0" indent="-342900" rtl="0">
              <a:lnSpc>
                <a:spcPct val="115000"/>
              </a:lnSpc>
              <a:spcBef>
                <a:spcPts val="1680"/>
              </a:spcBef>
            </a:pPr>
            <a:r>
              <a:rPr lang="en-US" sz="3400" b="1" dirty="0">
                <a:solidFill>
                  <a:srgbClr val="444444"/>
                </a:solidFill>
                <a:latin typeface="Lato"/>
                <a:ea typeface="Times New Roman"/>
                <a:cs typeface="Times New Roman"/>
              </a:rPr>
              <a:t>Why Should I Care about the Subjunctive Mood?</a:t>
            </a:r>
            <a:r>
              <a:rPr lang="en-US" sz="2400" dirty="0">
                <a:solidFill>
                  <a:prstClr val="black"/>
                </a:solidFill>
                <a:ea typeface="Calibri"/>
                <a:cs typeface="Arial"/>
              </a:rPr>
              <a:t/>
            </a:r>
            <a:br>
              <a:rPr lang="en-US" sz="2400" dirty="0">
                <a:solidFill>
                  <a:prstClr val="black"/>
                </a:solidFill>
                <a:ea typeface="Calibri"/>
                <a:cs typeface="Arial"/>
              </a:rPr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276872"/>
            <a:ext cx="7543800" cy="3886200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en-US" dirty="0" smtClean="0">
                <a:latin typeface="Times New Roman"/>
                <a:ea typeface="Times New Roman"/>
              </a:rPr>
              <a:t>-The </a:t>
            </a:r>
            <a:r>
              <a:rPr lang="en-US" dirty="0">
                <a:latin typeface="Times New Roman"/>
                <a:ea typeface="Times New Roman"/>
              </a:rPr>
              <a:t>subjunctive mood definitely has its place in English grammar, but we shouldn't pretend it isn't starting to fade. </a:t>
            </a:r>
            <a:endParaRPr lang="en-US" dirty="0" smtClean="0">
              <a:latin typeface="Times New Roman"/>
              <a:ea typeface="Times New Roman"/>
            </a:endParaRPr>
          </a:p>
          <a:p>
            <a:pPr marL="0" indent="0" algn="l">
              <a:buNone/>
            </a:pPr>
            <a:r>
              <a:rPr lang="en-US" dirty="0">
                <a:latin typeface="Times New Roman"/>
                <a:ea typeface="Times New Roman"/>
              </a:rPr>
              <a:t>-</a:t>
            </a:r>
            <a:r>
              <a:rPr lang="en-US" dirty="0" smtClean="0">
                <a:latin typeface="Times New Roman"/>
                <a:ea typeface="Times New Roman"/>
              </a:rPr>
              <a:t>And</a:t>
            </a:r>
            <a:r>
              <a:rPr lang="en-US" dirty="0">
                <a:latin typeface="Times New Roman"/>
                <a:ea typeface="Times New Roman"/>
              </a:rPr>
              <a:t>, it's starting to fade for two understandable reasons: </a:t>
            </a:r>
            <a:endParaRPr lang="en-US" dirty="0" smtClean="0">
              <a:latin typeface="Times New Roman"/>
              <a:ea typeface="Times New Roman"/>
            </a:endParaRPr>
          </a:p>
          <a:p>
            <a:pPr marL="0" indent="0" algn="l">
              <a:buNone/>
            </a:pPr>
            <a:r>
              <a:rPr lang="en-US" dirty="0">
                <a:latin typeface="Times New Roman"/>
                <a:ea typeface="Times New Roman"/>
              </a:rPr>
              <a:t>-</a:t>
            </a:r>
            <a:r>
              <a:rPr lang="en-US" dirty="0" smtClean="0">
                <a:latin typeface="Times New Roman"/>
                <a:ea typeface="Times New Roman"/>
              </a:rPr>
              <a:t>firstly</a:t>
            </a:r>
            <a:r>
              <a:rPr lang="en-US" dirty="0">
                <a:latin typeface="Times New Roman"/>
                <a:ea typeface="Times New Roman"/>
              </a:rPr>
              <a:t>, it isn't particularly useful to convey meaning (i.e., the meaning often remains clear if it isn't used), and, </a:t>
            </a:r>
            <a:endParaRPr lang="en-US" dirty="0" smtClean="0">
              <a:latin typeface="Times New Roman"/>
              <a:ea typeface="Times New Roman"/>
            </a:endParaRPr>
          </a:p>
          <a:p>
            <a:pPr marL="0" indent="0" algn="l">
              <a:buNone/>
            </a:pPr>
            <a:r>
              <a:rPr lang="en-US" dirty="0" smtClean="0">
                <a:latin typeface="Times New Roman"/>
                <a:ea typeface="Times New Roman"/>
              </a:rPr>
              <a:t>-secondly</a:t>
            </a:r>
            <a:r>
              <a:rPr lang="en-US" dirty="0">
                <a:latin typeface="Times New Roman"/>
                <a:ea typeface="Times New Roman"/>
              </a:rPr>
              <a:t>, the rules for using it are tricky. </a:t>
            </a:r>
            <a:endParaRPr lang="en-US" dirty="0" smtClean="0">
              <a:latin typeface="Times New Roman"/>
              <a:ea typeface="Times New Roman"/>
            </a:endParaRPr>
          </a:p>
          <a:p>
            <a:pPr marL="0" indent="0" algn="l">
              <a:buNone/>
            </a:pPr>
            <a:r>
              <a:rPr lang="en-US" dirty="0">
                <a:latin typeface="Times New Roman"/>
                <a:ea typeface="Times New Roman"/>
              </a:rPr>
              <a:t>-</a:t>
            </a:r>
            <a:r>
              <a:rPr lang="en-US" dirty="0" smtClean="0">
                <a:latin typeface="Times New Roman"/>
                <a:ea typeface="Times New Roman"/>
              </a:rPr>
              <a:t>In </a:t>
            </a:r>
            <a:r>
              <a:rPr lang="en-US" dirty="0">
                <a:latin typeface="Times New Roman"/>
                <a:ea typeface="Times New Roman"/>
              </a:rPr>
              <a:t>fact, the subjunctive mood is pretty inefficient as a language tool, and, as a language develops, efficiency always trumps dogma.</a:t>
            </a:r>
            <a:br>
              <a:rPr lang="en-US" dirty="0">
                <a:latin typeface="Times New Roman"/>
                <a:ea typeface="Times New Roman"/>
              </a:rPr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582336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764704"/>
            <a:ext cx="8147248" cy="5361459"/>
          </a:xfrm>
        </p:spPr>
        <p:txBody>
          <a:bodyPr>
            <a:normAutofit/>
          </a:bodyPr>
          <a:lstStyle/>
          <a:p>
            <a:pPr algn="l" rtl="0">
              <a:lnSpc>
                <a:spcPct val="115000"/>
              </a:lnSpc>
              <a:spcAft>
                <a:spcPts val="1200"/>
              </a:spcAft>
            </a:pPr>
            <a:r>
              <a:rPr lang="en-US" sz="4000" b="1" dirty="0">
                <a:solidFill>
                  <a:srgbClr val="991111"/>
                </a:solidFill>
                <a:latin typeface="Lato"/>
                <a:ea typeface="Times New Roman"/>
                <a:cs typeface="Times New Roman"/>
              </a:rPr>
              <a:t>Key Points</a:t>
            </a:r>
            <a:endParaRPr lang="en-US" sz="2800" dirty="0">
              <a:ea typeface="Calibri"/>
              <a:cs typeface="Arial"/>
            </a:endParaRPr>
          </a:p>
          <a:p>
            <a:pPr marR="304800" lvl="0" algn="l" rt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dirty="0">
                <a:latin typeface="Lato"/>
                <a:ea typeface="Times New Roman"/>
                <a:cs typeface="Times New Roman"/>
              </a:rPr>
              <a:t>If you think your verb in the subjunctive mood sounds a little awkward, use it (and enjoy the showing off).</a:t>
            </a:r>
            <a:endParaRPr lang="en-US" sz="2800" dirty="0">
              <a:ea typeface="Calibri"/>
              <a:cs typeface="Arial"/>
            </a:endParaRPr>
          </a:p>
          <a:p>
            <a:pPr marR="304800" lvl="0" algn="l" rtl="0">
              <a:lnSpc>
                <a:spcPct val="115000"/>
              </a:lnSpc>
              <a:spcAft>
                <a:spcPts val="6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dirty="0">
                <a:latin typeface="Lato"/>
                <a:ea typeface="Times New Roman"/>
                <a:cs typeface="Times New Roman"/>
              </a:rPr>
              <a:t>If you think your verb in the subjunctive mood sounds awful, bin it (and enjoy today's leniency).</a:t>
            </a:r>
            <a:endParaRPr lang="en-US" sz="2800" dirty="0">
              <a:ea typeface="Calibri"/>
              <a:cs typeface="Arial"/>
            </a:endParaRPr>
          </a:p>
          <a:p>
            <a:endParaRPr lang="ar-IQ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166" t="5330" r="166" b="5330"/>
          <a:stretch/>
        </p:blipFill>
        <p:spPr>
          <a:xfrm>
            <a:off x="5957566" y="4824931"/>
            <a:ext cx="3171428" cy="20314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56351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>
                <a:latin typeface="Times New Roman"/>
                <a:ea typeface="Times New Roman"/>
              </a:rPr>
              <a:t>If you're unsure whether the normal verb or the subjunctive verb sounds best, use the subjunctive one. </a:t>
            </a:r>
            <a:endParaRPr lang="en-US" dirty="0" smtClean="0">
              <a:latin typeface="Times New Roman"/>
              <a:ea typeface="Times New Roman"/>
            </a:endParaRPr>
          </a:p>
          <a:p>
            <a:pPr marR="304800" lvl="0" algn="l" rt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dirty="0" smtClean="0">
                <a:latin typeface="Times New Roman"/>
                <a:ea typeface="Times New Roman"/>
              </a:rPr>
              <a:t>If </a:t>
            </a:r>
            <a:r>
              <a:rPr lang="en-US" dirty="0">
                <a:latin typeface="Times New Roman"/>
                <a:ea typeface="Times New Roman"/>
              </a:rPr>
              <a:t>you can't bear how the subjunctive one sounds, have the confidence to use the normal </a:t>
            </a:r>
            <a:r>
              <a:rPr lang="ar-IQ" dirty="0" smtClean="0">
                <a:latin typeface="Times New Roman"/>
                <a:ea typeface="Times New Roman"/>
              </a:rPr>
              <a:t> </a:t>
            </a:r>
            <a:r>
              <a:rPr lang="en-US" dirty="0" smtClean="0">
                <a:latin typeface="Times New Roman"/>
                <a:ea typeface="Times New Roman"/>
              </a:rPr>
              <a:t>verb, e.g. :-</a:t>
            </a:r>
          </a:p>
          <a:p>
            <a:pPr marR="304800" lvl="0" algn="l" rt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dirty="0" smtClean="0">
                <a:latin typeface="Times New Roman"/>
                <a:ea typeface="Times New Roman"/>
                <a:cs typeface="Arial"/>
              </a:rPr>
              <a:t>I </a:t>
            </a:r>
            <a:r>
              <a:rPr lang="en-US" dirty="0">
                <a:latin typeface="Times New Roman"/>
                <a:ea typeface="Times New Roman"/>
                <a:cs typeface="Arial"/>
              </a:rPr>
              <a:t>must insist that he </a:t>
            </a:r>
            <a:r>
              <a:rPr lang="en-US" b="1" strike="sngStrike" dirty="0">
                <a:latin typeface="Times New Roman"/>
                <a:ea typeface="Times New Roman"/>
                <a:cs typeface="Arial"/>
              </a:rPr>
              <a:t>lower</a:t>
            </a:r>
            <a:r>
              <a:rPr lang="en-US" b="1" dirty="0">
                <a:latin typeface="Times New Roman"/>
                <a:ea typeface="Times New Roman"/>
                <a:cs typeface="Arial"/>
              </a:rPr>
              <a:t>/lowers</a:t>
            </a:r>
            <a:r>
              <a:rPr lang="en-US" dirty="0">
                <a:latin typeface="Times New Roman"/>
                <a:ea typeface="Times New Roman"/>
                <a:cs typeface="Arial"/>
              </a:rPr>
              <a:t> his voice.</a:t>
            </a:r>
            <a:endParaRPr lang="en-US" sz="2800" dirty="0">
              <a:ea typeface="Calibri"/>
              <a:cs typeface="Arial"/>
            </a:endParaRPr>
          </a:p>
          <a:p>
            <a:pPr algn="l"/>
            <a:endParaRPr lang="en-US" dirty="0" smtClean="0">
              <a:latin typeface="Times New Roman"/>
              <a:ea typeface="Times New Roman"/>
            </a:endParaRPr>
          </a:p>
          <a:p>
            <a:pPr algn="l"/>
            <a:endParaRPr lang="ar-IQ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937"/>
          <a:stretch/>
        </p:blipFill>
        <p:spPr>
          <a:xfrm>
            <a:off x="6300192" y="4581128"/>
            <a:ext cx="1645920" cy="15812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71198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857852"/>
            <a:ext cx="8267263" cy="49775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18434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16</TotalTime>
  <Words>219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NewsPrint</vt:lpstr>
      <vt:lpstr>   The Importance of Subjunctive Mood   </vt:lpstr>
      <vt:lpstr>Why Should I Care about the Subjunctive Mood?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Importance of Subjunctive Mood</dc:title>
  <dc:creator>saad</dc:creator>
  <cp:lastModifiedBy>saad</cp:lastModifiedBy>
  <cp:revision>3</cp:revision>
  <dcterms:created xsi:type="dcterms:W3CDTF">2020-03-21T11:56:44Z</dcterms:created>
  <dcterms:modified xsi:type="dcterms:W3CDTF">2020-03-21T12:13:10Z</dcterms:modified>
</cp:coreProperties>
</file>