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5DE69D-6482-469F-B4B0-B233AED98A1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76CCE4-BBA8-4BCA-B843-53227CF940A6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devices.net/clause/" TargetMode="External"/><Relationship Id="rId7" Type="http://schemas.openxmlformats.org/officeDocument/2006/relationships/hyperlink" Target="https://literarydevices.net/subject/" TargetMode="External"/><Relationship Id="rId2" Type="http://schemas.openxmlformats.org/officeDocument/2006/relationships/hyperlink" Target="https://literarydevices.net/vo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terarydevices.net/object/" TargetMode="External"/><Relationship Id="rId5" Type="http://schemas.openxmlformats.org/officeDocument/2006/relationships/hyperlink" Target="https://literarydevices.net/verb/" TargetMode="External"/><Relationship Id="rId4" Type="http://schemas.openxmlformats.org/officeDocument/2006/relationships/hyperlink" Target="https://literarydevices.net/sente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r-monster.com/glossary/active_voice.htm" TargetMode="External"/><Relationship Id="rId2" Type="http://schemas.openxmlformats.org/officeDocument/2006/relationships/hyperlink" Target="https://www.grammar-monster.com/lessons/verb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ammar-monster.com/glossary/subject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-531440"/>
            <a:ext cx="7772400" cy="2520280"/>
          </a:xfrm>
        </p:spPr>
        <p:txBody>
          <a:bodyPr/>
          <a:lstStyle/>
          <a:p>
            <a:r>
              <a:rPr lang="en-US" dirty="0" smtClean="0"/>
              <a:t>Passive Voice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348880"/>
            <a:ext cx="6400800" cy="4392488"/>
          </a:xfrm>
        </p:spPr>
        <p:txBody>
          <a:bodyPr/>
          <a:lstStyle/>
          <a:p>
            <a:r>
              <a:rPr lang="en-US" b="1" dirty="0" smtClean="0"/>
              <a:t>By</a:t>
            </a:r>
          </a:p>
          <a:p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1878612" y="2780928"/>
            <a:ext cx="5472608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b="1" kern="1800" dirty="0">
                <a:latin typeface="Times New Roman"/>
                <a:ea typeface="Times New Roman"/>
              </a:rPr>
              <a:t>Asst. Prof. </a:t>
            </a:r>
            <a:r>
              <a:rPr lang="en-US" sz="3200" b="1" kern="1800" dirty="0" err="1">
                <a:latin typeface="Times New Roman"/>
                <a:ea typeface="Times New Roman"/>
              </a:rPr>
              <a:t>Estabraq</a:t>
            </a:r>
            <a:r>
              <a:rPr lang="en-US" sz="3200" b="1" kern="1800" dirty="0">
                <a:latin typeface="Times New Roman"/>
                <a:ea typeface="Times New Roman"/>
              </a:rPr>
              <a:t> R. (PhD.)</a:t>
            </a:r>
          </a:p>
          <a:p>
            <a:pPr lvl="0" algn="ctr">
              <a:spcBef>
                <a:spcPct val="20000"/>
              </a:spcBef>
            </a:pPr>
            <a:r>
              <a:rPr lang="en-US" sz="3200" b="1" kern="1800" dirty="0">
                <a:latin typeface="Times New Roman"/>
                <a:ea typeface="Times New Roman"/>
              </a:rPr>
              <a:t>English Classes</a:t>
            </a:r>
          </a:p>
          <a:p>
            <a:pPr lvl="0" algn="ctr">
              <a:spcBef>
                <a:spcPct val="20000"/>
              </a:spcBef>
            </a:pPr>
            <a:r>
              <a:rPr lang="en-US" sz="3200" b="1" kern="1800" dirty="0">
                <a:latin typeface="Times New Roman"/>
                <a:ea typeface="Times New Roman"/>
              </a:rPr>
              <a:t>College of Basic Education </a:t>
            </a:r>
          </a:p>
          <a:p>
            <a:pPr lvl="0" algn="ctr">
              <a:spcBef>
                <a:spcPct val="20000"/>
              </a:spcBef>
            </a:pPr>
            <a:r>
              <a:rPr lang="en-US" sz="3200" b="1" kern="1800" dirty="0">
                <a:latin typeface="Times New Roman"/>
                <a:ea typeface="Times New Roman"/>
              </a:rPr>
              <a:t>Al-</a:t>
            </a:r>
            <a:r>
              <a:rPr lang="en-US" sz="3200" b="1" kern="1800" dirty="0" err="1">
                <a:latin typeface="Times New Roman"/>
                <a:ea typeface="Times New Roman"/>
              </a:rPr>
              <a:t>Mustansiriyah</a:t>
            </a:r>
            <a:r>
              <a:rPr lang="en-US" sz="3200" b="1" kern="1800" dirty="0">
                <a:latin typeface="Times New Roman"/>
                <a:ea typeface="Times New Roman"/>
              </a:rPr>
              <a:t> </a:t>
            </a:r>
            <a:r>
              <a:rPr lang="en-US" sz="3200" b="1" kern="1800" dirty="0" err="1">
                <a:latin typeface="Times New Roman"/>
                <a:ea typeface="Times New Roman"/>
              </a:rPr>
              <a:t>Universty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5523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008112"/>
          </a:xfrm>
        </p:spPr>
        <p:txBody>
          <a:bodyPr>
            <a:normAutofit fontScale="90000"/>
          </a:bodyPr>
          <a:lstStyle/>
          <a:p>
            <a:pPr marL="342900" lvl="0" indent="-342900" rt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US" sz="3700" b="1" dirty="0">
                <a:solidFill>
                  <a:prstClr val="black"/>
                </a:solidFill>
                <a:ea typeface="Calibri"/>
                <a:cs typeface="Arial"/>
              </a:rPr>
              <a:t>Definition of Passive Voice</a:t>
            </a:r>
            <a:r>
              <a:rPr lang="en-US" sz="2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en-US" sz="2200" dirty="0">
                <a:solidFill>
                  <a:prstClr val="black"/>
                </a:solidFill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/>
                <a:cs typeface="Arial"/>
              </a:rPr>
              <a:t>A </a:t>
            </a:r>
            <a:r>
              <a:rPr lang="en-US" dirty="0">
                <a:ea typeface="Calibri"/>
                <a:cs typeface="Arial"/>
              </a:rPr>
              <a:t>passive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2"/>
              </a:rPr>
              <a:t>voice</a:t>
            </a:r>
            <a:r>
              <a:rPr lang="en-US" dirty="0">
                <a:ea typeface="Calibri"/>
                <a:cs typeface="Arial"/>
              </a:rPr>
              <a:t> is a type of a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3"/>
              </a:rPr>
              <a:t>clause</a:t>
            </a:r>
            <a:r>
              <a:rPr lang="en-US" dirty="0">
                <a:ea typeface="Calibri"/>
                <a:cs typeface="Arial"/>
              </a:rPr>
              <a:t> or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4"/>
              </a:rPr>
              <a:t>sentence</a:t>
            </a:r>
            <a:r>
              <a:rPr lang="en-US" dirty="0">
                <a:ea typeface="Calibri"/>
                <a:cs typeface="Arial"/>
              </a:rPr>
              <a:t> in which an action (through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5"/>
              </a:rPr>
              <a:t>verb</a:t>
            </a:r>
            <a:r>
              <a:rPr lang="en-US" dirty="0">
                <a:ea typeface="Calibri"/>
                <a:cs typeface="Arial"/>
              </a:rPr>
              <a:t>), or an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6"/>
              </a:rPr>
              <a:t>object</a:t>
            </a:r>
            <a:r>
              <a:rPr lang="en-US" dirty="0">
                <a:ea typeface="Calibri"/>
                <a:cs typeface="Arial"/>
              </a:rPr>
              <a:t> of a sentence, is emphasized rather than its </a:t>
            </a:r>
            <a:r>
              <a:rPr lang="en-US" dirty="0">
                <a:solidFill>
                  <a:srgbClr val="0000FF"/>
                </a:solidFill>
                <a:ea typeface="Calibri"/>
                <a:cs typeface="Arial"/>
                <a:hlinkClick r:id="rId7"/>
              </a:rPr>
              <a:t>subject</a:t>
            </a:r>
            <a:r>
              <a:rPr lang="en-US" dirty="0">
                <a:ea typeface="Calibri"/>
                <a:cs typeface="Arial"/>
              </a:rPr>
              <a:t>. </a:t>
            </a:r>
            <a:endParaRPr lang="en-US" dirty="0" smtClean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/>
                <a:cs typeface="Arial"/>
              </a:rPr>
              <a:t>Simply</a:t>
            </a:r>
            <a:r>
              <a:rPr lang="en-US" dirty="0">
                <a:ea typeface="Calibri"/>
                <a:cs typeface="Arial"/>
              </a:rPr>
              <a:t>, the subject receives the action of the verb. The emphasis or focus is on the action, while the subject is not known or is less important.</a:t>
            </a:r>
            <a:r>
              <a:rPr lang="en-US" sz="4800" dirty="0">
                <a:solidFill>
                  <a:srgbClr val="222222"/>
                </a:solidFill>
                <a:ea typeface="Times New Roman"/>
                <a:cs typeface="Arial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469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US" sz="4000" b="1" kern="18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What Is Passive Voice? </a:t>
            </a:r>
            <a:r>
              <a:rPr lang="en-US" sz="1800" b="1" kern="0" dirty="0">
                <a:solidFill>
                  <a:schemeClr val="bg1"/>
                </a:solidFill>
                <a:latin typeface="Cambria"/>
                <a:ea typeface="Times New Roman"/>
                <a:cs typeface="Times New Roman"/>
              </a:rPr>
              <a:t/>
            </a:r>
            <a:br>
              <a:rPr lang="en-US" sz="1800" b="1" kern="0" dirty="0">
                <a:solidFill>
                  <a:schemeClr val="bg1"/>
                </a:solidFill>
                <a:latin typeface="Cambria"/>
                <a:ea typeface="Times New Roman"/>
                <a:cs typeface="Times New Roman"/>
              </a:rPr>
            </a:b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976664"/>
          </a:xfrm>
        </p:spPr>
        <p:txBody>
          <a:bodyPr>
            <a:normAutofit fontScale="2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9600" dirty="0" smtClean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Passive 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voice is a quality of a </a:t>
            </a:r>
            <a:r>
              <a:rPr lang="en-US" sz="9600" dirty="0">
                <a:solidFill>
                  <a:srgbClr val="991111"/>
                </a:solidFill>
                <a:latin typeface="Times New Roman"/>
                <a:ea typeface="Times New Roman"/>
                <a:cs typeface="+mj-cs"/>
                <a:hlinkClick r:id="rId2"/>
              </a:rPr>
              <a:t>verb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 that describes when the subject of a sentence is acted upon by the verb. For example:</a:t>
            </a:r>
            <a:endParaRPr lang="en-US" sz="9600" dirty="0">
              <a:ea typeface="Calibri"/>
              <a:cs typeface="+mj-cs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The sheriff was shot.</a:t>
            </a:r>
            <a:endParaRPr lang="en-US" sz="9600" dirty="0">
              <a:ea typeface="Calibri"/>
              <a:cs typeface="+mj-cs"/>
            </a:endParaRPr>
          </a:p>
          <a:p>
            <a:pPr marL="304800" marR="304800" algn="l" rtl="0">
              <a:lnSpc>
                <a:spcPct val="115000"/>
              </a:lnSpc>
              <a:spcAft>
                <a:spcPts val="0"/>
              </a:spcAf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(This is an example of the </a:t>
            </a:r>
            <a:r>
              <a:rPr lang="en-US" sz="9600" b="1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passive voice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. The action is done to the subject.)</a:t>
            </a:r>
            <a:endParaRPr lang="en-US" sz="9600" dirty="0">
              <a:ea typeface="Calibri"/>
              <a:cs typeface="+mj-cs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When the opposite is true (i.e., the subject of the sentence is acting out the verb), it is said to be in </a:t>
            </a:r>
            <a:r>
              <a:rPr lang="en-US" sz="9600" dirty="0">
                <a:solidFill>
                  <a:srgbClr val="991111"/>
                </a:solidFill>
                <a:latin typeface="Times New Roman"/>
                <a:ea typeface="Times New Roman"/>
                <a:cs typeface="+mj-cs"/>
                <a:hlinkClick r:id="rId3"/>
              </a:rPr>
              <a:t>active voice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. For example:</a:t>
            </a:r>
            <a:endParaRPr lang="en-US" sz="9600" dirty="0">
              <a:ea typeface="Calibri"/>
              <a:cs typeface="+mj-cs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I shot the sheriff.</a:t>
            </a:r>
            <a:endParaRPr lang="en-US" sz="9600" dirty="0">
              <a:ea typeface="Calibri"/>
              <a:cs typeface="+mj-cs"/>
            </a:endParaRPr>
          </a:p>
          <a:p>
            <a:pPr marL="304800" marR="304800" algn="l" rtl="0">
              <a:lnSpc>
                <a:spcPct val="115000"/>
              </a:lnSpc>
              <a:spcAft>
                <a:spcPts val="0"/>
              </a:spcAf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(This is an example of the </a:t>
            </a:r>
            <a:r>
              <a:rPr lang="en-US" sz="9600" b="1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active voice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. The subject does the action.)</a:t>
            </a:r>
            <a:endParaRPr lang="en-US" sz="9600" dirty="0">
              <a:ea typeface="Calibri"/>
              <a:cs typeface="+mj-cs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In other words, a verb is said to be in the </a:t>
            </a:r>
            <a:r>
              <a:rPr lang="en-US" sz="9600" i="1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passive voice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 when its </a:t>
            </a:r>
            <a:r>
              <a:rPr lang="en-US" sz="9600" dirty="0">
                <a:solidFill>
                  <a:srgbClr val="991111"/>
                </a:solidFill>
                <a:latin typeface="Times New Roman"/>
                <a:ea typeface="Times New Roman"/>
                <a:cs typeface="+mj-cs"/>
                <a:hlinkClick r:id="rId4"/>
              </a:rPr>
              <a:t>subject</a:t>
            </a: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 does not perform the action of the verb but has the action of the verb performed on it.</a:t>
            </a:r>
            <a:b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</a:br>
            <a: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en-US" sz="96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</a:br>
            <a:endParaRPr lang="en-US" sz="9600" dirty="0">
              <a:ea typeface="Calibri"/>
              <a:cs typeface="+mj-cs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26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rtl="0">
              <a:lnSpc>
                <a:spcPct val="115000"/>
              </a:lnSpc>
              <a:spcBef>
                <a:spcPts val="168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More Examples of the Passive Voice</a:t>
            </a:r>
            <a:r>
              <a:rPr lang="en-US" sz="3600" dirty="0">
                <a:solidFill>
                  <a:schemeClr val="bg1"/>
                </a:solidFill>
                <a:ea typeface="Calibri"/>
                <a:cs typeface="Arial"/>
              </a:rPr>
              <a:t/>
            </a:r>
            <a:br>
              <a:rPr lang="en-US" sz="3600" dirty="0">
                <a:solidFill>
                  <a:schemeClr val="bg1"/>
                </a:solidFill>
                <a:ea typeface="Calibri"/>
                <a:cs typeface="Arial"/>
              </a:rPr>
            </a:br>
            <a:r>
              <a:rPr lang="en-US" sz="3600" dirty="0">
                <a:solidFill>
                  <a:schemeClr val="bg1"/>
                </a:solidFill>
                <a:latin typeface="Times New Roman"/>
                <a:ea typeface="Times New Roman"/>
              </a:rPr>
              <a:t>Look at this example of the passive voice</a:t>
            </a:r>
            <a:endParaRPr lang="ar-IQ" sz="3600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passive voice example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772816"/>
            <a:ext cx="7704856" cy="4104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67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Another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Example</a:t>
            </a:r>
            <a:endParaRPr lang="ar-IQ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passive voice example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48883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39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15000"/>
              </a:lnSpc>
              <a:spcBef>
                <a:spcPts val="168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444444"/>
                </a:solidFill>
                <a:latin typeface="Lato"/>
                <a:ea typeface="Times New Roman"/>
                <a:cs typeface="Times New Roman"/>
              </a:rPr>
              <a:t>Examples of Verbs in the Passive Voice</a:t>
            </a:r>
            <a:endParaRPr lang="en-US" sz="2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Remember that if a verb is in the passive voice, its subject has the action of the verb done to it. Here are some more example sentences featuring passive verbs (shaded):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Everyone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 was startled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by the power outage.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A scream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was heard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coming from across the house.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The candles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were extinguished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as we rushed to the scream.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The crime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was illuminated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shortly by flashes of lightning.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She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had been murdered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A trap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was devised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to catch the killer.</a:t>
            </a:r>
            <a:endParaRPr lang="en-US" sz="24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Lieutenant Lavender 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was caught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 by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the brilliant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detective Educator Emerald.</a:t>
            </a:r>
            <a:endParaRPr lang="en-US" sz="2400" dirty="0"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4193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7996048" cy="66081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81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90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Passive Voice</vt:lpstr>
      <vt:lpstr>Definition of Passive Voice </vt:lpstr>
      <vt:lpstr>What Is Passive Voice?  </vt:lpstr>
      <vt:lpstr>More Examples of the Passive Voice Look at this example of the passive voice</vt:lpstr>
      <vt:lpstr>Another Example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saad</dc:creator>
  <cp:lastModifiedBy>saad</cp:lastModifiedBy>
  <cp:revision>19</cp:revision>
  <dcterms:created xsi:type="dcterms:W3CDTF">2020-03-23T12:03:23Z</dcterms:created>
  <dcterms:modified xsi:type="dcterms:W3CDTF">2020-03-23T16:10:00Z</dcterms:modified>
</cp:coreProperties>
</file>