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70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26/07/1441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ea typeface="Calibri"/>
                <a:cs typeface="Simplified Arabic"/>
              </a:rPr>
              <a:t>وزارة التعليم العالي والبحث العلمي </a:t>
            </a:r>
            <a:r>
              <a:rPr lang="en-US" sz="3200" dirty="0">
                <a:ea typeface="Calibri"/>
                <a:cs typeface="Arial"/>
              </a:rPr>
              <a:t/>
            </a:r>
            <a:br>
              <a:rPr lang="en-US" sz="3200" dirty="0">
                <a:ea typeface="Calibri"/>
                <a:cs typeface="Arial"/>
              </a:rPr>
            </a:br>
            <a:r>
              <a:rPr lang="ar-SA" dirty="0">
                <a:ea typeface="Calibri"/>
                <a:cs typeface="Simplified Arabic"/>
              </a:rPr>
              <a:t>الجامعة المستنصرية / كلية التربية الأساسية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34200" dirty="0">
                <a:latin typeface="Simplified Arabic"/>
                <a:ea typeface="Calibri"/>
                <a:cs typeface="AF_Diwani"/>
              </a:rPr>
              <a:t>جدول المواصفات في الاختبارات </a:t>
            </a:r>
            <a:r>
              <a:rPr lang="ar-IQ" sz="34200" dirty="0" smtClean="0">
                <a:latin typeface="Simplified Arabic"/>
                <a:ea typeface="Calibri"/>
                <a:cs typeface="AF_Diwani"/>
              </a:rPr>
              <a:t>التحصيلية</a:t>
            </a:r>
            <a:r>
              <a:rPr lang="ar-IQ" sz="34200" dirty="0">
                <a:latin typeface="Simplified Arabic"/>
                <a:ea typeface="Calibri"/>
                <a:cs typeface="AF_Diwani"/>
              </a:rPr>
              <a:t> </a:t>
            </a:r>
            <a:r>
              <a:rPr lang="ar-IQ" sz="34200" dirty="0" smtClean="0">
                <a:latin typeface="Simplified Arabic"/>
                <a:ea typeface="Calibri"/>
                <a:cs typeface="AF_Diwani"/>
              </a:rPr>
              <a:t> </a:t>
            </a:r>
            <a:endParaRPr lang="ar-IQ" sz="34200" dirty="0" smtClean="0">
              <a:latin typeface="Simplified Arabic"/>
              <a:ea typeface="Calibri"/>
              <a:cs typeface="AF_Diwani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5800" dirty="0" smtClean="0">
                <a:ea typeface="Calibri"/>
              </a:rPr>
              <a:t>بإشراف  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5800" dirty="0" smtClean="0">
                <a:ea typeface="Calibri"/>
              </a:rPr>
              <a:t> </a:t>
            </a:r>
            <a:endParaRPr lang="ar-IQ" sz="5800" dirty="0">
              <a:ea typeface="Calibri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10000" dirty="0" err="1">
                <a:ea typeface="Calibri"/>
                <a:cs typeface="AF_Hijaz" pitchFamily="2" charset="-78"/>
              </a:rPr>
              <a:t>أ.م.د</a:t>
            </a:r>
            <a:r>
              <a:rPr lang="ar-IQ" sz="10000" dirty="0">
                <a:ea typeface="Calibri"/>
                <a:cs typeface="AF_Hijaz" pitchFamily="2" charset="-78"/>
              </a:rPr>
              <a:t> </a:t>
            </a:r>
            <a:r>
              <a:rPr lang="ar-IQ" sz="10000" dirty="0" smtClean="0">
                <a:ea typeface="Calibri"/>
                <a:cs typeface="AF_Hijaz" pitchFamily="2" charset="-78"/>
              </a:rPr>
              <a:t>قصي عبد العباس الابيض</a:t>
            </a:r>
            <a:endParaRPr lang="en-US" sz="10000" dirty="0">
              <a:ea typeface="Calibri"/>
              <a:cs typeface="AF_Hijaz" pitchFamily="2" charset="-78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0891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 smtClean="0">
                <a:ea typeface="Calibri"/>
                <a:cs typeface="Simplified Arabic"/>
              </a:rPr>
              <a:t>كيفية اعداد جدول المواصفات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51774"/>
              </p:ext>
            </p:extLst>
          </p:nvPr>
        </p:nvGraphicFramePr>
        <p:xfrm>
          <a:off x="611560" y="1772815"/>
          <a:ext cx="7992889" cy="4752528"/>
        </p:xfrm>
        <a:graphic>
          <a:graphicData uri="http://schemas.openxmlformats.org/drawingml/2006/table">
            <a:tbl>
              <a:tblPr rtl="1" firstRow="1" firstCol="1" bandRow="1">
                <a:tableStyleId>{93296810-A885-4BE3-A3E7-6D5BEEA58F35}</a:tableStyleId>
              </a:tblPr>
              <a:tblGrid>
                <a:gridCol w="987845"/>
                <a:gridCol w="493923"/>
                <a:gridCol w="859600"/>
                <a:gridCol w="859600"/>
                <a:gridCol w="737419"/>
                <a:gridCol w="737419"/>
                <a:gridCol w="737419"/>
                <a:gridCol w="736551"/>
                <a:gridCol w="737419"/>
                <a:gridCol w="1105694"/>
              </a:tblGrid>
              <a:tr h="373413">
                <a:tc rowSpan="3"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الموضوعات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مجموع الأسئلة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التركيز للموضوعات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3413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543146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36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543146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الفاعل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25.0%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43146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نائب الفاعل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15.0%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43146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المفعول به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20.0%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746826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المفعول المطلق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40.0%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43146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 spc="300">
                          <a:ln w="5715" cap="flat" cmpd="sng" algn="ctr">
                            <a:solidFill>
                              <a:srgbClr val="F4F6F9"/>
                            </a:solidFill>
                            <a:prstDash val="solid"/>
                            <a:miter lim="0"/>
                          </a:ln>
                          <a:effectLst>
                            <a:glow rad="45504">
                              <a:srgbClr val="0D7BFF">
                                <a:alpha val="35000"/>
                              </a:srgbClr>
                            </a:glow>
                          </a:effectLst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43146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 spc="300">
                          <a:ln w="5715" cap="flat" cmpd="sng" algn="ctr">
                            <a:solidFill>
                              <a:srgbClr val="F4F6F9"/>
                            </a:solidFill>
                            <a:prstDash val="solid"/>
                            <a:miter lim="0"/>
                          </a:ln>
                          <a:effectLst>
                            <a:glow rad="45504">
                              <a:srgbClr val="0D7BFF">
                                <a:alpha val="35000"/>
                              </a:srgbClr>
                            </a:glow>
                          </a:effectLst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30.0%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20.0%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15.0%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13.3%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11.7%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10.0%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87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ea typeface="Calibri"/>
                <a:cs typeface="Simplified Arabic"/>
              </a:rPr>
              <a:t>ملحوظات مهمة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0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Low"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 </a:t>
            </a:r>
            <a:r>
              <a:rPr lang="ar-IQ" sz="2400" dirty="0">
                <a:ea typeface="Calibri"/>
                <a:cs typeface="Simplified Arabic"/>
              </a:rPr>
              <a:t>نكتب جدول المواصفات في صورته النهائية مع الاخذ في الاعتبار ما يأتي </a:t>
            </a:r>
          </a:p>
          <a:p>
            <a:pPr marL="0" indent="0" algn="justLow">
              <a:spcAft>
                <a:spcPts val="1000"/>
              </a:spcAft>
              <a:buNone/>
            </a:pPr>
            <a:r>
              <a:rPr lang="ar-IQ" sz="2400" dirty="0" smtClean="0">
                <a:ea typeface="Calibri"/>
                <a:cs typeface="Simplified Arabic"/>
              </a:rPr>
              <a:t>1- ليس </a:t>
            </a:r>
            <a:r>
              <a:rPr lang="ar-IQ" sz="2400" dirty="0">
                <a:ea typeface="Calibri"/>
                <a:cs typeface="Simplified Arabic"/>
              </a:rPr>
              <a:t>بالضرورة كل الحقول تعبأ بل قد لا يوجد سؤال في موضوع ما في بعض مستويات الاهداف وخصوصا المستويات العليا . </a:t>
            </a:r>
          </a:p>
          <a:p>
            <a:pPr marL="0" indent="0" algn="justLow">
              <a:spcAft>
                <a:spcPts val="1000"/>
              </a:spcAft>
              <a:buNone/>
            </a:pPr>
            <a:r>
              <a:rPr lang="ar-IQ" sz="2400" dirty="0" smtClean="0">
                <a:ea typeface="Calibri"/>
                <a:cs typeface="Simplified Arabic"/>
              </a:rPr>
              <a:t>2- توجد </a:t>
            </a:r>
            <a:r>
              <a:rPr lang="ar-IQ" sz="2400" dirty="0">
                <a:ea typeface="Calibri"/>
                <a:cs typeface="Simplified Arabic"/>
              </a:rPr>
              <a:t>كسور عشرية في الاوزان النسبية والافضل أن تجبر تلك الكسور الى اعداد صحيحة لان هذه الاوزان ليست تقديرات دقيقة بل هي تقريبية .</a:t>
            </a:r>
          </a:p>
          <a:p>
            <a:pPr marL="0" indent="0" algn="justLow">
              <a:spcAft>
                <a:spcPts val="1000"/>
              </a:spcAft>
              <a:buNone/>
            </a:pPr>
            <a:r>
              <a:rPr lang="ar-IQ" sz="2400" dirty="0" smtClean="0">
                <a:ea typeface="Calibri"/>
                <a:cs typeface="Simplified Arabic"/>
              </a:rPr>
              <a:t>3- </a:t>
            </a:r>
            <a:r>
              <a:rPr lang="ar-IQ" sz="2400" dirty="0">
                <a:ea typeface="Calibri"/>
                <a:cs typeface="Simplified Arabic"/>
              </a:rPr>
              <a:t>قد تجد أن معظم الارقام التي تمثل عدد الاسئلة تحتوي كسورا عشرية ، لذا ينبغي أن تجبر تلك الكسور الى اعداد صحيحة مع مراعاة التوازن الذي يبقي المجموع الكلي للأسئلة ثابتا ( سواء أكان المجموع رأسيا أو افقيا</a:t>
            </a:r>
            <a:r>
              <a:rPr lang="ar-IQ" sz="2400">
                <a:ea typeface="Calibri"/>
                <a:cs typeface="Simplified Arabic"/>
              </a:rPr>
              <a:t>) </a:t>
            </a:r>
            <a:r>
              <a:rPr lang="ar-IQ" sz="2400" smtClean="0">
                <a:ea typeface="Calibri"/>
                <a:cs typeface="Simplified Arabic"/>
              </a:rPr>
              <a:t>. </a:t>
            </a:r>
            <a:endParaRPr lang="ar-IQ" sz="2400" dirty="0">
              <a:ea typeface="Calibri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97080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ea typeface="Calibri"/>
                <a:cs typeface="Simplified Arabic"/>
              </a:rPr>
              <a:t>القوانين التي تستخدم في اعداد جدول المواصفات </a:t>
            </a:r>
            <a:endParaRPr lang="en-US" sz="2800" dirty="0">
              <a:ea typeface="Calibri"/>
              <a:cs typeface="Arial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justLow">
              <a:lnSpc>
                <a:spcPct val="115000"/>
              </a:lnSpc>
              <a:buFont typeface="Symbol"/>
              <a:buChar char=""/>
            </a:pPr>
            <a:r>
              <a:rPr lang="ar-IQ" sz="2800" dirty="0">
                <a:ea typeface="Calibri"/>
                <a:cs typeface="Simplified Arabic"/>
              </a:rPr>
              <a:t>نسبة التركيز للموضوعات = عدد الحصص لكل وحدة (موضوع) ÷ المجموع الكلي للحصص × 100</a:t>
            </a:r>
            <a:endParaRPr lang="en-US" sz="1800" dirty="0">
              <a:ea typeface="Calibri"/>
              <a:cs typeface="Simplified Arabic"/>
            </a:endParaRPr>
          </a:p>
          <a:p>
            <a:pPr lvl="0" algn="justLow">
              <a:lnSpc>
                <a:spcPct val="115000"/>
              </a:lnSpc>
              <a:buFont typeface="Symbol"/>
              <a:buChar char=""/>
            </a:pPr>
            <a:r>
              <a:rPr lang="ar-IQ" sz="2800" dirty="0">
                <a:ea typeface="Calibri"/>
                <a:cs typeface="Simplified Arabic"/>
              </a:rPr>
              <a:t>نسبة التركيز للأهداف = عدد الاهداف لكل مستوى ÷ المجموع الكلي للأهداف × 100 </a:t>
            </a:r>
            <a:endParaRPr lang="en-US" sz="1800" dirty="0">
              <a:ea typeface="Calibri"/>
              <a:cs typeface="Simplified Arabic"/>
            </a:endParaRPr>
          </a:p>
          <a:p>
            <a:pPr lvl="0" algn="justLow">
              <a:lnSpc>
                <a:spcPct val="115000"/>
              </a:lnSpc>
              <a:buFont typeface="Symbol"/>
              <a:buChar char=""/>
            </a:pPr>
            <a:r>
              <a:rPr lang="ar-IQ" sz="2800" dirty="0">
                <a:ea typeface="Calibri"/>
                <a:cs typeface="Simplified Arabic"/>
              </a:rPr>
              <a:t>عدد الاسئلة لكل خلية = نسبة التركيز للأهداف × نسبة التركيز للموضوعات × عدد أسئلة الاختبار </a:t>
            </a:r>
            <a:endParaRPr lang="en-US" sz="1800" dirty="0">
              <a:ea typeface="Calibri"/>
              <a:cs typeface="Simplified Arabic"/>
            </a:endParaRPr>
          </a:p>
          <a:p>
            <a:pPr lvl="0" algn="justLow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ar-IQ" sz="2800" dirty="0">
                <a:ea typeface="Calibri"/>
                <a:cs typeface="Simplified Arabic"/>
              </a:rPr>
              <a:t>درجة أسئلة الموضوع = نسبة التركيز للأهداف × نسبة التركي للموضوعات × الدرجة النهائية للموضوع </a:t>
            </a:r>
            <a:endParaRPr lang="en-US" sz="1800" dirty="0">
              <a:ea typeface="Calibri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145968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304923" cy="6372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/>
              <a:t>اهداف المحاضرة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 </a:t>
            </a:r>
            <a:r>
              <a:rPr lang="ar-IQ" dirty="0">
                <a:ea typeface="Calibri"/>
                <a:cs typeface="Simplified Arabic"/>
              </a:rPr>
              <a:t> يتوقع من الطالب بعد الانتهاء من اتمام المحاضرة ان : 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1. يوضح مفهوم جدول مواصفات الاختبار التحصيلي 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2. يشرح اهمية جدول المواصفات في اعداد الاختبار التحصيلي 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3. يصمم جدول مواصفات اختبار تحصيلي في مادة دراسية معينة او جزء منها 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4. يحسب الاوزان النسبية  للموضوعات في مادة دراسية معينة 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5. يحسب الاوزان النسبية  للأهداف في مادة دراسية معينة 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6. يحدد عدد الاسئلة في موضوع في مستوى معين من مستويات الاهداف 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7. يحسب درجات الاختبار في كل موضوع في مستوى معين من مستويات الاهداف.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1854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 smtClean="0">
                <a:ea typeface="Calibri"/>
                <a:cs typeface="Simplified Arabic"/>
              </a:rPr>
              <a:t>تعريف جدول المواصفات والغرض منه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تعريف :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      جدول المواصفات هو عبارة عن مخطط تفصيلي يتم فيه ربط محتوى المادة الدراسية بالأهداف التعليمية السلوكية وتحديد الاوزان النسبية المناسبة لكل منها (لموضوعات المادة الدراسية والاهداف السلوكية بمستوياتها المختلفة ).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الغرض من جدول المواصفات :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      هو تحقيق التوازن في الاختبار ، والتأكد على انه يقيس عينة ممثلة لأهداف التدريس ومحتوى المادة الدراسية التي يراد قياس التحصيل فيها .</a:t>
            </a:r>
            <a:endParaRPr lang="ar-IQ" dirty="0">
              <a:ea typeface="Calibri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419834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>
                <a:ea typeface="Calibri"/>
                <a:cs typeface="Simplified Arabic"/>
              </a:rPr>
              <a:t>فوائد اعداد جدول المواصفات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 smtClean="0">
                <a:ea typeface="Calibri"/>
                <a:cs typeface="Simplified Arabic"/>
              </a:rPr>
              <a:t>1- يحقق </a:t>
            </a:r>
            <a:r>
              <a:rPr lang="ar-IQ" sz="2000" dirty="0">
                <a:ea typeface="Calibri"/>
                <a:cs typeface="Simplified Arabic"/>
              </a:rPr>
              <a:t>الشمول المطلوب في كل اختبار تحصيلي ما يتيح تغطية جميع عناصر المحتوى او الموضوعات التي تم تدريسها .  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 smtClean="0">
                <a:ea typeface="Calibri"/>
                <a:cs typeface="Simplified Arabic"/>
              </a:rPr>
              <a:t>2- يعطي </a:t>
            </a:r>
            <a:r>
              <a:rPr lang="ar-IQ" sz="2000" dirty="0">
                <a:ea typeface="Calibri"/>
                <a:cs typeface="Simplified Arabic"/>
              </a:rPr>
              <a:t>للاختبار صدق المحتوى الذي </a:t>
            </a:r>
            <a:r>
              <a:rPr lang="ar-IQ" sz="2000" dirty="0" err="1">
                <a:ea typeface="Calibri"/>
                <a:cs typeface="Simplified Arabic"/>
              </a:rPr>
              <a:t>تتطلبه</a:t>
            </a:r>
            <a:r>
              <a:rPr lang="ar-IQ" sz="2000" dirty="0">
                <a:ea typeface="Calibri"/>
                <a:cs typeface="Simplified Arabic"/>
              </a:rPr>
              <a:t> مواصفات الاختبار التحصيلي الجيد. 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 smtClean="0">
                <a:ea typeface="Calibri"/>
                <a:cs typeface="Simplified Arabic"/>
              </a:rPr>
              <a:t>3-  </a:t>
            </a:r>
            <a:r>
              <a:rPr lang="ar-IQ" sz="2000" dirty="0">
                <a:ea typeface="Calibri"/>
                <a:cs typeface="Simplified Arabic"/>
              </a:rPr>
              <a:t>يعطي لكل جزء أو موضوع وزنه الفعلي عندما توزع الأسئلة في الجدول حسب الأهمية النسبية لها.  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 smtClean="0">
                <a:ea typeface="Calibri"/>
                <a:cs typeface="Simplified Arabic"/>
              </a:rPr>
              <a:t>4-  </a:t>
            </a:r>
            <a:r>
              <a:rPr lang="ar-IQ" sz="2000" dirty="0">
                <a:ea typeface="Calibri"/>
                <a:cs typeface="Simplified Arabic"/>
              </a:rPr>
              <a:t>يساعد على الاهتمام بجميع مستويات الأهداف وعدم التركيز على الجوانب الدنيا منها فقط. 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 smtClean="0">
                <a:ea typeface="Calibri"/>
                <a:cs typeface="Simplified Arabic"/>
              </a:rPr>
              <a:t>5- يساعد </a:t>
            </a:r>
            <a:r>
              <a:rPr lang="ar-IQ" sz="2000" dirty="0">
                <a:ea typeface="Calibri"/>
                <a:cs typeface="Simplified Arabic"/>
              </a:rPr>
              <a:t>في بناء اختبار متوازن مع حجم الجهود المبذولة لتدريس كل موضوع.  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 smtClean="0">
                <a:ea typeface="Calibri"/>
                <a:cs typeface="Simplified Arabic"/>
              </a:rPr>
              <a:t>6- اكساب </a:t>
            </a:r>
            <a:r>
              <a:rPr lang="ar-IQ" sz="2000" dirty="0">
                <a:ea typeface="Calibri"/>
                <a:cs typeface="Simplified Arabic"/>
              </a:rPr>
              <a:t>الطالب  ثقة كبيرة بعدالة الاختبار مما يساعده في تنظيم وقته أثناء الاستذكار وتوزيعه على الموضوعات </a:t>
            </a:r>
            <a:r>
              <a:rPr lang="ar-IQ" sz="2000" dirty="0" err="1" smtClean="0">
                <a:ea typeface="Calibri"/>
                <a:cs typeface="Simplified Arabic"/>
              </a:rPr>
              <a:t>بإتزان</a:t>
            </a:r>
            <a:r>
              <a:rPr lang="ar-IQ" sz="2000" dirty="0" smtClean="0">
                <a:ea typeface="Calibri"/>
                <a:cs typeface="Simplified Arabic"/>
              </a:rPr>
              <a:t> ( </a:t>
            </a:r>
            <a:r>
              <a:rPr lang="ar-IQ" sz="2000" dirty="0">
                <a:ea typeface="Calibri"/>
                <a:cs typeface="Simplified Arabic"/>
              </a:rPr>
              <a:t>إذ أن الاختبار يؤثر في طريقة الاستذكار).</a:t>
            </a:r>
            <a:endParaRPr lang="ar-IQ" sz="2000" dirty="0">
              <a:ea typeface="Calibri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230334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>
                <a:solidFill>
                  <a:prstClr val="black"/>
                </a:solidFill>
                <a:ea typeface="Calibri"/>
                <a:cs typeface="Simplified Arabic"/>
              </a:rPr>
              <a:t>مكونات جدول المواصفات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/>
              <a:t> </a:t>
            </a:r>
            <a:r>
              <a:rPr lang="ar-IQ" dirty="0"/>
              <a:t>1ـ المحتوى وعناصره.</a:t>
            </a:r>
          </a:p>
          <a:p>
            <a:pPr marL="0" indent="0">
              <a:buNone/>
            </a:pPr>
            <a:r>
              <a:rPr lang="ar-IQ" dirty="0"/>
              <a:t>2ـ الأهداف التدريسية بمستوياتها المختلفة.</a:t>
            </a:r>
          </a:p>
          <a:p>
            <a:pPr marL="0" indent="0">
              <a:buNone/>
            </a:pPr>
            <a:r>
              <a:rPr lang="ar-IQ" dirty="0"/>
              <a:t>3ـ جدول ذو بعدين يوضع في كل خانة من الخانات الجزئية  عدد الأسئلة التي تقيس كل هدف ومن ثم مجموعها والمجموع الكلي اعتمادا على نسبة الأهمية لكل موضوع.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2517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/>
              <a:t>كيفية إعداد جدول المواصفات: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>
                <a:latin typeface="Simplified Arabic"/>
                <a:ea typeface="Calibri"/>
              </a:rPr>
              <a:t> يمر عمل جدول المواصفات بعدة مراحل من أجل إعداده وهي: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>
                <a:latin typeface="Simplified Arabic"/>
                <a:ea typeface="Calibri"/>
              </a:rPr>
              <a:t>1ـ تحديد الأهداف التعليمية للمادة الدراسية التي يسعى المعلم لمعرفة مدى تحققها.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>
                <a:latin typeface="Simplified Arabic"/>
                <a:ea typeface="Calibri"/>
              </a:rPr>
              <a:t>2ـ تحديد العناصر التي يراد قياسها في المادة الدراسية.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>
                <a:latin typeface="Simplified Arabic"/>
                <a:ea typeface="Calibri"/>
              </a:rPr>
              <a:t>3ـ تحديد نسبة التركيز لكل جزء في المادة الدراسية  وذلك من خلال معرفة عدد الحصص المقررة للوحدة الدراسية مقسومة على عدد الحصص الكلية للمادة الدراسية مضروبة ب 100.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>
                <a:latin typeface="Simplified Arabic"/>
                <a:ea typeface="Calibri"/>
              </a:rPr>
              <a:t>أي أن نسبة التركيز للموضوع = عدد الحصص الكلية للمادة ÷ عدد حصص الوحدة الدراسية  × 100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dirty="0">
                <a:latin typeface="Simplified Arabic"/>
                <a:ea typeface="Calibri"/>
              </a:rPr>
              <a:t>      إن نسبة التركيز أو الأهمية النسبية تعتمد على الوقت المصروف في تدريس المادة (عدد الحصص) ، ومدى جوهرية الموضوع وأساسياته وكم أعطي من حجم في الكتاب .</a:t>
            </a:r>
            <a:endParaRPr lang="ar-IQ" dirty="0">
              <a:latin typeface="Simplified Arabic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08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dirty="0"/>
              <a:t>كيفية إعداد جدول المواصفات: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r-IQ" dirty="0"/>
              <a:t>4ـ تحديد نسبة الأهداف من المستويات المختلفة ويتم هذا من خلال الأهداف أثناء عملية التدريس.</a:t>
            </a:r>
          </a:p>
          <a:p>
            <a:pPr marL="0" indent="0">
              <a:buNone/>
            </a:pPr>
            <a:r>
              <a:rPr lang="ar-IQ" dirty="0"/>
              <a:t>إن نسبة التركيز للهدف = عدد الأهداف لكل مستوى ÷  المجموع الكلي للأهداف  × 100</a:t>
            </a:r>
          </a:p>
          <a:p>
            <a:pPr marL="0" indent="0">
              <a:buNone/>
            </a:pPr>
            <a:r>
              <a:rPr lang="ar-IQ" dirty="0"/>
              <a:t>5ـ تحديد عدد أسئلة الاختبار المراد وضعها.</a:t>
            </a:r>
          </a:p>
          <a:p>
            <a:pPr marL="0" indent="0">
              <a:buNone/>
            </a:pPr>
            <a:r>
              <a:rPr lang="ar-IQ" dirty="0"/>
              <a:t>- تحديد الأسئلة لكل جزء من المادة وذلك حسب المعادلة التالية :</a:t>
            </a:r>
          </a:p>
          <a:p>
            <a:pPr marL="0" indent="0">
              <a:buNone/>
            </a:pPr>
            <a:r>
              <a:rPr lang="ar-IQ" dirty="0"/>
              <a:t>عدد الأسئلة لكل خلية من خلايا جدول المواصفات = عدد الأسئلة الكلي × نسبة التركيز للموضوع ×نسبة التركيز لمستوى الهدف.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38338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>
                <a:solidFill>
                  <a:prstClr val="black"/>
                </a:solidFill>
              </a:rPr>
              <a:t>كيفية إعداد جدول المواصفات: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  </a:t>
            </a:r>
            <a:r>
              <a:rPr lang="ar-IQ" dirty="0">
                <a:ea typeface="Calibri"/>
                <a:cs typeface="Simplified Arabic"/>
              </a:rPr>
              <a:t>مثال تطبيقي لمادة قواعد اللغة العربية  للصف الثالث الثانوي للفصل الدراسي الثاني والجداول التالية توضح كيفية إعداد جدول مواصفات.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عدد الحصص الكلي خلال الفصل الدراسي :60 حصة.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عدد الأهداف التربوية الكلي خلال الفصل الدراسي :120 هدف.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مجموع الأسئلة المطلوب :50 سؤال.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ea typeface="Calibri"/>
                <a:cs typeface="Simplified Arabic"/>
              </a:rPr>
              <a:t>-	جدول مواصفات  يوضح توزيع عدد  فقرات اختبار تحصيلي في مادة قواعد اللغة العربية .</a:t>
            </a:r>
            <a:endParaRPr lang="ar-IQ" dirty="0">
              <a:ea typeface="Calibri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40399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ea typeface="Calibri"/>
                <a:cs typeface="Simplified Arabic"/>
              </a:rPr>
              <a:t>كيفية إعداد جدول المواصفات: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989430"/>
              </p:ext>
            </p:extLst>
          </p:nvPr>
        </p:nvGraphicFramePr>
        <p:xfrm>
          <a:off x="899592" y="1700802"/>
          <a:ext cx="7488832" cy="482454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25549"/>
                <a:gridCol w="462774"/>
                <a:gridCol w="805391"/>
                <a:gridCol w="805391"/>
                <a:gridCol w="690915"/>
                <a:gridCol w="690915"/>
                <a:gridCol w="690915"/>
                <a:gridCol w="690102"/>
                <a:gridCol w="690915"/>
                <a:gridCol w="1035965"/>
              </a:tblGrid>
              <a:tr h="393110">
                <a:tc rowSpan="3"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الموضوعات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مجموع الأسئلة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التركيز للموضوعات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93110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571798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36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571798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الفاعل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3.75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2.50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1.88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1.67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1.46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1.25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25.0%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71798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نائب الفاعل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2.25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1.50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1.13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1.00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0.88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0.75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15.0%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71798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المفعول به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3.00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2.00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1.50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1.33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1.17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1.00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20.0%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786221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المفعول المطلق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6.00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4.00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3.00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2.67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2.33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2.00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40.0%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71798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 spc="300">
                          <a:ln w="5715" cap="flat" cmpd="sng" algn="ctr">
                            <a:solidFill>
                              <a:srgbClr val="F4F6F9"/>
                            </a:solidFill>
                            <a:prstDash val="solid"/>
                            <a:miter lim="0"/>
                          </a:ln>
                          <a:effectLst>
                            <a:glow rad="45504">
                              <a:srgbClr val="0D7BFF">
                                <a:alpha val="35000"/>
                              </a:srgbClr>
                            </a:glow>
                          </a:effectLst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93110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 spc="300">
                          <a:ln w="5715" cap="flat" cmpd="sng" algn="ctr">
                            <a:solidFill>
                              <a:srgbClr val="F4F6F9"/>
                            </a:solidFill>
                            <a:prstDash val="solid"/>
                            <a:miter lim="0"/>
                          </a:ln>
                          <a:effectLst>
                            <a:glow rad="45504">
                              <a:srgbClr val="0D7BFF">
                                <a:alpha val="35000"/>
                              </a:srgbClr>
                            </a:glow>
                          </a:effectLst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30.0%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20.0%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15.0%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13.3%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11.7%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10.0%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ar-IQ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52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915</Words>
  <Application>Microsoft Office PowerPoint</Application>
  <PresentationFormat>عرض على الشاشة (3:4)‏</PresentationFormat>
  <Paragraphs>215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وزارة التعليم العالي والبحث العلمي  الجامعة المستنصرية / كلية التربية الأساسية </vt:lpstr>
      <vt:lpstr>اهداف المحاضرة </vt:lpstr>
      <vt:lpstr>تعريف جدول المواصفات والغرض منه</vt:lpstr>
      <vt:lpstr>فوائد اعداد جدول المواصفات :</vt:lpstr>
      <vt:lpstr>مكونات جدول المواصفات </vt:lpstr>
      <vt:lpstr>كيفية إعداد جدول المواصفات:</vt:lpstr>
      <vt:lpstr>كيفية إعداد جدول المواصفات:</vt:lpstr>
      <vt:lpstr>كيفية إعداد جدول المواصفات:</vt:lpstr>
      <vt:lpstr>كيفية إعداد جدول المواصفات:</vt:lpstr>
      <vt:lpstr>كيفية اعداد جدول المواصفات</vt:lpstr>
      <vt:lpstr>ملحوظات مهمة </vt:lpstr>
      <vt:lpstr>القوانين التي تستخدم في اعداد جدول المواصفات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وزارة التعليم العالي والبحث العلمي  الجامعة المستنصرية / كلية التربية الأساسية </dc:title>
  <dc:creator>ZOZO</dc:creator>
  <cp:lastModifiedBy>DR.Ahmed Saker 2o1O</cp:lastModifiedBy>
  <cp:revision>17</cp:revision>
  <dcterms:created xsi:type="dcterms:W3CDTF">2020-02-23T20:34:51Z</dcterms:created>
  <dcterms:modified xsi:type="dcterms:W3CDTF">2020-03-20T09:40:14Z</dcterms:modified>
</cp:coreProperties>
</file>