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8" r:id="rId2"/>
    <p:sldId id="259" r:id="rId3"/>
    <p:sldId id="260" r:id="rId4"/>
    <p:sldId id="261"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41CBA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25/07/1441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25/07/1441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شكل بيضاوي 2"/>
          <p:cNvSpPr/>
          <p:nvPr/>
        </p:nvSpPr>
        <p:spPr>
          <a:xfrm>
            <a:off x="714348" y="2071678"/>
            <a:ext cx="7358114" cy="1500198"/>
          </a:xfrm>
          <a:prstGeom prst="ellipse">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IQ" dirty="0" smtClean="0"/>
              <a:t>+</a:t>
            </a:r>
            <a:endParaRPr lang="ar-IQ" dirty="0"/>
          </a:p>
        </p:txBody>
      </p:sp>
      <p:sp>
        <p:nvSpPr>
          <p:cNvPr id="2" name="عنوان 1"/>
          <p:cNvSpPr>
            <a:spLocks noGrp="1"/>
          </p:cNvSpPr>
          <p:nvPr>
            <p:ph type="title"/>
          </p:nvPr>
        </p:nvSpPr>
        <p:spPr>
          <a:xfrm>
            <a:off x="285720" y="1500174"/>
            <a:ext cx="8143932" cy="2286016"/>
          </a:xfrm>
        </p:spPr>
        <p:txBody>
          <a:bodyPr/>
          <a:lstStyle/>
          <a:p>
            <a:r>
              <a:rPr lang="ar-IQ" dirty="0" smtClean="0"/>
              <a:t>الأطفال </a:t>
            </a:r>
            <a:r>
              <a:rPr lang="ar-IQ" dirty="0" smtClean="0"/>
              <a:t>والحرف </a:t>
            </a:r>
            <a:r>
              <a:rPr lang="ar-IQ" dirty="0" smtClean="0"/>
              <a:t>اليدوية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سداسي 3"/>
          <p:cNvSpPr/>
          <p:nvPr/>
        </p:nvSpPr>
        <p:spPr>
          <a:xfrm>
            <a:off x="6286512" y="4929198"/>
            <a:ext cx="1500198" cy="571504"/>
          </a:xfrm>
          <a:prstGeom prst="hexagon">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عنصر نائب للمحتوى 2"/>
          <p:cNvSpPr>
            <a:spLocks noGrp="1"/>
          </p:cNvSpPr>
          <p:nvPr>
            <p:ph idx="1"/>
          </p:nvPr>
        </p:nvSpPr>
        <p:spPr>
          <a:xfrm>
            <a:off x="500034" y="571456"/>
            <a:ext cx="8229600" cy="5715064"/>
          </a:xfrm>
        </p:spPr>
        <p:style>
          <a:lnRef idx="2">
            <a:schemeClr val="dk1"/>
          </a:lnRef>
          <a:fillRef idx="1">
            <a:schemeClr val="lt1"/>
          </a:fillRef>
          <a:effectRef idx="0">
            <a:schemeClr val="dk1"/>
          </a:effectRef>
          <a:fontRef idx="minor">
            <a:schemeClr val="dk1"/>
          </a:fontRef>
        </p:style>
        <p:txBody>
          <a:bodyPr>
            <a:normAutofit/>
          </a:bodyPr>
          <a:lstStyle/>
          <a:p>
            <a:pPr algn="just">
              <a:buNone/>
            </a:pPr>
            <a:r>
              <a:rPr lang="ar-IQ" dirty="0" smtClean="0"/>
              <a:t>    من الأمور الهامة في تربية  الأطفال تعويد وتشجيع الصغار على ممارسة الأنشطة اليدوية والتحفيز بشكل مستمر لتعويدهم على الاعتماد على نفسهٌ والسعي بالصورة الكاملة للإبداع والتركيز على تنمية حاسة البصر والتعرف على الألوان والإحجام المختلفة ، وتتواجد العديد من الأنشطة اليدوية التي تتناسب مع نوع الطفل سواء الذكور أو الإناث تساعدهم الحفاظ على النظافة والتكلفة والوقت والتصميم الجمالي وهي لا تقف عند هذا الحد بل لها عدة أمور مهمة هي :.</a:t>
            </a:r>
          </a:p>
          <a:p>
            <a:pPr algn="just">
              <a:buNone/>
            </a:pPr>
            <a:r>
              <a:rPr lang="ar-IQ" dirty="0" smtClean="0"/>
              <a:t>أولا :. اجتماعياً</a:t>
            </a:r>
          </a:p>
          <a:p>
            <a:pPr algn="just">
              <a:buNone/>
            </a:pPr>
            <a:r>
              <a:rPr lang="ar-IQ" dirty="0" smtClean="0"/>
              <a:t>1 . التفاعل الاجتماعي :. يحدث من خلال العمل المباشر في</a:t>
            </a:r>
          </a:p>
          <a:p>
            <a:pPr>
              <a:buNone/>
            </a:pPr>
            <a:endParaRPr lang="ar-IQ" dirty="0"/>
          </a:p>
        </p:txBody>
      </p:sp>
      <p:sp>
        <p:nvSpPr>
          <p:cNvPr id="5" name="مخطط انسيابي: متعدد المستندات 4"/>
          <p:cNvSpPr/>
          <p:nvPr/>
        </p:nvSpPr>
        <p:spPr>
          <a:xfrm>
            <a:off x="7929586" y="214290"/>
            <a:ext cx="642942" cy="428628"/>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1</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سداسي 3"/>
          <p:cNvSpPr/>
          <p:nvPr/>
        </p:nvSpPr>
        <p:spPr>
          <a:xfrm>
            <a:off x="6500826" y="714356"/>
            <a:ext cx="1071570" cy="571504"/>
          </a:xfrm>
          <a:prstGeom prst="hexagon">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 name="عنصر نائب للمحتوى 2"/>
          <p:cNvSpPr>
            <a:spLocks noGrp="1"/>
          </p:cNvSpPr>
          <p:nvPr>
            <p:ph idx="1"/>
          </p:nvPr>
        </p:nvSpPr>
        <p:spPr>
          <a:xfrm>
            <a:off x="357158" y="500042"/>
            <a:ext cx="8229600" cy="6143668"/>
          </a:xfrm>
        </p:spPr>
        <p:style>
          <a:lnRef idx="2">
            <a:schemeClr val="dk1"/>
          </a:lnRef>
          <a:fillRef idx="1">
            <a:schemeClr val="lt1"/>
          </a:fillRef>
          <a:effectRef idx="0">
            <a:schemeClr val="dk1"/>
          </a:effectRef>
          <a:fontRef idx="minor">
            <a:schemeClr val="dk1"/>
          </a:fontRef>
        </p:style>
        <p:txBody>
          <a:bodyPr>
            <a:normAutofit/>
          </a:bodyPr>
          <a:lstStyle/>
          <a:p>
            <a:pPr algn="justLow">
              <a:buNone/>
            </a:pPr>
            <a:r>
              <a:rPr lang="ar-IQ" dirty="0" smtClean="0"/>
              <a:t>المجموعات الصغير داخل الفصل أو الورش .</a:t>
            </a:r>
          </a:p>
          <a:p>
            <a:pPr algn="justLow">
              <a:buNone/>
            </a:pPr>
            <a:r>
              <a:rPr lang="ar-IQ" dirty="0" smtClean="0"/>
              <a:t>ثانياً : .    نفسياً</a:t>
            </a:r>
          </a:p>
          <a:p>
            <a:pPr algn="justLow">
              <a:buNone/>
            </a:pPr>
            <a:r>
              <a:rPr lang="ar-IQ" dirty="0" smtClean="0"/>
              <a:t>1 . النفس الايجابي :. تعطي الأشخاص الإحساس بالراحة والرضي فعند الانتهاء من تلك المشغولات فأنه يشعر بالانتصار وبالعطاء وروح الحب . </a:t>
            </a:r>
          </a:p>
          <a:p>
            <a:pPr algn="justLow">
              <a:buNone/>
            </a:pPr>
            <a:r>
              <a:rPr lang="ar-IQ" dirty="0" smtClean="0"/>
              <a:t>2 . وسيلة الذات :. تعبر عن الذات وعن المشاعر ، فينصح </a:t>
            </a:r>
            <a:r>
              <a:rPr lang="ar-IQ" dirty="0" err="1" smtClean="0"/>
              <a:t>بها</a:t>
            </a:r>
            <a:r>
              <a:rPr lang="ar-IQ" dirty="0" smtClean="0"/>
              <a:t> الكثير من الأطباء النفسيين والخبراء في العديد من الحالات التي تعاني من المشاكل النفسية في التعامل .</a:t>
            </a:r>
          </a:p>
          <a:p>
            <a:pPr algn="justLow">
              <a:buNone/>
            </a:pPr>
            <a:r>
              <a:rPr lang="ar-IQ" dirty="0" smtClean="0"/>
              <a:t>3 . تحقيق جانب من الراحة :. تساعد على الاستراحة والراحة فهو من أنواع الترفية الهادف المؤدي إلى الإغراض المفيدة .</a:t>
            </a:r>
          </a:p>
          <a:p>
            <a:pPr algn="justLow">
              <a:buNone/>
            </a:pPr>
            <a:r>
              <a:rPr lang="ar-IQ" dirty="0" smtClean="0"/>
              <a:t>4 . تحسين من النفس :. تحقيق الطموح والثقة في النفس حيث</a:t>
            </a:r>
            <a:endParaRPr lang="ar-IQ" dirty="0"/>
          </a:p>
        </p:txBody>
      </p:sp>
      <p:sp>
        <p:nvSpPr>
          <p:cNvPr id="5" name="مخطط انسيابي: متعدد المستندات 4"/>
          <p:cNvSpPr/>
          <p:nvPr/>
        </p:nvSpPr>
        <p:spPr>
          <a:xfrm>
            <a:off x="7786710" y="214290"/>
            <a:ext cx="642942" cy="428628"/>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2</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85794"/>
            <a:ext cx="8229600" cy="5340369"/>
          </a:xfrm>
        </p:spPr>
        <p:txBody>
          <a:bodyPr/>
          <a:lstStyle/>
          <a:p>
            <a:pPr>
              <a:buNone/>
            </a:pPr>
            <a:r>
              <a:rPr lang="ar-IQ" dirty="0" smtClean="0"/>
              <a:t>أنه يمكنهُ الأطفال من رؤية العديد من الانجازات الهامة التي تنال أعجاب الأشخاص المتجاورين من الوالدين والأقارب .</a:t>
            </a:r>
          </a:p>
          <a:p>
            <a:pPr>
              <a:buNone/>
            </a:pPr>
            <a:r>
              <a:rPr lang="ar-IQ" dirty="0" smtClean="0"/>
              <a:t>ثالثاً :. جمالياً</a:t>
            </a:r>
          </a:p>
          <a:p>
            <a:pPr>
              <a:buNone/>
            </a:pPr>
            <a:r>
              <a:rPr lang="ar-IQ" dirty="0" err="1" smtClean="0"/>
              <a:t>نتاجات</a:t>
            </a:r>
            <a:r>
              <a:rPr lang="ar-IQ" dirty="0" smtClean="0"/>
              <a:t> جمالية :. تعطي الأعمال اليدوية تنظيم خامات البيئية إلى تكوين جمالي فضلاً عن تحسين منظر البيئة التي يشغلهُ .</a:t>
            </a:r>
            <a:endParaRPr lang="ar-IQ" dirty="0"/>
          </a:p>
        </p:txBody>
      </p:sp>
      <p:sp>
        <p:nvSpPr>
          <p:cNvPr id="4" name="مخطط انسيابي: متعدد المستندات 3"/>
          <p:cNvSpPr/>
          <p:nvPr/>
        </p:nvSpPr>
        <p:spPr>
          <a:xfrm>
            <a:off x="7786710" y="214290"/>
            <a:ext cx="642942" cy="428628"/>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mtClean="0"/>
              <a:t>3</a:t>
            </a:r>
            <a:endParaRPr lang="ar-IQ"/>
          </a:p>
        </p:txBody>
      </p:sp>
    </p:spTree>
  </p:cSld>
  <p:clrMapOvr>
    <a:masterClrMapping/>
  </p:clrMapOvr>
</p:sld>
</file>

<file path=ppt/theme/theme1.xml><?xml version="1.0" encoding="utf-8"?>
<a:theme xmlns:a="http://schemas.openxmlformats.org/drawingml/2006/main" name="سمة Office">
  <a:themeElements>
    <a:clrScheme name="وحدة نمطية">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230</Words>
  <PresentationFormat>عرض على الشاشة (3:4)‏</PresentationFormat>
  <Paragraphs>17</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الأطفال والحرف اليدوية</vt:lpstr>
      <vt:lpstr>الشريحة 2</vt:lpstr>
      <vt:lpstr>الشريحة 3</vt:lpstr>
      <vt:lpstr>الشريحة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pv</dc:creator>
  <cp:lastModifiedBy>pv</cp:lastModifiedBy>
  <cp:revision>32</cp:revision>
  <dcterms:created xsi:type="dcterms:W3CDTF">2020-03-14T07:30:23Z</dcterms:created>
  <dcterms:modified xsi:type="dcterms:W3CDTF">2020-03-18T22:23:24Z</dcterms:modified>
</cp:coreProperties>
</file>