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شكل بيضاوي 2"/>
          <p:cNvSpPr/>
          <p:nvPr/>
        </p:nvSpPr>
        <p:spPr>
          <a:xfrm>
            <a:off x="0" y="2071678"/>
            <a:ext cx="8572528" cy="107157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2357454"/>
          </a:xfrm>
        </p:spPr>
        <p:txBody>
          <a:bodyPr/>
          <a:lstStyle/>
          <a:p>
            <a:r>
              <a:rPr lang="ar-IQ" dirty="0" smtClean="0"/>
              <a:t>مفهوم الحرف اليدوية </a:t>
            </a:r>
            <a:r>
              <a:rPr lang="ar-IQ" dirty="0" err="1" smtClean="0"/>
              <a:t>ـ</a:t>
            </a:r>
            <a:r>
              <a:rPr lang="ar-IQ" dirty="0" smtClean="0"/>
              <a:t> أهميتها ، مكوناتها</a:t>
            </a:r>
            <a:endParaRPr lang="ar-IQ" dirty="0"/>
          </a:p>
        </p:txBody>
      </p:sp>
      <p:pic>
        <p:nvPicPr>
          <p:cNvPr id="7" name="محاضرة الحرف">
            <a:hlinkClick r:id="" action="ppaction://media"/>
          </p:cNvPr>
          <p:cNvPicPr>
            <a:picLocks noRot="1" noChangeAspect="1"/>
          </p:cNvPicPr>
          <p:nvPr>
            <a:wavAudioFile r:embed="rId1" name="محاضرة الحرف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12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تعريف الحرف اليدوية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 algn="just">
              <a:buNone/>
            </a:pPr>
            <a:r>
              <a:rPr lang="ar-IQ" dirty="0" smtClean="0"/>
              <a:t>هي الصناعات التقليدية المعتمدة على اليد أو استخدام الأدوات البسيطة فقط دون استعمال ألآت حديثة وهي إحدى القطاعات الرئيسية التقليدية </a:t>
            </a:r>
          </a:p>
          <a:p>
            <a:pPr algn="just">
              <a:buNone/>
            </a:pPr>
            <a:r>
              <a:rPr lang="ar-IQ" dirty="0" smtClean="0"/>
              <a:t>وهي الصناعات التقليدية التي تعبر عن الذات والبيئة وتأخذ موقع أداة عالمية تحظى بالاهتمام والمتابعة .مثل ( السجاد ،البسط ، </a:t>
            </a:r>
            <a:r>
              <a:rPr lang="ar-IQ" dirty="0" err="1" smtClean="0"/>
              <a:t>الكروشية</a:t>
            </a:r>
            <a:r>
              <a:rPr lang="ar-IQ" dirty="0" smtClean="0"/>
              <a:t>  الخيام ، بيوت الشعر ، إعمال الجبس والدهان ، المهنية النجارة والحدادة ، أدوات الزينة ، مشغولات النحاس والفضة والذهب والسيوف والخناجر .</a:t>
            </a:r>
            <a:endParaRPr lang="ar-IQ" dirty="0"/>
          </a:p>
        </p:txBody>
      </p:sp>
      <p:sp>
        <p:nvSpPr>
          <p:cNvPr id="4" name="مخطط انسيابي: متعدد المستندات 3"/>
          <p:cNvSpPr/>
          <p:nvPr/>
        </p:nvSpPr>
        <p:spPr>
          <a:xfrm>
            <a:off x="7643834" y="500042"/>
            <a:ext cx="785818" cy="50006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1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أهمية الحرف اليدوية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IQ" dirty="0" smtClean="0"/>
              <a:t>1 . يمثل فرصة عمل لشريحة كبيرة من المواطنين عامة ومصدرا للدخل القومي والفردي .</a:t>
            </a:r>
          </a:p>
          <a:p>
            <a:pPr>
              <a:buNone/>
            </a:pPr>
            <a:r>
              <a:rPr lang="ar-IQ" dirty="0" smtClean="0"/>
              <a:t>2 . تحويل الإفراد من ذوي العاهات إلى إفراد منتجين وفاعلين في المجتمع .</a:t>
            </a:r>
          </a:p>
          <a:p>
            <a:pPr>
              <a:buNone/>
            </a:pPr>
            <a:r>
              <a:rPr lang="ar-IQ" dirty="0" smtClean="0"/>
              <a:t>3 . سد احتياجات إفراد المجتمع الإنساني .</a:t>
            </a:r>
          </a:p>
          <a:p>
            <a:pPr>
              <a:buNone/>
            </a:pPr>
            <a:r>
              <a:rPr lang="ar-IQ" dirty="0" smtClean="0"/>
              <a:t>4 . تربط الإنسان بالنشاط اليومي والتجاري والبحري .</a:t>
            </a:r>
          </a:p>
          <a:p>
            <a:pPr>
              <a:buNone/>
            </a:pPr>
            <a:r>
              <a:rPr lang="ar-IQ" dirty="0" smtClean="0"/>
              <a:t>5 . تساهم في نمو الناتج المحلي الإجمالي .</a:t>
            </a:r>
          </a:p>
          <a:p>
            <a:pPr>
              <a:buNone/>
            </a:pPr>
            <a:r>
              <a:rPr lang="ar-IQ" dirty="0" smtClean="0"/>
              <a:t>6 . تعمل على إحياء التراث الفني الشعبي للبلد .</a:t>
            </a:r>
            <a:endParaRPr lang="ar-IQ" dirty="0"/>
          </a:p>
        </p:txBody>
      </p:sp>
      <p:sp>
        <p:nvSpPr>
          <p:cNvPr id="4" name="مخطط انسيابي: متعدد المستندات 3"/>
          <p:cNvSpPr/>
          <p:nvPr/>
        </p:nvSpPr>
        <p:spPr>
          <a:xfrm>
            <a:off x="7572396" y="500042"/>
            <a:ext cx="785818" cy="50006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2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>
              <a:buNone/>
            </a:pPr>
            <a:r>
              <a:rPr lang="ar-IQ" dirty="0" smtClean="0"/>
              <a:t>7 . تحقق إقبالا كبيراً من مختلف شرائح المجتمع .</a:t>
            </a:r>
          </a:p>
          <a:p>
            <a:pPr>
              <a:buNone/>
            </a:pPr>
            <a:r>
              <a:rPr lang="ar-IQ" dirty="0" smtClean="0"/>
              <a:t>8 . ترفع معنويات وقيمة الشخص في المجتمع .</a:t>
            </a:r>
          </a:p>
          <a:p>
            <a:pPr>
              <a:buNone/>
            </a:pPr>
            <a:r>
              <a:rPr lang="ar-IQ" dirty="0" smtClean="0"/>
              <a:t>9 . مصدر كبيراً للتسلية الفرد والتنفيس عن معاناته .</a:t>
            </a:r>
          </a:p>
          <a:p>
            <a:pPr>
              <a:buNone/>
            </a:pPr>
            <a:r>
              <a:rPr lang="ar-IQ" dirty="0" smtClean="0"/>
              <a:t>10 . استثمار أوقات الفراغ بأشياء مثمرة .</a:t>
            </a:r>
          </a:p>
          <a:p>
            <a:pPr>
              <a:buNone/>
            </a:pPr>
            <a:r>
              <a:rPr lang="ar-IQ" dirty="0" smtClean="0"/>
              <a:t>11 . جذب السياح للتذوق الإعمال الحرفية واقتنائها .</a:t>
            </a:r>
          </a:p>
          <a:p>
            <a:pPr>
              <a:buNone/>
            </a:pPr>
            <a:r>
              <a:rPr lang="ar-IQ" dirty="0" smtClean="0"/>
              <a:t>12 . تمثل تبادل ثقافي بين البلدان </a:t>
            </a:r>
          </a:p>
          <a:p>
            <a:pPr>
              <a:buNone/>
            </a:pPr>
            <a:r>
              <a:rPr lang="ar-IQ" dirty="0" smtClean="0"/>
              <a:t>13 . استثمار الخامات المحلية الطبيعة المتوفرة في البلدان مع قلة من المواد المستوردة .</a:t>
            </a:r>
            <a:endParaRPr lang="ar-IQ" dirty="0"/>
          </a:p>
        </p:txBody>
      </p:sp>
      <p:sp>
        <p:nvSpPr>
          <p:cNvPr id="4" name="مخطط انسيابي: متعدد المستندات 3"/>
          <p:cNvSpPr/>
          <p:nvPr/>
        </p:nvSpPr>
        <p:spPr>
          <a:xfrm>
            <a:off x="7643834" y="500042"/>
            <a:ext cx="785818" cy="50006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3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متطلبات الحرف اليدوية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ar-IQ" dirty="0" smtClean="0"/>
              <a:t>لانجاز الحرف اليدوية والوصول إلى إعجاب الآخرين تتطلب عدة أمور أهمها :. </a:t>
            </a:r>
          </a:p>
          <a:p>
            <a:pPr>
              <a:buNone/>
            </a:pPr>
            <a:r>
              <a:rPr lang="ar-IQ" dirty="0" smtClean="0"/>
              <a:t>1 . التمكن من تنفيذ مهمة فنية معينة بكيفية محددة .</a:t>
            </a:r>
          </a:p>
          <a:p>
            <a:pPr>
              <a:buNone/>
            </a:pPr>
            <a:r>
              <a:rPr lang="ar-IQ" dirty="0" smtClean="0"/>
              <a:t>2 . دقة متناهية في إنتاج الإعمال الفنية .</a:t>
            </a:r>
          </a:p>
          <a:p>
            <a:pPr>
              <a:buNone/>
            </a:pPr>
            <a:r>
              <a:rPr lang="ar-IQ" dirty="0" smtClean="0"/>
              <a:t>3 . سرعة في تنفيذ التكوين الفني .</a:t>
            </a:r>
          </a:p>
          <a:p>
            <a:pPr>
              <a:buNone/>
            </a:pPr>
            <a:r>
              <a:rPr lang="ar-IQ" dirty="0" smtClean="0"/>
              <a:t>4 . تتطلب جهد إضافي من قبل الشخص المحترف .</a:t>
            </a:r>
          </a:p>
          <a:p>
            <a:pPr>
              <a:buNone/>
            </a:pPr>
            <a:r>
              <a:rPr lang="ar-IQ" dirty="0" smtClean="0"/>
              <a:t>5 .قدرة من التركيز مرتبطة بالقدرات الذهنية .</a:t>
            </a:r>
          </a:p>
          <a:p>
            <a:pPr>
              <a:buNone/>
            </a:pPr>
            <a:r>
              <a:rPr lang="ar-IQ" dirty="0" smtClean="0"/>
              <a:t>6 . قدرة يدوية لإخراج الحرف بتقنية عالية . </a:t>
            </a:r>
            <a:endParaRPr lang="ar-IQ" dirty="0"/>
          </a:p>
        </p:txBody>
      </p:sp>
      <p:sp>
        <p:nvSpPr>
          <p:cNvPr id="4" name="مخطط انسيابي: متعدد المستندات 3"/>
          <p:cNvSpPr/>
          <p:nvPr/>
        </p:nvSpPr>
        <p:spPr>
          <a:xfrm>
            <a:off x="7643834" y="428604"/>
            <a:ext cx="785818" cy="50006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4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287</Words>
  <PresentationFormat>عرض على الشاشة (3:4)‏</PresentationFormat>
  <Paragraphs>30</Paragraphs>
  <Slides>5</Slides>
  <Notes>0</Notes>
  <HiddenSlides>0</HiddenSlides>
  <MMClips>1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مفهوم الحرف اليدوية ـ أهميتها ، مكوناتها</vt:lpstr>
      <vt:lpstr>تعريف الحرف اليدوية </vt:lpstr>
      <vt:lpstr>أهمية الحرف اليدوية </vt:lpstr>
      <vt:lpstr>الشريحة 4</vt:lpstr>
      <vt:lpstr>متطلبات الحرف اليدوية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مفهوم الحرف اليدوية ـ أهميتها ، مكوناتها</dc:title>
  <dc:creator>pv</dc:creator>
  <cp:lastModifiedBy>pv</cp:lastModifiedBy>
  <cp:revision>17</cp:revision>
  <dcterms:created xsi:type="dcterms:W3CDTF">2020-03-07T20:24:31Z</dcterms:created>
  <dcterms:modified xsi:type="dcterms:W3CDTF">2020-03-10T11:31:33Z</dcterms:modified>
</cp:coreProperties>
</file>