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37" d="100"/>
          <a:sy n="37" d="100"/>
        </p:scale>
        <p:origin x="-1458"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6347A4CC-1A5E-4DCA-92DE-824D2C06FC17}" type="datetimeFigureOut">
              <a:rPr lang="ar-IQ" smtClean="0"/>
              <a:t>23/07/1441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645781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347A4CC-1A5E-4DCA-92DE-824D2C06FC17}" type="datetimeFigureOut">
              <a:rPr lang="ar-IQ" smtClean="0"/>
              <a:t>23/07/1441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26239772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347A4CC-1A5E-4DCA-92DE-824D2C06FC17}" type="datetimeFigureOut">
              <a:rPr lang="ar-IQ" smtClean="0"/>
              <a:t>23/07/1441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1035570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6347A4CC-1A5E-4DCA-92DE-824D2C06FC17}" type="datetimeFigureOut">
              <a:rPr lang="ar-IQ" smtClean="0"/>
              <a:t>23/07/1441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280851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6347A4CC-1A5E-4DCA-92DE-824D2C06FC17}" type="datetimeFigureOut">
              <a:rPr lang="ar-IQ" smtClean="0"/>
              <a:t>23/07/1441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32665431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6347A4CC-1A5E-4DCA-92DE-824D2C06FC17}" type="datetimeFigureOut">
              <a:rPr lang="ar-IQ" smtClean="0"/>
              <a:t>23/07/1441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32277050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6347A4CC-1A5E-4DCA-92DE-824D2C06FC17}" type="datetimeFigureOut">
              <a:rPr lang="ar-IQ" smtClean="0"/>
              <a:t>23/07/1441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41061274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6347A4CC-1A5E-4DCA-92DE-824D2C06FC17}" type="datetimeFigureOut">
              <a:rPr lang="ar-IQ" smtClean="0"/>
              <a:t>23/07/1441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2840039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347A4CC-1A5E-4DCA-92DE-824D2C06FC17}" type="datetimeFigureOut">
              <a:rPr lang="ar-IQ" smtClean="0"/>
              <a:t>23/07/1441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1905934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47A4CC-1A5E-4DCA-92DE-824D2C06FC17}" type="datetimeFigureOut">
              <a:rPr lang="ar-IQ" smtClean="0"/>
              <a:t>23/07/1441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1298176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6347A4CC-1A5E-4DCA-92DE-824D2C06FC17}" type="datetimeFigureOut">
              <a:rPr lang="ar-IQ" smtClean="0"/>
              <a:t>23/07/1441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1B90E626-20DF-4232-8EF3-87A536081B7C}" type="slidenum">
              <a:rPr lang="ar-IQ" smtClean="0"/>
              <a:t>‹#›</a:t>
            </a:fld>
            <a:endParaRPr lang="ar-IQ"/>
          </a:p>
        </p:txBody>
      </p:sp>
    </p:spTree>
    <p:extLst>
      <p:ext uri="{BB962C8B-B14F-4D97-AF65-F5344CB8AC3E}">
        <p14:creationId xmlns:p14="http://schemas.microsoft.com/office/powerpoint/2010/main" val="1476033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6347A4CC-1A5E-4DCA-92DE-824D2C06FC17}" type="datetimeFigureOut">
              <a:rPr lang="ar-IQ" smtClean="0"/>
              <a:t>23/07/1441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1B90E626-20DF-4232-8EF3-87A536081B7C}" type="slidenum">
              <a:rPr lang="ar-IQ" smtClean="0"/>
              <a:t>‹#›</a:t>
            </a:fld>
            <a:endParaRPr lang="ar-IQ"/>
          </a:p>
        </p:txBody>
      </p:sp>
    </p:spTree>
    <p:extLst>
      <p:ext uri="{BB962C8B-B14F-4D97-AF65-F5344CB8AC3E}">
        <p14:creationId xmlns:p14="http://schemas.microsoft.com/office/powerpoint/2010/main" val="24093565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IQ" dirty="0" smtClean="0"/>
              <a:t>شهدت الخلافة الأموية في الفترة الأخيرة من تاريخها تطورا خطيرا في مجرى الأحداث، ألت في النهاية إلى سقوطها، اذكر هذه الأسباب.</a:t>
            </a:r>
            <a:endParaRPr lang="ar-IQ" dirty="0"/>
          </a:p>
        </p:txBody>
      </p:sp>
      <p:sp>
        <p:nvSpPr>
          <p:cNvPr id="3" name="عنوان فرعي 2"/>
          <p:cNvSpPr>
            <a:spLocks noGrp="1"/>
          </p:cNvSpPr>
          <p:nvPr>
            <p:ph type="subTitle" idx="1"/>
          </p:nvPr>
        </p:nvSpPr>
        <p:spPr/>
        <p:txBody>
          <a:bodyPr>
            <a:normAutofit fontScale="25000" lnSpcReduction="20000"/>
          </a:bodyPr>
          <a:lstStyle/>
          <a:p>
            <a:r>
              <a:rPr lang="ar-IQ" dirty="0" smtClean="0"/>
              <a:t>1ـ تعاقب على الحكم أربعة خلفاء لم يمتد حكم الثلاثة الأوائل منهم أكثر من سنتين، ثم سقطت في عهد أخرهم مروان بن محمد.</a:t>
            </a:r>
          </a:p>
          <a:p>
            <a:r>
              <a:rPr lang="ar-IQ" dirty="0" smtClean="0"/>
              <a:t>2ـ شهدت هذه المرحلة تطورا خطيراً في مجرى الأحداث كان من أهم مظاهره تعاظم نشاط العباسيين وخروجهم من السر إلى العلانية، مما أدى إلى استنزاف طاقات وإمكانات الأمويين في مواجهة أعداهم.</a:t>
            </a:r>
          </a:p>
          <a:p>
            <a:r>
              <a:rPr lang="ar-IQ" dirty="0" smtClean="0"/>
              <a:t>3ـ لم تتوفر في الوليد بن يزيد صفات معاوية أو عبد الملك أو حتى هشام بن عبد الملك، فعرف بانصرافه إلى اللهو وعزوفه عن شؤون البلاد.</a:t>
            </a:r>
          </a:p>
          <a:p>
            <a:r>
              <a:rPr lang="ar-IQ" dirty="0" smtClean="0"/>
              <a:t>4ـ أن سياسة التعصب القبلي بين اليمنية والقيسية التي انتهجها بعض الخلفاء الأمويين أدت إلى إشعال نار الفتنه بين تلك الأطراف.</a:t>
            </a:r>
          </a:p>
          <a:p>
            <a:r>
              <a:rPr lang="ar-IQ" dirty="0" smtClean="0"/>
              <a:t>5ـ لم تعترف معظم مناطق بلاد الشام بخلافة يزيد بن الوليد فقد خلعه أهل حمص، كما أعلن أهل فلسطين الثورة عليه وعمت الاضطرابات إقليم خراسان، فشجعت كل هذه الظروف </a:t>
            </a:r>
            <a:r>
              <a:rPr lang="ar-IQ" dirty="0" err="1" smtClean="0"/>
              <a:t>العباسين</a:t>
            </a:r>
            <a:r>
              <a:rPr lang="ar-IQ" dirty="0" smtClean="0"/>
              <a:t> على </a:t>
            </a:r>
            <a:r>
              <a:rPr lang="ar-IQ" dirty="0" err="1" smtClean="0"/>
              <a:t>أظهار</a:t>
            </a:r>
            <a:r>
              <a:rPr lang="ar-IQ" dirty="0" smtClean="0"/>
              <a:t> أمرهم فنشط دعاتهم وانحاز الناس أليهم.</a:t>
            </a:r>
          </a:p>
          <a:p>
            <a:r>
              <a:rPr lang="ar-IQ" dirty="0" smtClean="0"/>
              <a:t>6ـ عدم اعتراف المسلمون خارج دمشق بخلافة إبراهيم بن الوليد فقام مروان بن محمد والي إقليم الجزيرة بالزحف نحو دمشق وتمكن من هزيمة الجيش الذي أرسله إبراهيم بن الوليد، فدخل دمشق وبايعه أهلها بالخلافة، وكانت لسياسته اثر كبير في إشعال الفتنه بين القبائل.</a:t>
            </a:r>
          </a:p>
          <a:p>
            <a:r>
              <a:rPr lang="ar-IQ" dirty="0" smtClean="0"/>
              <a:t>7ـ قيام ثورة خطيرة في العراق تزعمها عبد الله بن معاوية بن عبد الله بن جعفر بن أبي طالب في الكوفة فتصدى له والي الكوفة، وما لبث أن انسحب عن عبد الله بن جعفر معظم أنصاره، وبعد عدة أيام من المعارك منح والي الكوفة الأمان له وسمح له بمغادرة الكوفة.</a:t>
            </a:r>
          </a:p>
          <a:p>
            <a:r>
              <a:rPr lang="ar-IQ" dirty="0" smtClean="0"/>
              <a:t>8ـ ظهور الحركة </a:t>
            </a:r>
            <a:r>
              <a:rPr lang="ar-IQ" dirty="0" err="1" smtClean="0"/>
              <a:t>الأباظية</a:t>
            </a:r>
            <a:r>
              <a:rPr lang="ar-IQ" dirty="0" smtClean="0"/>
              <a:t> في حضرموت بقيادة عبد الله بن يحيى الكندي الذي عرف بطالب الحق كما خاطبه </a:t>
            </a:r>
            <a:r>
              <a:rPr lang="ar-IQ" dirty="0" err="1" smtClean="0"/>
              <a:t>أصحابة</a:t>
            </a:r>
            <a:r>
              <a:rPr lang="ar-IQ" smtClean="0"/>
              <a:t> بأمير المؤمنين، وتمكن من السيطرة على مدينة صنعاء ودخل مكة وزحف نحو المدينة وانتصر على أهلها في معركة عرفت بمعركة (قديد).</a:t>
            </a:r>
          </a:p>
          <a:p>
            <a:endParaRPr lang="ar-IQ"/>
          </a:p>
        </p:txBody>
      </p:sp>
    </p:spTree>
    <p:extLst>
      <p:ext uri="{BB962C8B-B14F-4D97-AF65-F5344CB8AC3E}">
        <p14:creationId xmlns:p14="http://schemas.microsoft.com/office/powerpoint/2010/main" val="152878265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315</Words>
  <Application>Microsoft Office PowerPoint</Application>
  <PresentationFormat>عرض على الشاشة (3:4)‏</PresentationFormat>
  <Paragraphs>9</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نسق Office</vt:lpstr>
      <vt:lpstr>شهدت الخلافة الأموية في الفترة الأخيرة من تاريخها تطورا خطيرا في مجرى الأحداث، ألت في النهاية إلى سقوطها، اذكر هذه الأسباب.</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شهدت الخلافة الأموية في الفترة الأخيرة من تاريخها تطورا خطيرا في مجرى الأحداث، ألت في النهاية إلى سقوطها، اذكر هذه الأسباب.</dc:title>
  <dc:creator>الخبرة</dc:creator>
  <cp:lastModifiedBy>الخبرة</cp:lastModifiedBy>
  <cp:revision>1</cp:revision>
  <dcterms:created xsi:type="dcterms:W3CDTF">2020-03-17T09:20:30Z</dcterms:created>
  <dcterms:modified xsi:type="dcterms:W3CDTF">2020-03-17T09:21:34Z</dcterms:modified>
</cp:coreProperties>
</file>